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2" r:id="rId4"/>
    <p:sldId id="261" r:id="rId5"/>
    <p:sldId id="259" r:id="rId6"/>
    <p:sldId id="260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B0270B-BE1C-4E5C-81CD-CF094F1FBB4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F9EB697-1DB7-4547-B22B-6A77691C1EEA}">
      <dgm:prSet phldrT="[Text]"/>
      <dgm:spPr/>
      <dgm:t>
        <a:bodyPr/>
        <a:lstStyle/>
        <a:p>
          <a:r>
            <a:rPr lang="en-US" dirty="0" smtClean="0"/>
            <a:t>Open comment period</a:t>
          </a:r>
          <a:endParaRPr lang="en-US" dirty="0"/>
        </a:p>
      </dgm:t>
    </dgm:pt>
    <dgm:pt modelId="{FF4B6E45-2274-4761-8831-7103AA5E8CBD}" type="parTrans" cxnId="{C9B9FA13-828F-4D80-AE0F-07C78E48E085}">
      <dgm:prSet/>
      <dgm:spPr/>
      <dgm:t>
        <a:bodyPr/>
        <a:lstStyle/>
        <a:p>
          <a:endParaRPr lang="en-US"/>
        </a:p>
      </dgm:t>
    </dgm:pt>
    <dgm:pt modelId="{613A0711-8902-4F77-83DE-B35680C612F5}" type="sibTrans" cxnId="{C9B9FA13-828F-4D80-AE0F-07C78E48E085}">
      <dgm:prSet/>
      <dgm:spPr/>
      <dgm:t>
        <a:bodyPr/>
        <a:lstStyle/>
        <a:p>
          <a:endParaRPr lang="en-US"/>
        </a:p>
      </dgm:t>
    </dgm:pt>
    <dgm:pt modelId="{41F032F1-8221-41B1-886C-62B664FD872D}">
      <dgm:prSet phldrT="[Text]"/>
      <dgm:spPr/>
      <dgm:t>
        <a:bodyPr/>
        <a:lstStyle/>
        <a:p>
          <a:r>
            <a:rPr lang="en-US" dirty="0" smtClean="0"/>
            <a:t>SPA submitted to CMS</a:t>
          </a:r>
        </a:p>
        <a:p>
          <a:r>
            <a:rPr lang="en-US" dirty="0" smtClean="0"/>
            <a:t> </a:t>
          </a:r>
          <a:endParaRPr lang="en-US" dirty="0"/>
        </a:p>
      </dgm:t>
    </dgm:pt>
    <dgm:pt modelId="{BD0769F2-4958-4435-8FAE-02D6521CA383}" type="parTrans" cxnId="{1B960DE3-C77F-4E45-B1D1-A4B923AF3C7E}">
      <dgm:prSet/>
      <dgm:spPr/>
      <dgm:t>
        <a:bodyPr/>
        <a:lstStyle/>
        <a:p>
          <a:endParaRPr lang="en-US"/>
        </a:p>
      </dgm:t>
    </dgm:pt>
    <dgm:pt modelId="{AB22D018-D7BA-434B-BBD1-F84A665FE9B8}" type="sibTrans" cxnId="{1B960DE3-C77F-4E45-B1D1-A4B923AF3C7E}">
      <dgm:prSet/>
      <dgm:spPr/>
      <dgm:t>
        <a:bodyPr/>
        <a:lstStyle/>
        <a:p>
          <a:endParaRPr lang="en-US"/>
        </a:p>
      </dgm:t>
    </dgm:pt>
    <dgm:pt modelId="{196898CA-3DB8-4BC8-B7BC-B864A8B6E027}">
      <dgm:prSet phldrT="[Text]"/>
      <dgm:spPr/>
      <dgm:t>
        <a:bodyPr/>
        <a:lstStyle/>
        <a:p>
          <a:r>
            <a:rPr lang="en-US" dirty="0" smtClean="0"/>
            <a:t>Implement with 04/01/2018 effective date </a:t>
          </a:r>
        </a:p>
        <a:p>
          <a:r>
            <a:rPr lang="en-US" dirty="0" smtClean="0"/>
            <a:t>*Pending SPA approval</a:t>
          </a:r>
          <a:endParaRPr lang="en-US" dirty="0"/>
        </a:p>
      </dgm:t>
    </dgm:pt>
    <dgm:pt modelId="{E0AC84BA-924D-4B26-8C6A-BF09652F854A}" type="parTrans" cxnId="{707BE8AB-4BA6-42FD-8761-2B013D1DAC62}">
      <dgm:prSet/>
      <dgm:spPr/>
      <dgm:t>
        <a:bodyPr/>
        <a:lstStyle/>
        <a:p>
          <a:endParaRPr lang="en-US"/>
        </a:p>
      </dgm:t>
    </dgm:pt>
    <dgm:pt modelId="{D188FC30-9485-4416-9488-87F5C3772299}" type="sibTrans" cxnId="{707BE8AB-4BA6-42FD-8761-2B013D1DAC62}">
      <dgm:prSet/>
      <dgm:spPr/>
      <dgm:t>
        <a:bodyPr/>
        <a:lstStyle/>
        <a:p>
          <a:endParaRPr lang="en-US"/>
        </a:p>
      </dgm:t>
    </dgm:pt>
    <dgm:pt modelId="{3AAA928C-DE4D-40BA-9495-4991BE68E8F4}" type="pres">
      <dgm:prSet presAssocID="{65B0270B-BE1C-4E5C-81CD-CF094F1FBB4B}" presName="CompostProcess" presStyleCnt="0">
        <dgm:presLayoutVars>
          <dgm:dir/>
          <dgm:resizeHandles val="exact"/>
        </dgm:presLayoutVars>
      </dgm:prSet>
      <dgm:spPr/>
    </dgm:pt>
    <dgm:pt modelId="{B04E263A-7786-40F2-8E0E-B4ECC4429D59}" type="pres">
      <dgm:prSet presAssocID="{65B0270B-BE1C-4E5C-81CD-CF094F1FBB4B}" presName="arrow" presStyleLbl="bgShp" presStyleIdx="0" presStyleCnt="1"/>
      <dgm:spPr/>
    </dgm:pt>
    <dgm:pt modelId="{B2CB963D-3296-4A40-979A-B8D4B35C25B4}" type="pres">
      <dgm:prSet presAssocID="{65B0270B-BE1C-4E5C-81CD-CF094F1FBB4B}" presName="linearProcess" presStyleCnt="0"/>
      <dgm:spPr/>
    </dgm:pt>
    <dgm:pt modelId="{EB37AFC4-2D71-40BE-B0FD-24D15540ABFF}" type="pres">
      <dgm:prSet presAssocID="{7F9EB697-1DB7-4547-B22B-6A77691C1EE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58C6B6-DBDE-425E-8453-9A9BAFE91110}" type="pres">
      <dgm:prSet presAssocID="{613A0711-8902-4F77-83DE-B35680C612F5}" presName="sibTrans" presStyleCnt="0"/>
      <dgm:spPr/>
    </dgm:pt>
    <dgm:pt modelId="{958DA724-BE2F-4AC3-8036-ECE73BC90B06}" type="pres">
      <dgm:prSet presAssocID="{41F032F1-8221-41B1-886C-62B664FD872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5DF7C-0E65-4DE6-9D96-ABAFA4C654C8}" type="pres">
      <dgm:prSet presAssocID="{AB22D018-D7BA-434B-BBD1-F84A665FE9B8}" presName="sibTrans" presStyleCnt="0"/>
      <dgm:spPr/>
    </dgm:pt>
    <dgm:pt modelId="{5B292C81-2D63-452B-AB1D-B817C7EE7ABE}" type="pres">
      <dgm:prSet presAssocID="{196898CA-3DB8-4BC8-B7BC-B864A8B6E027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7BE8AB-4BA6-42FD-8761-2B013D1DAC62}" srcId="{65B0270B-BE1C-4E5C-81CD-CF094F1FBB4B}" destId="{196898CA-3DB8-4BC8-B7BC-B864A8B6E027}" srcOrd="2" destOrd="0" parTransId="{E0AC84BA-924D-4B26-8C6A-BF09652F854A}" sibTransId="{D188FC30-9485-4416-9488-87F5C3772299}"/>
    <dgm:cxn modelId="{0CE7ADAB-CBAD-45A3-9013-D4EE323BEC08}" type="presOf" srcId="{65B0270B-BE1C-4E5C-81CD-CF094F1FBB4B}" destId="{3AAA928C-DE4D-40BA-9495-4991BE68E8F4}" srcOrd="0" destOrd="0" presId="urn:microsoft.com/office/officeart/2005/8/layout/hProcess9"/>
    <dgm:cxn modelId="{1B960DE3-C77F-4E45-B1D1-A4B923AF3C7E}" srcId="{65B0270B-BE1C-4E5C-81CD-CF094F1FBB4B}" destId="{41F032F1-8221-41B1-886C-62B664FD872D}" srcOrd="1" destOrd="0" parTransId="{BD0769F2-4958-4435-8FAE-02D6521CA383}" sibTransId="{AB22D018-D7BA-434B-BBD1-F84A665FE9B8}"/>
    <dgm:cxn modelId="{C9B9FA13-828F-4D80-AE0F-07C78E48E085}" srcId="{65B0270B-BE1C-4E5C-81CD-CF094F1FBB4B}" destId="{7F9EB697-1DB7-4547-B22B-6A77691C1EEA}" srcOrd="0" destOrd="0" parTransId="{FF4B6E45-2274-4761-8831-7103AA5E8CBD}" sibTransId="{613A0711-8902-4F77-83DE-B35680C612F5}"/>
    <dgm:cxn modelId="{1B105987-1CCE-4501-938E-4F259363AD6A}" type="presOf" srcId="{196898CA-3DB8-4BC8-B7BC-B864A8B6E027}" destId="{5B292C81-2D63-452B-AB1D-B817C7EE7ABE}" srcOrd="0" destOrd="0" presId="urn:microsoft.com/office/officeart/2005/8/layout/hProcess9"/>
    <dgm:cxn modelId="{C9613ADD-5855-4D0D-88E8-8190AE6927B0}" type="presOf" srcId="{41F032F1-8221-41B1-886C-62B664FD872D}" destId="{958DA724-BE2F-4AC3-8036-ECE73BC90B06}" srcOrd="0" destOrd="0" presId="urn:microsoft.com/office/officeart/2005/8/layout/hProcess9"/>
    <dgm:cxn modelId="{EE69E27C-A58F-4139-B436-C43962B45552}" type="presOf" srcId="{7F9EB697-1DB7-4547-B22B-6A77691C1EEA}" destId="{EB37AFC4-2D71-40BE-B0FD-24D15540ABFF}" srcOrd="0" destOrd="0" presId="urn:microsoft.com/office/officeart/2005/8/layout/hProcess9"/>
    <dgm:cxn modelId="{4830C2D2-B88F-4260-88FA-FB0F43B16E29}" type="presParOf" srcId="{3AAA928C-DE4D-40BA-9495-4991BE68E8F4}" destId="{B04E263A-7786-40F2-8E0E-B4ECC4429D59}" srcOrd="0" destOrd="0" presId="urn:microsoft.com/office/officeart/2005/8/layout/hProcess9"/>
    <dgm:cxn modelId="{BD77C843-43FD-42B7-86A2-80F6C5BBE701}" type="presParOf" srcId="{3AAA928C-DE4D-40BA-9495-4991BE68E8F4}" destId="{B2CB963D-3296-4A40-979A-B8D4B35C25B4}" srcOrd="1" destOrd="0" presId="urn:microsoft.com/office/officeart/2005/8/layout/hProcess9"/>
    <dgm:cxn modelId="{6A1734E3-2E03-465F-9FAA-30426E3B6BD2}" type="presParOf" srcId="{B2CB963D-3296-4A40-979A-B8D4B35C25B4}" destId="{EB37AFC4-2D71-40BE-B0FD-24D15540ABFF}" srcOrd="0" destOrd="0" presId="urn:microsoft.com/office/officeart/2005/8/layout/hProcess9"/>
    <dgm:cxn modelId="{BF04E96F-0F88-4B2D-91E5-41F624E85233}" type="presParOf" srcId="{B2CB963D-3296-4A40-979A-B8D4B35C25B4}" destId="{7558C6B6-DBDE-425E-8453-9A9BAFE91110}" srcOrd="1" destOrd="0" presId="urn:microsoft.com/office/officeart/2005/8/layout/hProcess9"/>
    <dgm:cxn modelId="{14579F3B-71FE-4426-89AC-D64F4043EA68}" type="presParOf" srcId="{B2CB963D-3296-4A40-979A-B8D4B35C25B4}" destId="{958DA724-BE2F-4AC3-8036-ECE73BC90B06}" srcOrd="2" destOrd="0" presId="urn:microsoft.com/office/officeart/2005/8/layout/hProcess9"/>
    <dgm:cxn modelId="{DF38AB39-3804-437C-9A51-2C3B2C09B953}" type="presParOf" srcId="{B2CB963D-3296-4A40-979A-B8D4B35C25B4}" destId="{9445DF7C-0E65-4DE6-9D96-ABAFA4C654C8}" srcOrd="3" destOrd="0" presId="urn:microsoft.com/office/officeart/2005/8/layout/hProcess9"/>
    <dgm:cxn modelId="{AE9AC2D2-5759-4386-A497-AD5C7155A37D}" type="presParOf" srcId="{B2CB963D-3296-4A40-979A-B8D4B35C25B4}" destId="{5B292C81-2D63-452B-AB1D-B817C7EE7AB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4E263A-7786-40F2-8E0E-B4ECC4429D59}">
      <dsp:nvSpPr>
        <dsp:cNvPr id="0" name=""/>
        <dsp:cNvSpPr/>
      </dsp:nvSpPr>
      <dsp:spPr>
        <a:xfrm>
          <a:off x="582929" y="0"/>
          <a:ext cx="6606540" cy="492759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37AFC4-2D71-40BE-B0FD-24D15540ABFF}">
      <dsp:nvSpPr>
        <dsp:cNvPr id="0" name=""/>
        <dsp:cNvSpPr/>
      </dsp:nvSpPr>
      <dsp:spPr>
        <a:xfrm>
          <a:off x="263381" y="1478280"/>
          <a:ext cx="2331720" cy="1971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Open comment period</a:t>
          </a:r>
          <a:endParaRPr lang="en-US" sz="2100" kern="1200" dirty="0"/>
        </a:p>
      </dsp:txBody>
      <dsp:txXfrm>
        <a:off x="359599" y="1574498"/>
        <a:ext cx="2139284" cy="1778604"/>
      </dsp:txXfrm>
    </dsp:sp>
    <dsp:sp modelId="{958DA724-BE2F-4AC3-8036-ECE73BC90B06}">
      <dsp:nvSpPr>
        <dsp:cNvPr id="0" name=""/>
        <dsp:cNvSpPr/>
      </dsp:nvSpPr>
      <dsp:spPr>
        <a:xfrm>
          <a:off x="2720340" y="1478280"/>
          <a:ext cx="2331720" cy="1971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SPA submitted to CMS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 </a:t>
          </a:r>
          <a:endParaRPr lang="en-US" sz="2100" kern="1200" dirty="0"/>
        </a:p>
      </dsp:txBody>
      <dsp:txXfrm>
        <a:off x="2816558" y="1574498"/>
        <a:ext cx="2139284" cy="1778604"/>
      </dsp:txXfrm>
    </dsp:sp>
    <dsp:sp modelId="{5B292C81-2D63-452B-AB1D-B817C7EE7ABE}">
      <dsp:nvSpPr>
        <dsp:cNvPr id="0" name=""/>
        <dsp:cNvSpPr/>
      </dsp:nvSpPr>
      <dsp:spPr>
        <a:xfrm>
          <a:off x="5177298" y="1478280"/>
          <a:ext cx="2331720" cy="1971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Implement with 04/01/2018 effective date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*Pending SPA approval</a:t>
          </a:r>
          <a:endParaRPr lang="en-US" sz="2100" kern="1200" dirty="0"/>
        </a:p>
      </dsp:txBody>
      <dsp:txXfrm>
        <a:off x="5273516" y="1574498"/>
        <a:ext cx="2139284" cy="1778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C9D53-1A3B-4ED6-87EE-EEA8C326215A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18B7E-A366-4AE4-8B5D-E139EA54B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99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46DAAAD-9A8A-4037-9921-B72F2182C2F4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9C71B4-0BE4-46D8-9A18-4A1D7B2ED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1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50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11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42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4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8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77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015653"/>
            <a:ext cx="6705600" cy="1905000"/>
          </a:xfrm>
          <a:prstGeom prst="rect">
            <a:avLst/>
          </a:prstGeom>
        </p:spPr>
        <p:txBody>
          <a:bodyPr anchor="b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4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4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26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8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7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6474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51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7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764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14566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63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42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Reaching across Arizona to provide comprehensive 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15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Share of Cost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7010400" cy="2133600"/>
          </a:xfrm>
        </p:spPr>
        <p:txBody>
          <a:bodyPr/>
          <a:lstStyle/>
          <a:p>
            <a:r>
              <a:rPr lang="en-US" dirty="0" smtClean="0"/>
              <a:t>Tara Lockner</a:t>
            </a:r>
          </a:p>
          <a:p>
            <a:r>
              <a:rPr lang="en-US" sz="2000" dirty="0" smtClean="0"/>
              <a:t>Deputy Assistant Director, Programs</a:t>
            </a:r>
          </a:p>
          <a:p>
            <a:r>
              <a:rPr lang="en-US" sz="2000" dirty="0" smtClean="0"/>
              <a:t>Division of Member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69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of Cost Deduction (SOC)-</a:t>
            </a:r>
            <a:br>
              <a:rPr lang="en-US" dirty="0" smtClean="0"/>
            </a:br>
            <a:r>
              <a:rPr lang="en-US" dirty="0" smtClean="0"/>
              <a:t>Medical Expenses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241962"/>
              </p:ext>
            </p:extLst>
          </p:nvPr>
        </p:nvGraphicFramePr>
        <p:xfrm>
          <a:off x="457200" y="1828800"/>
          <a:ext cx="83820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Current</a:t>
                      </a:r>
                      <a:r>
                        <a:rPr lang="en-US" sz="2800" baseline="0" dirty="0" smtClean="0"/>
                        <a:t> Process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Proposed Change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800" baseline="0" dirty="0" smtClean="0"/>
                        <a:t>SOC deductions not allowed for medical services that would have been covered by AHCCCS, had the customer been eligible for AHCCCS.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 deductions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 be 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allowed for medical services that would have been covered by AHCCCS, had the customer been eligible</a:t>
                      </a:r>
                      <a:r>
                        <a:rPr lang="en-US" sz="2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AHCCCS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48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SOC Deductions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Garnishments allowed:</a:t>
            </a:r>
          </a:p>
          <a:p>
            <a:pPr lvl="1"/>
            <a:r>
              <a:rPr lang="en-US" dirty="0"/>
              <a:t>Court-ordered spousal support</a:t>
            </a:r>
          </a:p>
          <a:p>
            <a:pPr lvl="1"/>
            <a:r>
              <a:rPr lang="en-US" dirty="0"/>
              <a:t>Court-ordered child </a:t>
            </a:r>
            <a:r>
              <a:rPr lang="en-US" dirty="0" smtClean="0"/>
              <a:t>support</a:t>
            </a:r>
          </a:p>
          <a:p>
            <a:r>
              <a:rPr lang="en-US" dirty="0" smtClean="0"/>
              <a:t>Effective 04/01/2018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114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5256997"/>
              </p:ext>
            </p:extLst>
          </p:nvPr>
        </p:nvGraphicFramePr>
        <p:xfrm>
          <a:off x="685800" y="1371600"/>
          <a:ext cx="77724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70552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7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2014 AHCCCS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151</Words>
  <Application>Microsoft Office PowerPoint</Application>
  <PresentationFormat>On-screen Show (4:3)</PresentationFormat>
  <Paragraphs>38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2_2014 AHCCCS</vt:lpstr>
      <vt:lpstr>Share of Cost Updates</vt:lpstr>
      <vt:lpstr>Share of Cost Deduction (SOC)- Medical Expenses</vt:lpstr>
      <vt:lpstr>Additional SOC Deductions</vt:lpstr>
      <vt:lpstr>Timeline</vt:lpstr>
      <vt:lpstr>Questions?</vt:lpstr>
      <vt:lpstr>Thank You.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Shepherd, Jill</dc:creator>
  <cp:lastModifiedBy>Lockner, Tara</cp:lastModifiedBy>
  <cp:revision>23</cp:revision>
  <cp:lastPrinted>2018-01-31T15:00:27Z</cp:lastPrinted>
  <dcterms:created xsi:type="dcterms:W3CDTF">2014-04-21T18:20:21Z</dcterms:created>
  <dcterms:modified xsi:type="dcterms:W3CDTF">2018-01-31T15:01:29Z</dcterms:modified>
</cp:coreProperties>
</file>