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3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4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5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6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7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8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9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21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2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3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4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93" r:id="rId4"/>
    <p:sldMasterId id="2147483704" r:id="rId5"/>
    <p:sldMasterId id="2147483715" r:id="rId6"/>
    <p:sldMasterId id="2147483726" r:id="rId7"/>
    <p:sldMasterId id="2147483737" r:id="rId8"/>
    <p:sldMasterId id="2147483748" r:id="rId9"/>
    <p:sldMasterId id="2147483759" r:id="rId10"/>
    <p:sldMasterId id="2147483770" r:id="rId11"/>
    <p:sldMasterId id="2147483781" r:id="rId12"/>
    <p:sldMasterId id="2147483792" r:id="rId13"/>
    <p:sldMasterId id="2147483803" r:id="rId14"/>
    <p:sldMasterId id="2147483814" r:id="rId15"/>
    <p:sldMasterId id="2147483825" r:id="rId16"/>
    <p:sldMasterId id="2147483836" r:id="rId17"/>
    <p:sldMasterId id="2147483847" r:id="rId18"/>
    <p:sldMasterId id="2147483858" r:id="rId19"/>
    <p:sldMasterId id="2147483870" r:id="rId20"/>
    <p:sldMasterId id="2147483882" r:id="rId21"/>
    <p:sldMasterId id="2147483894" r:id="rId22"/>
    <p:sldMasterId id="2147483906" r:id="rId23"/>
    <p:sldMasterId id="2147483918" r:id="rId24"/>
    <p:sldMasterId id="2147483930" r:id="rId25"/>
  </p:sldMasterIdLst>
  <p:notesMasterIdLst>
    <p:notesMasterId r:id="rId40"/>
  </p:notesMasterIdLst>
  <p:handoutMasterIdLst>
    <p:handoutMasterId r:id="rId41"/>
  </p:handoutMasterIdLst>
  <p:sldIdLst>
    <p:sldId id="257" r:id="rId26"/>
    <p:sldId id="312" r:id="rId27"/>
    <p:sldId id="313" r:id="rId28"/>
    <p:sldId id="276" r:id="rId29"/>
    <p:sldId id="330" r:id="rId30"/>
    <p:sldId id="333" r:id="rId31"/>
    <p:sldId id="334" r:id="rId32"/>
    <p:sldId id="331" r:id="rId33"/>
    <p:sldId id="304" r:id="rId34"/>
    <p:sldId id="335" r:id="rId35"/>
    <p:sldId id="308" r:id="rId36"/>
    <p:sldId id="327" r:id="rId37"/>
    <p:sldId id="337" r:id="rId38"/>
    <p:sldId id="279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98" y="-8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868BE2-276F-4DD7-8747-B4D0248C4A70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293058-B6A7-4EFA-A6E7-1E4C66BE8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02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BA4FB2-2125-4B1F-970F-62C9C79AAE55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CBE1AA-2FC2-445E-9D9C-FC4538D6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BE1AA-2FC2-445E-9D9C-FC4538D6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17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BE1AA-2FC2-445E-9D9C-FC4538D62C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28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BE1AA-2FC2-445E-9D9C-FC4538D62C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7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BE1AA-2FC2-445E-9D9C-FC4538D62C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51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BE1AA-2FC2-445E-9D9C-FC4538D62C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48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BE1AA-2FC2-445E-9D9C-FC4538D62C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9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6E1BB-68BA-45DA-876A-23AE92E4463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8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BE1AA-2FC2-445E-9D9C-FC4538D62C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7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BE1AA-2FC2-445E-9D9C-FC4538D62C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01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BE1AA-2FC2-445E-9D9C-FC4538D62C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78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BE1AA-2FC2-445E-9D9C-FC4538D62C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46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BE1AA-2FC2-445E-9D9C-FC4538D62C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59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BE1AA-2FC2-445E-9D9C-FC4538D62C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16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BE1AA-2FC2-445E-9D9C-FC4538D62C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2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6.jpe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6.jpe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jpe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jpe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6.jpe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6.jpe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6.jpe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6.jpe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6.jpe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6.jpe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6.jpe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6.jpe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6.jpe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6.jpe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6.jpe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6.jpeg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0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2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3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3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3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4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4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4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4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4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4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4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4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4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5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5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5.xml"/><Relationship Id="rId4" Type="http://schemas.openxmlformats.org/officeDocument/2006/relationships/image" Target="../media/image6.jpeg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5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5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5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5.xml"/><Relationship Id="rId4" Type="http://schemas.openxmlformats.org/officeDocument/2006/relationships/image" Target="../media/image6.jpeg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5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jpe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jpe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jpe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jpe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jpe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jpe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8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5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9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85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6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2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61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9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9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15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770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545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4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85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49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9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2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0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6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4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5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029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770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388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28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67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7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6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0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6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6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01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7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803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770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178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66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1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6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0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2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7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63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0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6293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770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073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29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01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07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1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8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0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0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4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2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8827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770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301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78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9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1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48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8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03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37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1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09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898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770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0978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2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62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7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0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9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3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8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4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20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9014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770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8233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8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132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79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7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0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5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9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2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07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2793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770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898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07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770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5218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8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3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4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0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8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7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6474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149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1000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6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10101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3418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35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0594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7807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0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97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90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8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0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32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6474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1066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1000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3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10101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9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6347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2420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6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5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3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8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0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6474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4941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1000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29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31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10101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4738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0112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7841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8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7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80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94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8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6474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84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5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1000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75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10101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7469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9088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637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4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7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0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6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7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6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8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6474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8742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1000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8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10101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7360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4978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8641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2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6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2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0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68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8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6474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0461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1000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5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10101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574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933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1648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9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0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6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7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7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4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2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7767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770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0393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1821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1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1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74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770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59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5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6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7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9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3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2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5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2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0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66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770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36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8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5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8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2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06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2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6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10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11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770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992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6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58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25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0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0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9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6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4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96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770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674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9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6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44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3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27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90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4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357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770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57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0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882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1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5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0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3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0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73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40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995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770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845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4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770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908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7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43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0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6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10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02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006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770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807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2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767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68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62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5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50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0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1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014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770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4272"/>
            <a:ext cx="1820118" cy="81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734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7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theme" Target="../theme/theme25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7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7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3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3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86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7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19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4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4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2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0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6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0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93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7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5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6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79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1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6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Times New Roman" pitchFamily="18" charset="0"/>
              </a:rPr>
              <a:t>Reaching across Arizona to provide comprehensive  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6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4"/>
          <p:cNvSpPr>
            <a:spLocks noGrp="1"/>
          </p:cNvSpPr>
          <p:nvPr>
            <p:ph type="ctrTitle"/>
          </p:nvPr>
        </p:nvSpPr>
        <p:spPr>
          <a:xfrm>
            <a:off x="533400" y="2514600"/>
            <a:ext cx="7391400" cy="190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AHCCCS Waiver Update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2291" name="Subtitle 1"/>
          <p:cNvSpPr>
            <a:spLocks noGrp="1"/>
          </p:cNvSpPr>
          <p:nvPr>
            <p:ph type="subTitle" idx="1"/>
          </p:nvPr>
        </p:nvSpPr>
        <p:spPr bwMode="auto">
          <a:xfrm>
            <a:off x="457200" y="4419600"/>
            <a:ext cx="5486400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January 2018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68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373563"/>
          </a:xfrm>
        </p:spPr>
        <p:txBody>
          <a:bodyPr/>
          <a:lstStyle/>
          <a:p>
            <a:r>
              <a:rPr lang="en-US" sz="2400" dirty="0" smtClean="0"/>
              <a:t>CMS recently issued guidance to states on work requirement waivers</a:t>
            </a:r>
          </a:p>
          <a:p>
            <a:r>
              <a:rPr lang="en-US" sz="2400" dirty="0" smtClean="0"/>
              <a:t>CMS approved Kentucky’s work requirement waiver proposal; litigation pending in US District Court</a:t>
            </a:r>
          </a:p>
          <a:p>
            <a:r>
              <a:rPr lang="en-US" sz="2400" dirty="0" smtClean="0"/>
              <a:t>Approx. 10 other states have similar waivers in the queue</a:t>
            </a:r>
          </a:p>
          <a:p>
            <a:r>
              <a:rPr lang="en-US" sz="2400" dirty="0" smtClean="0"/>
              <a:t>Beginning discussions </a:t>
            </a:r>
            <a:r>
              <a:rPr lang="en-US" sz="2400" dirty="0"/>
              <a:t>with CMS </a:t>
            </a:r>
            <a:r>
              <a:rPr lang="en-US" sz="2400" dirty="0" smtClean="0"/>
              <a:t>on AHCCCS Works</a:t>
            </a:r>
            <a:endParaRPr lang="en-US" sz="2400" dirty="0"/>
          </a:p>
          <a:p>
            <a:r>
              <a:rPr lang="en-US" sz="2400" dirty="0" smtClean="0"/>
              <a:t>Evaluating necessary AHCCCS operational changes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59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Quarter Coverage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Currently, Arizona covers enrollees three months prior to the month of application if the enrollee would have been eligible at any point during those </a:t>
            </a:r>
            <a:r>
              <a:rPr lang="en-US" sz="2800" dirty="0" smtClean="0"/>
              <a:t>months</a:t>
            </a:r>
            <a:endParaRPr lang="en-US" sz="2800" dirty="0"/>
          </a:p>
          <a:p>
            <a:r>
              <a:rPr lang="en-US" sz="2800" dirty="0" smtClean="0"/>
              <a:t>AHCCCS proposes limiting </a:t>
            </a:r>
            <a:r>
              <a:rPr lang="en-US" sz="2800" dirty="0"/>
              <a:t>retroactive coverage to the month of application, consistent with </a:t>
            </a:r>
            <a:r>
              <a:rPr lang="en-US" sz="2800" dirty="0" smtClean="0"/>
              <a:t>AHCCCS policy prior to the Affordable Care Act</a:t>
            </a:r>
          </a:p>
          <a:p>
            <a:r>
              <a:rPr lang="en-US" sz="2800" dirty="0"/>
              <a:t>All comments must be received by </a:t>
            </a:r>
            <a:r>
              <a:rPr lang="en-US" sz="2800" b="1" dirty="0"/>
              <a:t>February 25, 2018. </a:t>
            </a:r>
            <a:endParaRPr lang="en-US" sz="28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11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85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Quarter Coverage </a:t>
            </a:r>
            <a:r>
              <a:rPr lang="en-US" dirty="0" smtClean="0"/>
              <a:t>Proposal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95800"/>
          </a:xfrm>
        </p:spPr>
        <p:txBody>
          <a:bodyPr/>
          <a:lstStyle/>
          <a:p>
            <a:r>
              <a:rPr lang="en-US" sz="2400" dirty="0" smtClean="0"/>
              <a:t>Would promote objectives </a:t>
            </a:r>
            <a:r>
              <a:rPr lang="en-US" sz="2400" dirty="0"/>
              <a:t>of the Medicaid program </a:t>
            </a:r>
            <a:r>
              <a:rPr lang="en-US" sz="2400" dirty="0" smtClean="0"/>
              <a:t>by: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ligning </a:t>
            </a:r>
            <a:r>
              <a:rPr lang="en-US" sz="2400" dirty="0"/>
              <a:t>Medicaid policies with pre-ACA </a:t>
            </a:r>
            <a:r>
              <a:rPr lang="en-US" sz="2400" dirty="0" smtClean="0"/>
              <a:t>policy and commercial </a:t>
            </a:r>
            <a:r>
              <a:rPr lang="en-US" sz="2400" dirty="0"/>
              <a:t>health insurance </a:t>
            </a:r>
            <a:r>
              <a:rPr lang="en-US" sz="2400" dirty="0" smtClean="0"/>
              <a:t>coverage;</a:t>
            </a:r>
          </a:p>
          <a:p>
            <a:pPr lvl="1"/>
            <a:r>
              <a:rPr lang="en-US" sz="2400" dirty="0"/>
              <a:t>Encouraging members to obtain and maintain health coverage, even when healthy; </a:t>
            </a:r>
          </a:p>
          <a:p>
            <a:pPr lvl="1"/>
            <a:r>
              <a:rPr lang="en-US" sz="2400" dirty="0"/>
              <a:t>Encouraging members to apply for Medicaid expeditiously when they believe they meet the criteria for </a:t>
            </a:r>
            <a:r>
              <a:rPr lang="en-US" sz="2400" dirty="0" smtClean="0"/>
              <a:t>eligibility; and</a:t>
            </a:r>
            <a:endParaRPr lang="en-US" sz="2400" dirty="0"/>
          </a:p>
          <a:p>
            <a:pPr lvl="1"/>
            <a:r>
              <a:rPr lang="en-US" sz="2400" dirty="0" smtClean="0"/>
              <a:t>Creating </a:t>
            </a:r>
            <a:r>
              <a:rPr lang="en-US" sz="2400" dirty="0"/>
              <a:t>efficiencies that ensure Medicaid’s sustainability for members over the long </a:t>
            </a:r>
            <a:r>
              <a:rPr lang="en-US" sz="2400" dirty="0" smtClean="0"/>
              <a:t>term.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12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5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Waiver Flexibilities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NEMT limits in urban areas for able-bodied adults over 100% of federal poverty level who are not medically frail</a:t>
            </a:r>
          </a:p>
          <a:p>
            <a:r>
              <a:rPr lang="en-US" sz="2400" dirty="0"/>
              <a:t>Modernize and stabilize FQHC </a:t>
            </a:r>
            <a:r>
              <a:rPr lang="en-US" sz="2400" dirty="0" smtClean="0"/>
              <a:t>payments (potentially including a SPA as well for VBP APM)</a:t>
            </a:r>
            <a:endParaRPr lang="en-US" sz="2400" dirty="0"/>
          </a:p>
          <a:p>
            <a:r>
              <a:rPr lang="en-US" sz="2400" dirty="0" smtClean="0"/>
              <a:t>More leverage on prescription drugs:</a:t>
            </a:r>
          </a:p>
          <a:p>
            <a:pPr lvl="1"/>
            <a:r>
              <a:rPr lang="en-US" sz="2400" dirty="0" smtClean="0"/>
              <a:t>Exclude drugs until market prices are reasonable and cost effectiveness data exists</a:t>
            </a:r>
          </a:p>
          <a:p>
            <a:pPr lvl="1"/>
            <a:r>
              <a:rPr lang="en-US" sz="2400" dirty="0" smtClean="0"/>
              <a:t>Establish formulary with at least 2 drugs per class/category (with exceptions)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0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072" y="1676400"/>
            <a:ext cx="5723128" cy="3124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 and Comments?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14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2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IMD Waiver Request:</a:t>
            </a:r>
            <a:br>
              <a:rPr lang="en-US" dirty="0" smtClean="0"/>
            </a:br>
            <a:r>
              <a:rPr lang="en-US" dirty="0" smtClean="0"/>
              <a:t>Focus on Substance Use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On April </a:t>
            </a:r>
            <a:r>
              <a:rPr lang="en-US" sz="2800" dirty="0" smtClean="0"/>
              <a:t>12, </a:t>
            </a:r>
            <a:r>
              <a:rPr lang="en-US" sz="2800" dirty="0"/>
              <a:t>AHCCCS </a:t>
            </a:r>
            <a:r>
              <a:rPr lang="en-US" sz="2800" dirty="0" smtClean="0"/>
              <a:t>submitted a waiver requesting that Arizona be exempt from the 15 day limit on federal funding for IMD stays, both for managed care and FFS populations</a:t>
            </a:r>
          </a:p>
          <a:p>
            <a:r>
              <a:rPr lang="en-US" sz="2800" dirty="0" smtClean="0"/>
              <a:t>CMS has indicated a path forward to exempt stays in IMDs that are related to the treatment of a </a:t>
            </a:r>
            <a:r>
              <a:rPr lang="en-US" sz="2800" i="1" dirty="0"/>
              <a:t>substance use </a:t>
            </a:r>
            <a:r>
              <a:rPr lang="en-US" sz="2800" i="1" dirty="0" smtClean="0"/>
              <a:t>disorder</a:t>
            </a:r>
            <a:r>
              <a:rPr lang="en-US" sz="2800" dirty="0" smtClean="0"/>
              <a:t> </a:t>
            </a:r>
            <a:r>
              <a:rPr lang="en-US" sz="2800" dirty="0"/>
              <a:t>from the 15 day limit</a:t>
            </a:r>
          </a:p>
          <a:p>
            <a:r>
              <a:rPr lang="en-US" sz="2800" dirty="0" smtClean="0"/>
              <a:t>We are in the midst of negotiations with CMS and expect to receive approval in the near future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2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9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AHCCCS Works </a:t>
            </a:r>
            <a:r>
              <a:rPr lang="en-US" dirty="0" smtClean="0"/>
              <a:t>Waiver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On December 19, 2017, AHCCCS submitted a request to CMS to implement AHCCCCS Works</a:t>
            </a:r>
          </a:p>
          <a:p>
            <a:r>
              <a:rPr lang="en-US" sz="2800" dirty="0"/>
              <a:t>To </a:t>
            </a:r>
            <a:r>
              <a:rPr lang="en-US" sz="2800" dirty="0" smtClean="0"/>
              <a:t>qualify </a:t>
            </a:r>
            <a:r>
              <a:rPr lang="en-US" sz="2800" dirty="0"/>
              <a:t>for AHCCCS coverage</a:t>
            </a:r>
            <a:r>
              <a:rPr lang="en-US" sz="2800" dirty="0" smtClean="0"/>
              <a:t>, certain </a:t>
            </a:r>
            <a:r>
              <a:rPr lang="en-US" sz="2800" dirty="0"/>
              <a:t>able-bodied adults 19-55 who </a:t>
            </a:r>
            <a:r>
              <a:rPr lang="en-US" sz="2800" dirty="0" smtClean="0"/>
              <a:t>do </a:t>
            </a:r>
            <a:r>
              <a:rPr lang="en-US" sz="2800" dirty="0"/>
              <a:t>not qualify for an exemption must, for a total of at least 20 hours per week:</a:t>
            </a:r>
          </a:p>
          <a:p>
            <a:pPr lvl="1"/>
            <a:r>
              <a:rPr lang="en-US" sz="2400" dirty="0"/>
              <a:t>Be employed or actively seek employment;</a:t>
            </a:r>
          </a:p>
          <a:p>
            <a:pPr lvl="1"/>
            <a:r>
              <a:rPr lang="en-US" sz="2400" dirty="0"/>
              <a:t>Attend school; or</a:t>
            </a:r>
          </a:p>
          <a:p>
            <a:pPr lvl="1"/>
            <a:r>
              <a:rPr lang="en-US" sz="2400" dirty="0"/>
              <a:t>Participate in the Employment Support and Development Program.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3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5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AHCCCS Works Exemptions,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2211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/>
              <a:t>Individuals determined to be medically frail 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American Indians 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Pregnant and post-partum women (through the month in which 90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day post partum occurs)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Individuals receiving temporary or permanent long-term disability benefits (private or government)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Individuals determined to have a Serious Mental Illness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Parents</a:t>
            </a:r>
            <a:r>
              <a:rPr lang="en-US" sz="2400" dirty="0"/>
              <a:t>, caretakers relatives, and foster parents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Caregivers of a family member who is enrolled in </a:t>
            </a:r>
            <a:r>
              <a:rPr lang="en-US" sz="2400" dirty="0" smtClean="0"/>
              <a:t>ALTCS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4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AHCCCS Works </a:t>
            </a:r>
            <a:r>
              <a:rPr lang="en-US" dirty="0" smtClean="0"/>
              <a:t>Exemptions,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Individuals who are homeless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Individuals </a:t>
            </a:r>
            <a:r>
              <a:rPr lang="en-US" sz="2800" dirty="0"/>
              <a:t>who have recently been directly impacted by a catastrophic </a:t>
            </a:r>
            <a:r>
              <a:rPr lang="en-US" sz="2800" dirty="0" smtClean="0"/>
              <a:t>event (natural disaster or </a:t>
            </a:r>
            <a:r>
              <a:rPr lang="en-US" sz="2800" dirty="0"/>
              <a:t>death of a family member living in same </a:t>
            </a:r>
            <a:r>
              <a:rPr lang="en-US" sz="2800" dirty="0" smtClean="0"/>
              <a:t>household)</a:t>
            </a: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/>
              <a:t>Full time high school, college or graduate students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Victims of domestic violence</a:t>
            </a:r>
          </a:p>
          <a:p>
            <a:r>
              <a:rPr lang="en-US" sz="2800" dirty="0"/>
              <a:t>Former Arizona foster youths up to 26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5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9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AHCCCS Works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AHCCCS will work with DES to leverage its existing workforce development programs</a:t>
            </a:r>
          </a:p>
          <a:p>
            <a:r>
              <a:rPr lang="en-US" sz="2800" dirty="0" smtClean="0"/>
              <a:t>Employment Support &amp; Development programs to include: </a:t>
            </a:r>
            <a:r>
              <a:rPr lang="en-US" sz="2800" dirty="0"/>
              <a:t>d</a:t>
            </a:r>
            <a:r>
              <a:rPr lang="en-US" sz="2800" dirty="0" smtClean="0"/>
              <a:t>isease management education; health insurance competency courses; healthy living classes; parenting classes; ESL courses</a:t>
            </a:r>
          </a:p>
          <a:p>
            <a:r>
              <a:rPr lang="en-US" sz="2800" dirty="0"/>
              <a:t>Community service </a:t>
            </a:r>
            <a:r>
              <a:rPr lang="en-US" sz="2800" dirty="0" smtClean="0"/>
              <a:t>counts towards requirement for </a:t>
            </a:r>
            <a:r>
              <a:rPr lang="en-US" sz="2800" dirty="0"/>
              <a:t>those transitioning from justice system, living in an area of high unemployment, or facing a significant barrier to employment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6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9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AHCCCS Works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Members subject to requirement who do not qualify for an exemption and fail to meet the requirements will receive a 6-month grace period</a:t>
            </a:r>
          </a:p>
          <a:p>
            <a:r>
              <a:rPr lang="en-US" sz="2800" dirty="0"/>
              <a:t>Failure to comply after the grace period will result in a termination of AHCCCS enrollment</a:t>
            </a:r>
          </a:p>
          <a:p>
            <a:r>
              <a:rPr lang="en-US" sz="2800" dirty="0"/>
              <a:t>Members may re-enroll once they can demonstrate compliance for at least the past 30 days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7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6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AHCCCS Works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373563"/>
          </a:xfrm>
        </p:spPr>
        <p:txBody>
          <a:bodyPr/>
          <a:lstStyle/>
          <a:p>
            <a:r>
              <a:rPr lang="en-US" sz="2400" dirty="0" smtClean="0"/>
              <a:t>AHCCCS has 1.9 million members</a:t>
            </a:r>
          </a:p>
          <a:p>
            <a:r>
              <a:rPr lang="en-US" sz="2400" dirty="0" smtClean="0"/>
              <a:t>Approximately 400,000 are in the eligibility group that waiver pertains to.</a:t>
            </a:r>
          </a:p>
          <a:p>
            <a:pPr lvl="1"/>
            <a:r>
              <a:rPr lang="en-US" sz="2400" dirty="0" smtClean="0"/>
              <a:t>43,719 are American Indians</a:t>
            </a:r>
          </a:p>
          <a:p>
            <a:pPr lvl="1"/>
            <a:r>
              <a:rPr lang="en-US" sz="2400" dirty="0" smtClean="0"/>
              <a:t>12,912 are determined to have SMI</a:t>
            </a:r>
          </a:p>
          <a:p>
            <a:pPr lvl="1"/>
            <a:r>
              <a:rPr lang="en-US" sz="2400" dirty="0" smtClean="0"/>
              <a:t>81,124 are age 55 and over</a:t>
            </a:r>
          </a:p>
          <a:p>
            <a:r>
              <a:rPr lang="en-US" sz="2400" dirty="0" smtClean="0"/>
              <a:t>Fewer than 269,507 individuals remaining</a:t>
            </a:r>
            <a:r>
              <a:rPr lang="en-US" sz="2400" dirty="0"/>
              <a:t> </a:t>
            </a:r>
            <a:r>
              <a:rPr lang="en-US" sz="2400" dirty="0" smtClean="0"/>
              <a:t>who could be subject to requirements (prior to applying other exemptions)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3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Year Lifetime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373563"/>
          </a:xfrm>
        </p:spPr>
        <p:txBody>
          <a:bodyPr/>
          <a:lstStyle/>
          <a:p>
            <a:r>
              <a:rPr lang="en-US" sz="2000" dirty="0" smtClean="0"/>
              <a:t>SB 1092: AHCCCS must request approval for a five-year lifetime limit on AHCCCS coverage</a:t>
            </a:r>
          </a:p>
          <a:p>
            <a:r>
              <a:rPr lang="en-US" sz="2000" dirty="0" smtClean="0"/>
              <a:t>Lifetime limit would</a:t>
            </a:r>
            <a:r>
              <a:rPr lang="en-US" sz="2000" dirty="0"/>
              <a:t> </a:t>
            </a:r>
            <a:r>
              <a:rPr lang="en-US" sz="2000" dirty="0" smtClean="0"/>
              <a:t>apply to able-bodied adult members with same exemptions as for AHCCCS Works </a:t>
            </a:r>
          </a:p>
          <a:p>
            <a:r>
              <a:rPr lang="en-US" sz="2000" dirty="0" smtClean="0"/>
              <a:t>If approved, it would become effective on waiver approval date </a:t>
            </a:r>
          </a:p>
          <a:p>
            <a:r>
              <a:rPr lang="en-US" sz="2000" dirty="0" smtClean="0"/>
              <a:t>The following time would </a:t>
            </a:r>
            <a:r>
              <a:rPr lang="en-US" sz="2000" u="sng" dirty="0" smtClean="0"/>
              <a:t>not</a:t>
            </a:r>
            <a:r>
              <a:rPr lang="en-US" sz="2000" dirty="0" smtClean="0"/>
              <a:t> count toward the lifetime limit:</a:t>
            </a:r>
          </a:p>
          <a:p>
            <a:pPr lvl="1"/>
            <a:r>
              <a:rPr lang="en-US" sz="2000" dirty="0" smtClean="0"/>
              <a:t>Time during which a person received Medicaid benefits prior to waiver approval</a:t>
            </a:r>
          </a:p>
          <a:p>
            <a:pPr lvl="1"/>
            <a:r>
              <a:rPr lang="en-US" sz="2000" dirty="0"/>
              <a:t>Time during which an individual </a:t>
            </a:r>
            <a:r>
              <a:rPr lang="en-US" sz="2000" dirty="0" smtClean="0"/>
              <a:t>is </a:t>
            </a:r>
            <a:r>
              <a:rPr lang="en-US" sz="2000" dirty="0"/>
              <a:t>enrolled in </a:t>
            </a:r>
            <a:r>
              <a:rPr lang="en-US" sz="2000" dirty="0" smtClean="0"/>
              <a:t>AHCCCS and</a:t>
            </a:r>
          </a:p>
          <a:p>
            <a:pPr lvl="2"/>
            <a:r>
              <a:rPr lang="en-US" sz="2000" dirty="0" smtClean="0"/>
              <a:t>an AHCCCS Works exemption applies; or</a:t>
            </a:r>
          </a:p>
          <a:p>
            <a:pPr lvl="2"/>
            <a:r>
              <a:rPr lang="en-US" sz="2000" dirty="0"/>
              <a:t>t</a:t>
            </a:r>
            <a:r>
              <a:rPr lang="en-US" sz="2000" dirty="0" smtClean="0"/>
              <a:t>he individual is complying with the AHCCCS Works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9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9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0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1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2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3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4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5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6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7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907</Words>
  <Application>Microsoft Office PowerPoint</Application>
  <PresentationFormat>On-screen Show (4:3)</PresentationFormat>
  <Paragraphs>114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25</vt:i4>
      </vt:variant>
      <vt:variant>
        <vt:lpstr>Slide Titles</vt:lpstr>
      </vt:variant>
      <vt:variant>
        <vt:i4>14</vt:i4>
      </vt:variant>
    </vt:vector>
  </HeadingPairs>
  <TitlesOfParts>
    <vt:vector size="39" baseType="lpstr">
      <vt:lpstr>3_2014 AHCCCS</vt:lpstr>
      <vt:lpstr>4_2014 AHCCCS</vt:lpstr>
      <vt:lpstr>5_2014 AHCCCS</vt:lpstr>
      <vt:lpstr>6_2014 AHCCCS</vt:lpstr>
      <vt:lpstr>7_2014 AHCCCS</vt:lpstr>
      <vt:lpstr>8_2014 AHCCCS</vt:lpstr>
      <vt:lpstr>9_2014 AHCCCS</vt:lpstr>
      <vt:lpstr>10_2014 AHCCCS</vt:lpstr>
      <vt:lpstr>11_2014 AHCCCS</vt:lpstr>
      <vt:lpstr>12_2014 AHCCCS</vt:lpstr>
      <vt:lpstr>13_2014 AHCCCS</vt:lpstr>
      <vt:lpstr>14_2014 AHCCCS</vt:lpstr>
      <vt:lpstr>15_2014 AHCCCS</vt:lpstr>
      <vt:lpstr>16_2014 AHCCCS</vt:lpstr>
      <vt:lpstr>17_2014 AHCCCS</vt:lpstr>
      <vt:lpstr>18_2014 AHCCCS</vt:lpstr>
      <vt:lpstr>19_2014 AHCCCS</vt:lpstr>
      <vt:lpstr>20_2014 AHCCCS</vt:lpstr>
      <vt:lpstr>21_2014 AHCCCS</vt:lpstr>
      <vt:lpstr>22_2014 AHCCCS</vt:lpstr>
      <vt:lpstr>23_2014 AHCCCS</vt:lpstr>
      <vt:lpstr>24_2014 AHCCCS</vt:lpstr>
      <vt:lpstr>25_2014 AHCCCS</vt:lpstr>
      <vt:lpstr>26_2014 AHCCCS</vt:lpstr>
      <vt:lpstr>27_2014 AHCCCS</vt:lpstr>
      <vt:lpstr>AHCCCS Waiver Update </vt:lpstr>
      <vt:lpstr>IMD Waiver Request: Focus on Substance Use Disorders</vt:lpstr>
      <vt:lpstr>AHCCCS Works Waiver</vt:lpstr>
      <vt:lpstr>AHCCCS Works Exemptions, part 1</vt:lpstr>
      <vt:lpstr>AHCCCS Works Exemptions, part 2</vt:lpstr>
      <vt:lpstr>AHCCCS Works Details</vt:lpstr>
      <vt:lpstr>AHCCCS Works Compliance</vt:lpstr>
      <vt:lpstr>AHCCCS Works Population</vt:lpstr>
      <vt:lpstr>5 Year Lifetime Limit</vt:lpstr>
      <vt:lpstr>Current Landscape</vt:lpstr>
      <vt:lpstr>Prior Quarter Coverage Proposal</vt:lpstr>
      <vt:lpstr>Prior Quarter Coverage Proposal Objectives</vt:lpstr>
      <vt:lpstr>Other Waiver Flexibilities</vt:lpstr>
      <vt:lpstr>  Questions and Comments?   Thank you</vt:lpstr>
    </vt:vector>
  </TitlesOfParts>
  <Company>AHCCCS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Modernizing Arizona Medicaid</dc:title>
  <dc:creator>Arif, Mohamed</dc:creator>
  <cp:lastModifiedBy>Lorenz, Elizabeth</cp:lastModifiedBy>
  <cp:revision>90</cp:revision>
  <cp:lastPrinted>2018-01-31T16:45:07Z</cp:lastPrinted>
  <dcterms:created xsi:type="dcterms:W3CDTF">2016-12-16T14:51:27Z</dcterms:created>
  <dcterms:modified xsi:type="dcterms:W3CDTF">2018-01-31T18:28:18Z</dcterms:modified>
</cp:coreProperties>
</file>