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4"/>
    <p:sldMasterId id="2147484227" r:id="rId5"/>
    <p:sldMasterId id="2147484239" r:id="rId6"/>
    <p:sldMasterId id="2147484251" r:id="rId7"/>
    <p:sldMasterId id="2147484263" r:id="rId8"/>
    <p:sldMasterId id="2147484274" r:id="rId9"/>
    <p:sldMasterId id="2147484286" r:id="rId10"/>
    <p:sldMasterId id="2147484297" r:id="rId11"/>
  </p:sldMasterIdLst>
  <p:notesMasterIdLst>
    <p:notesMasterId r:id="rId20"/>
  </p:notesMasterIdLst>
  <p:handoutMasterIdLst>
    <p:handoutMasterId r:id="rId21"/>
  </p:handoutMasterIdLst>
  <p:sldIdLst>
    <p:sldId id="712" r:id="rId12"/>
    <p:sldId id="713" r:id="rId13"/>
    <p:sldId id="714" r:id="rId14"/>
    <p:sldId id="715" r:id="rId15"/>
    <p:sldId id="716" r:id="rId16"/>
    <p:sldId id="717" r:id="rId17"/>
    <p:sldId id="718" r:id="rId18"/>
    <p:sldId id="618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527" autoAdjust="0"/>
    <p:restoredTop sz="94704" autoAdjust="0"/>
  </p:normalViewPr>
  <p:slideViewPr>
    <p:cSldViewPr>
      <p:cViewPr>
        <p:scale>
          <a:sx n="90" d="100"/>
          <a:sy n="90" d="100"/>
        </p:scale>
        <p:origin x="-32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44"/>
    </p:cViewPr>
  </p:sorterViewPr>
  <p:notesViewPr>
    <p:cSldViewPr>
      <p:cViewPr varScale="1">
        <p:scale>
          <a:sx n="96" d="100"/>
          <a:sy n="96" d="100"/>
        </p:scale>
        <p:origin x="-360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844793-DE4A-4109-AC3B-563B8AFB8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C2C34-22E5-4F62-B91E-07252E9F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C2C34-22E5-4F62-B91E-07252E9FC9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8188"/>
            <a:ext cx="46482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4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DF2F909-4C91-4EB9-8C22-A8BC55A0E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0700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1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1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72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3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0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88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43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0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6924B78-3C50-469C-9FB7-2C77C6EF6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360479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0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B3CE-E0F2-43C4-948E-B68C79F1E4D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78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57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02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0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7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61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97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24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28268C2-6260-4244-89F6-AD24D84BE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20814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79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276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B3CE-E0F2-43C4-948E-B68C79F1E4D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48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47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984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79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24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6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644A0F1-F62F-4FD8-A7E9-6CA41DAFF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9062984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98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700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84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B3CE-E0F2-43C4-948E-B68C79F1E4D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49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48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542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27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920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974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4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0FA4C60-E50B-4A3F-B83C-536A6F6EB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709251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285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48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583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325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20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05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819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018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618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6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81DCE34-9279-40D9-A8FD-34C13E381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41005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856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898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93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56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814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2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9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808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324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897DE7-46DC-4F79-8421-C292E16F3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9753540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5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425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096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01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2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772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554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1051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544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B4E844A-195F-44A7-9721-5856C2C5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6348389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0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423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652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2406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C8167C8-3A02-483C-BD6B-757D19A2B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4906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188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9DA8400-60A5-4BAD-AB99-E2D742632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188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Reaching across Arizona to provide comprehensive  quality health care for those in need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76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2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6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Reaching across Arizona to provide comprehensive 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874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0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9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Reaching across Arizona to provide comprehensive 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  <a:latin typeface="Calibri"/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5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paticointegratedcareaz.com/inthecommunity/community-resources/autism-spectrum-resources.html" TargetMode="External"/><Relationship Id="rId2" Type="http://schemas.openxmlformats.org/officeDocument/2006/relationships/hyperlink" Target="http://www.azahcccs.gov/shared/asd.html" TargetMode="External"/><Relationship Id="rId1" Type="http://schemas.openxmlformats.org/officeDocument/2006/relationships/slideLayout" Target="../slideLayouts/slideLayout77.xml"/><Relationship Id="rId5" Type="http://schemas.openxmlformats.org/officeDocument/2006/relationships/hyperlink" Target="http://www.healthchoiceintegratedcare.com/members/childrens-services/" TargetMode="External"/><Relationship Id="rId4" Type="http://schemas.openxmlformats.org/officeDocument/2006/relationships/hyperlink" Target="https://www.mercymaricopa.org/health-and-wellness/conditions/autis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hccommunityplan.com/content/dam/communityplan/plandocuments/findaprovider/AZ_Autism_Spectrum_Disorder.pdf" TargetMode="External"/><Relationship Id="rId2" Type="http://schemas.openxmlformats.org/officeDocument/2006/relationships/hyperlink" Target="http://www.cenpaticointegratedcareaz.com/content/dam/centene/cenpaticoaz/Provider%20Forms,%20Attachments,%20and%20Deliverables/PMA_3-3-2.pdf" TargetMode="External"/><Relationship Id="rId1" Type="http://schemas.openxmlformats.org/officeDocument/2006/relationships/slideLayout" Target="../slideLayouts/slideLayout77.xml"/><Relationship Id="rId5" Type="http://schemas.openxmlformats.org/officeDocument/2006/relationships/hyperlink" Target="http://www.mercymaricopa.org/assets/pdf/members/directories-guides/AutismSpectrumDisorderProviders.pdf" TargetMode="External"/><Relationship Id="rId4" Type="http://schemas.openxmlformats.org/officeDocument/2006/relationships/hyperlink" Target="http://www.healthchoiceintegratedcare.com/wp-content/uploads/2015/07/HCIC-ASD-Provider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Accomplishments since Report Finalized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Successfully registered BCBAs as independent AHCCCS provider type</a:t>
            </a:r>
          </a:p>
          <a:p>
            <a:pPr marL="857250" lvl="1" indent="-457200"/>
            <a:r>
              <a:rPr lang="en-US" dirty="0" smtClean="0"/>
              <a:t>108 BCBAs AHCCCS registered as of 4-4-17</a:t>
            </a:r>
          </a:p>
          <a:p>
            <a:pPr marL="514350" indent="-514350">
              <a:buAutoNum type="arabicPeriod"/>
            </a:pPr>
            <a:r>
              <a:rPr lang="en-US" dirty="0" smtClean="0"/>
              <a:t>Researched and determined appropriate code set to be linked to BCBA Provider Type </a:t>
            </a:r>
          </a:p>
          <a:p>
            <a:pPr lvl="1"/>
            <a:r>
              <a:rPr lang="en-US" dirty="0" smtClean="0"/>
              <a:t>Dual code set—HCPCS and CPT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ervices provided </a:t>
            </a:r>
            <a:r>
              <a:rPr lang="en-US" dirty="0" smtClean="0"/>
              <a:t>by </a:t>
            </a:r>
            <a:r>
              <a:rPr lang="en-US" dirty="0" smtClean="0"/>
              <a:t>BCBAs </a:t>
            </a:r>
            <a:r>
              <a:rPr lang="en-US" dirty="0" smtClean="0"/>
              <a:t>not </a:t>
            </a:r>
            <a:r>
              <a:rPr lang="en-US" dirty="0" smtClean="0"/>
              <a:t>limited to autism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1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BCBA Penetration Rate compared to other similar AHCCCS PTs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46038"/>
              </p:ext>
            </p:extLst>
          </p:nvPr>
        </p:nvGraphicFramePr>
        <p:xfrm>
          <a:off x="1676400" y="1905000"/>
          <a:ext cx="6019800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092"/>
                <a:gridCol w="917834"/>
                <a:gridCol w="966141"/>
                <a:gridCol w="1337733"/>
              </a:tblGrid>
              <a:tr h="480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AHCCCS Provider Type*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AHCCCCS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Distinct Providers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State Wide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Actively Licensed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Medicaid Penetration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11-PSYCHOLOGIST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1,712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23.7%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3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85-LICENSED CLINICAL SOCIAL WORKER (LCSW)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4,205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11.8%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86-LICENSED MARRIAGE &amp; </a:t>
                      </a:r>
                      <a:r>
                        <a:rPr lang="en-US" sz="1400" dirty="0" smtClean="0">
                          <a:effectLst/>
                        </a:rPr>
                        <a:t>FAMILY THERAPIST </a:t>
                      </a:r>
                      <a:r>
                        <a:rPr lang="en-US" sz="1400" dirty="0">
                          <a:effectLst/>
                        </a:rPr>
                        <a:t>(LMFT)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87-LICENSED PROFESSIONAL COUNSELOR (LPC)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3,951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13.3%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1,481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10,413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2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8414" y="4540102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i="1" dirty="0" smtClean="0">
                <a:solidFill>
                  <a:srgbClr val="595959"/>
                </a:solidFill>
                <a:latin typeface="Calibri"/>
              </a:rPr>
              <a:t>*Data current as of April 2016 </a:t>
            </a:r>
            <a:endParaRPr lang="en-US" sz="1100" b="1" i="1" dirty="0">
              <a:solidFill>
                <a:srgbClr val="595959"/>
              </a:solidFill>
              <a:latin typeface="Calibri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25377"/>
              </p:ext>
            </p:extLst>
          </p:nvPr>
        </p:nvGraphicFramePr>
        <p:xfrm>
          <a:off x="1600200" y="4833610"/>
          <a:ext cx="6172200" cy="952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930"/>
                <a:gridCol w="941070"/>
                <a:gridCol w="990600"/>
                <a:gridCol w="1371600"/>
              </a:tblGrid>
              <a:tr h="480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AHCCCS Provider Type**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AHCCCCS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Distinct Providers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State Wide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Actively Licensed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Medicaid Penetration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BC-BCBA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10693" y="579153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i="1" dirty="0" smtClean="0">
                <a:solidFill>
                  <a:srgbClr val="595959"/>
                </a:solidFill>
                <a:latin typeface="Calibri"/>
              </a:rPr>
              <a:t>**Data current as of April 4, 2017</a:t>
            </a:r>
            <a:endParaRPr lang="en-US" sz="1100" b="1" i="1" dirty="0">
              <a:solidFill>
                <a:srgbClr val="59595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4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Accomplishments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2800" dirty="0" smtClean="0"/>
              <a:t>Designated websites at AHCCCS and each RBHA</a:t>
            </a:r>
          </a:p>
          <a:p>
            <a:pPr marL="914400" lvl="1" indent="-514350"/>
            <a:r>
              <a:rPr lang="en-US" sz="2000" dirty="0" smtClean="0"/>
              <a:t>AHCCCS Website Dedicated to Autism </a:t>
            </a:r>
            <a:r>
              <a:rPr lang="en-US" sz="2000" dirty="0" smtClean="0">
                <a:hlinkClick r:id="rId2"/>
              </a:rPr>
              <a:t>http://www.azahcccs.gov/shared/asd.html</a:t>
            </a:r>
            <a:endParaRPr lang="en-US" sz="2000" dirty="0" smtClean="0"/>
          </a:p>
          <a:p>
            <a:pPr marL="914400" lvl="1" indent="-514350"/>
            <a:r>
              <a:rPr lang="en-US" sz="2000" dirty="0"/>
              <a:t>CIC</a:t>
            </a:r>
          </a:p>
          <a:p>
            <a:pPr marL="800100" lvl="2" indent="0">
              <a:buNone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www.cenpaticointegratedcareaz.com/inthecommunity/community-resources/autism-spectrum-resources.html</a:t>
            </a:r>
            <a:endParaRPr lang="en-US" sz="2000" dirty="0" smtClean="0"/>
          </a:p>
          <a:p>
            <a:pPr marL="914400" lvl="1" indent="-514350"/>
            <a:r>
              <a:rPr lang="en-US" sz="2000" dirty="0" smtClean="0"/>
              <a:t>MMIC</a:t>
            </a:r>
          </a:p>
          <a:p>
            <a:pPr marL="800100" lvl="2" indent="0">
              <a:buNone/>
            </a:pPr>
            <a:r>
              <a:rPr lang="en-US" sz="2000" u="sng" dirty="0">
                <a:hlinkClick r:id="rId4"/>
              </a:rPr>
              <a:t>https://www.mercymaricopa.org/health-and-wellness/conditions/autism</a:t>
            </a:r>
            <a:endParaRPr lang="en-US" sz="2000" dirty="0" smtClean="0"/>
          </a:p>
          <a:p>
            <a:pPr marL="914400" lvl="1" indent="-514350"/>
            <a:r>
              <a:rPr lang="en-US" sz="2000" dirty="0" smtClean="0"/>
              <a:t>HCIC</a:t>
            </a:r>
          </a:p>
          <a:p>
            <a:pPr marL="800100" lvl="2" indent="0">
              <a:buNone/>
            </a:pP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://www.healthchoiceintegratedcare.com/members/childrens-services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pPr marL="914400" lvl="1" indent="-5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3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Identified Specialized ASD Diagnosing Providers by RBHA</a:t>
            </a:r>
          </a:p>
          <a:p>
            <a:r>
              <a:rPr lang="en-US" sz="1600" dirty="0" smtClean="0"/>
              <a:t>CIC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http://www.cenpaticointegratedcareaz.com/content/dam/centene/cenpaticoaz/Provider%20Forms%2C%20Attachments%2C%20and%20Deliverables/PMA_3-3-2.pdf</a:t>
            </a:r>
            <a:endParaRPr lang="en-US" sz="1600" dirty="0" smtClean="0"/>
          </a:p>
          <a:p>
            <a:r>
              <a:rPr lang="en-US" sz="1600" dirty="0" smtClean="0"/>
              <a:t>CRS</a:t>
            </a:r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www.uhccommunityplan.com/content/dam/communityplan/plandocuments/findaprovider/AZ_Autism_Spectrum_Disorder.pdf</a:t>
            </a:r>
            <a:endParaRPr lang="en-US" sz="1600" dirty="0" smtClean="0"/>
          </a:p>
          <a:p>
            <a:r>
              <a:rPr lang="en-US" sz="1600" dirty="0" smtClean="0"/>
              <a:t>HCIC </a:t>
            </a:r>
          </a:p>
          <a:p>
            <a:pPr marL="0" indent="0">
              <a:buNone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www.healthchoiceintegratedcare.com/wp-content/uploads/2015/07/HCIC-ASD-Providers.pdf</a:t>
            </a:r>
            <a:endParaRPr lang="en-US" sz="1600" dirty="0" smtClean="0"/>
          </a:p>
          <a:p>
            <a:r>
              <a:rPr lang="en-US" sz="1600" dirty="0" smtClean="0"/>
              <a:t>MMIC</a:t>
            </a:r>
          </a:p>
          <a:p>
            <a:pPr marL="0" indent="0">
              <a:buNone/>
            </a:pPr>
            <a:r>
              <a:rPr lang="en-US" sz="1600" u="sng" dirty="0" smtClean="0">
                <a:hlinkClick r:id="rId5"/>
              </a:rPr>
              <a:t>http://www.mercymaricopa.org/assets/pdf/members/directories-guides/AutismSpectrumDisorderProviders.pdf</a:t>
            </a:r>
            <a:endParaRPr lang="en-US" sz="1600" u="sng" dirty="0"/>
          </a:p>
          <a:p>
            <a:pPr marL="0" indent="0">
              <a:buNone/>
            </a:pPr>
            <a:endParaRPr lang="en-US" sz="1600" u="sng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4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dirty="0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 smtClean="0"/>
              <a:t>Network expansion</a:t>
            </a:r>
          </a:p>
          <a:p>
            <a:r>
              <a:rPr lang="en-US" sz="2800" dirty="0" smtClean="0"/>
              <a:t>MMIC started Centers of Excellence for Autism Touchstone and SWBH</a:t>
            </a:r>
          </a:p>
          <a:p>
            <a:pPr marL="0" indent="0">
              <a:buNone/>
            </a:pPr>
            <a:r>
              <a:rPr lang="en-US" sz="2800" dirty="0" smtClean="0"/>
              <a:t>6. </a:t>
            </a:r>
            <a:r>
              <a:rPr lang="en-US" sz="2800" dirty="0"/>
              <a:t>DDD updating Article 3 to address ASD specialized diagnosing providers </a:t>
            </a:r>
            <a:r>
              <a:rPr lang="en-US" sz="2800" dirty="0" smtClean="0"/>
              <a:t>recommendations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7</a:t>
            </a:r>
            <a:r>
              <a:rPr lang="en-US" sz="2800" dirty="0" smtClean="0"/>
              <a:t>. </a:t>
            </a:r>
            <a:r>
              <a:rPr lang="en-US" sz="2800" dirty="0" smtClean="0"/>
              <a:t>AHCCCS Awarded TI from CMS: $300 million over 5 years</a:t>
            </a:r>
          </a:p>
          <a:p>
            <a:pPr marL="0" indent="0">
              <a:buNone/>
            </a:pPr>
            <a:r>
              <a:rPr lang="en-US" sz="2800" dirty="0"/>
              <a:t>8</a:t>
            </a:r>
            <a:r>
              <a:rPr lang="en-US" sz="2800" dirty="0" smtClean="0"/>
              <a:t>. </a:t>
            </a:r>
            <a:r>
              <a:rPr lang="en-US" sz="2800" dirty="0" smtClean="0"/>
              <a:t>AHCCCS RFI for 10/1/18 integrated contracts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5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Accomplishments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9</a:t>
            </a:r>
            <a:r>
              <a:rPr lang="en-US" sz="2400" dirty="0" smtClean="0"/>
              <a:t>. DDD implementing </a:t>
            </a:r>
            <a:r>
              <a:rPr lang="en-US" sz="2400" dirty="0" err="1" smtClean="0"/>
              <a:t>hab</a:t>
            </a:r>
            <a:r>
              <a:rPr lang="en-US" sz="2400" dirty="0" smtClean="0"/>
              <a:t> consultation </a:t>
            </a:r>
          </a:p>
          <a:p>
            <a:pPr marL="0" indent="0">
              <a:buNone/>
            </a:pPr>
            <a:r>
              <a:rPr lang="en-US" sz="2400" dirty="0" smtClean="0"/>
              <a:t>10. AHCCCS </a:t>
            </a:r>
            <a:r>
              <a:rPr lang="en-US" sz="2400" dirty="0"/>
              <a:t>consulting with independent BCBA to update Covered Behavioral Health Services Guide and AMPM re: focused and comprehensive behavioral interventions including appropriate </a:t>
            </a:r>
            <a:r>
              <a:rPr lang="en-US" sz="2400" dirty="0" smtClean="0"/>
              <a:t>coding</a:t>
            </a:r>
          </a:p>
          <a:p>
            <a:pPr marL="0" indent="0">
              <a:buNone/>
            </a:pPr>
            <a:r>
              <a:rPr lang="en-US" sz="2400" dirty="0" smtClean="0"/>
              <a:t>11. ASD </a:t>
            </a:r>
            <a:r>
              <a:rPr lang="en-US" sz="2400" dirty="0"/>
              <a:t>Advisory Committee continues to be actively engaged and provide constructive feedback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6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11. AHCCCS </a:t>
            </a:r>
            <a:r>
              <a:rPr lang="en-US" sz="2800" dirty="0" smtClean="0"/>
              <a:t>consulting </a:t>
            </a:r>
            <a:r>
              <a:rPr lang="en-US" sz="2800" dirty="0" smtClean="0"/>
              <a:t>with independent BCBA to update Covered Behavioral Health Services Guide </a:t>
            </a:r>
            <a:r>
              <a:rPr lang="en-US" sz="2800" dirty="0" smtClean="0"/>
              <a:t>and AMPM re</a:t>
            </a:r>
            <a:r>
              <a:rPr lang="en-US" sz="2800" dirty="0" smtClean="0"/>
              <a:t>: focused and comprehensive behavioral interventions including appropriate </a:t>
            </a:r>
            <a:r>
              <a:rPr lang="en-US" sz="2800" dirty="0" smtClean="0"/>
              <a:t>coding</a:t>
            </a:r>
          </a:p>
          <a:p>
            <a:pPr marL="0" indent="0">
              <a:buNone/>
            </a:pPr>
            <a:r>
              <a:rPr lang="en-US" sz="2800" dirty="0" smtClean="0"/>
              <a:t>12. </a:t>
            </a:r>
            <a:r>
              <a:rPr lang="en-US" sz="2800" dirty="0"/>
              <a:t>ASD Advisory Committee continues to be actively engaged and provide constructive feedback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pPr/>
              <a:t>7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 smtClean="0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QUESTIONS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CA5A3BC7C3A45A7DF571A25E273CD" ma:contentTypeVersion="0" ma:contentTypeDescription="Create a new document." ma:contentTypeScope="" ma:versionID="5589fa26cd31f093e6817e0116009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778DE3-1BB4-46D7-ADBB-119184F23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734FB-75F0-48A5-A4EB-69DDB64B4804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48B145-882E-42BE-B2DB-79040E82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18680</TotalTime>
  <Words>410</Words>
  <Application>Microsoft Office PowerPoint</Application>
  <PresentationFormat>On-screen Show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1_2014 AHCCCS</vt:lpstr>
      <vt:lpstr>3_2014 AHCCCS</vt:lpstr>
      <vt:lpstr>4_2014 AHCCCS</vt:lpstr>
      <vt:lpstr>5_2014 AHCCCS</vt:lpstr>
      <vt:lpstr>2_2014 AHCCCS</vt:lpstr>
      <vt:lpstr>6_2014 AHCCCS</vt:lpstr>
      <vt:lpstr>7_2014 AHCCCS</vt:lpstr>
      <vt:lpstr>AHCCCS template 2014</vt:lpstr>
      <vt:lpstr>Summary of Accomplishments since Report Finalized </vt:lpstr>
      <vt:lpstr>BCBA Penetration Rate compared to other similar AHCCCS PTs</vt:lpstr>
      <vt:lpstr>Summary of Accomplishments  </vt:lpstr>
      <vt:lpstr>Summary of Accomplishments </vt:lpstr>
      <vt:lpstr>Summary of Accomplishments</vt:lpstr>
      <vt:lpstr>Summary of Accomplishments</vt:lpstr>
      <vt:lpstr>Summary of Accomplishments</vt:lpstr>
      <vt:lpstr>PowerPoint Presentation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presentation</dc:title>
  <dc:creator>Lcraymon</dc:creator>
  <cp:lastModifiedBy>Salek, Sara</cp:lastModifiedBy>
  <cp:revision>411</cp:revision>
  <cp:lastPrinted>2014-12-15T18:30:49Z</cp:lastPrinted>
  <dcterms:created xsi:type="dcterms:W3CDTF">2011-11-23T15:17:49Z</dcterms:created>
  <dcterms:modified xsi:type="dcterms:W3CDTF">2017-07-11T20:58:41Z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0x010100218CA5A3BC7C3A45A7DF571A25E273CD</vt:lpwstr>
  </property>
</Properties>
</file>