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52" r:id="rId3"/>
    <p:sldId id="346" r:id="rId4"/>
    <p:sldId id="344" r:id="rId5"/>
    <p:sldId id="345" r:id="rId6"/>
    <p:sldId id="348" r:id="rId7"/>
    <p:sldId id="349" r:id="rId8"/>
    <p:sldId id="304" r:id="rId9"/>
    <p:sldId id="350" r:id="rId10"/>
    <p:sldId id="351" r:id="rId11"/>
    <p:sldId id="342" r:id="rId12"/>
    <p:sldId id="343" r:id="rId13"/>
    <p:sldId id="329" r:id="rId14"/>
    <p:sldId id="354" r:id="rId15"/>
    <p:sldId id="347" r:id="rId16"/>
    <p:sldId id="353" r:id="rId17"/>
  </p:sldIdLst>
  <p:sldSz cx="9144000" cy="6858000" type="screen4x3"/>
  <p:notesSz cx="9144000" cy="6858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2"/>
    <a:srgbClr val="002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93812" autoAdjust="0"/>
  </p:normalViewPr>
  <p:slideViewPr>
    <p:cSldViewPr snapToGrid="0" snapToObjects="1">
      <p:cViewPr varScale="1">
        <p:scale>
          <a:sx n="49" d="100"/>
          <a:sy n="49" d="100"/>
        </p:scale>
        <p:origin x="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1\shared\Marketing%20&amp;%20Communications\The%20Network\Recruitment\The%20Network%20Growth%202011%20-%202016%20Master%202016%2011%20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Network - Growth</a:t>
            </a:r>
          </a:p>
          <a:p>
            <a:pPr>
              <a:defRPr/>
            </a:pPr>
            <a:r>
              <a:rPr lang="en-US"/>
              <a:t>Participant Inpatient Discharges &amp; ED Visits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Inpatient Discharges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'Growth Summary'!$B$4:$G$4</c:f>
              <c:strCache>
                <c:ptCount val="6"/>
                <c:pt idx="0">
                  <c:v>2011 YE</c:v>
                </c:pt>
                <c:pt idx="1">
                  <c:v>2012 YE</c:v>
                </c:pt>
                <c:pt idx="2">
                  <c:v>2013 YE</c:v>
                </c:pt>
                <c:pt idx="3">
                  <c:v>2014 YE</c:v>
                </c:pt>
                <c:pt idx="4">
                  <c:v>2015 YE</c:v>
                </c:pt>
                <c:pt idx="5">
                  <c:v>2016 YTD</c:v>
                </c:pt>
              </c:strCache>
            </c:strRef>
          </c:cat>
          <c:val>
            <c:numRef>
              <c:f>'Growth Summary'!$B$17:$G$17</c:f>
              <c:numCache>
                <c:formatCode>0%</c:formatCode>
                <c:ptCount val="6"/>
                <c:pt idx="0">
                  <c:v>0.129</c:v>
                </c:pt>
                <c:pt idx="1">
                  <c:v>0.53010000000000002</c:v>
                </c:pt>
                <c:pt idx="2">
                  <c:v>0.5383</c:v>
                </c:pt>
                <c:pt idx="3">
                  <c:v>0.5383</c:v>
                </c:pt>
                <c:pt idx="4">
                  <c:v>0.55979999999999996</c:v>
                </c:pt>
                <c:pt idx="5">
                  <c:v>0.94</c:v>
                </c:pt>
              </c:numCache>
            </c:numRef>
          </c:val>
        </c:ser>
        <c:ser>
          <c:idx val="1"/>
          <c:order val="1"/>
          <c:tx>
            <c:v>ED Visits</c:v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1"/>
              <c:layout>
                <c:manualLayout>
                  <c:x val="1.0420767906660489E-2"/>
                  <c:y val="-5.40939008915187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839732555504603E-3"/>
                  <c:y val="-5.40939008915187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839732555504603E-3"/>
                  <c:y val="-5.40939008915187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8397325555046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6839732555504603E-3"/>
                  <c:y val="-2.70469504457593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'Growth Summary'!$B$4:$G$4</c:f>
              <c:strCache>
                <c:ptCount val="6"/>
                <c:pt idx="0">
                  <c:v>2011 YE</c:v>
                </c:pt>
                <c:pt idx="1">
                  <c:v>2012 YE</c:v>
                </c:pt>
                <c:pt idx="2">
                  <c:v>2013 YE</c:v>
                </c:pt>
                <c:pt idx="3">
                  <c:v>2014 YE</c:v>
                </c:pt>
                <c:pt idx="4">
                  <c:v>2015 YE</c:v>
                </c:pt>
                <c:pt idx="5">
                  <c:v>2016 YTD</c:v>
                </c:pt>
              </c:strCache>
            </c:strRef>
          </c:cat>
          <c:val>
            <c:numRef>
              <c:f>'Growth Summary'!$B$18:$G$18</c:f>
              <c:numCache>
                <c:formatCode>0%</c:formatCode>
                <c:ptCount val="6"/>
                <c:pt idx="0">
                  <c:v>0.128</c:v>
                </c:pt>
                <c:pt idx="1">
                  <c:v>0.47570000000000001</c:v>
                </c:pt>
                <c:pt idx="2">
                  <c:v>0.48609999999999998</c:v>
                </c:pt>
                <c:pt idx="3">
                  <c:v>0.48609999999999998</c:v>
                </c:pt>
                <c:pt idx="4">
                  <c:v>0.53139999999999998</c:v>
                </c:pt>
                <c:pt idx="5">
                  <c:v>0.94330000000000003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0457216"/>
        <c:axId val="450452120"/>
        <c:axId val="0"/>
      </c:bar3DChart>
      <c:catAx>
        <c:axId val="45045721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452120"/>
        <c:crosses val="autoZero"/>
        <c:auto val="0"/>
        <c:lblAlgn val="ctr"/>
        <c:lblOffset val="100"/>
        <c:noMultiLvlLbl val="0"/>
      </c:catAx>
      <c:valAx>
        <c:axId val="45045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 of Arizona's Total Volume</a:t>
                </a:r>
              </a:p>
              <a:p>
                <a:pPr>
                  <a:defRPr sz="1200" b="1"/>
                </a:pPr>
                <a:endParaRPr lang="en-US" sz="12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45721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57150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C6A9A-7689-43F5-BA07-2373BE20A8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A555C6-C696-47CA-8ACD-EA27E72B76F6}">
      <dgm:prSet phldrT="[Text]"/>
      <dgm:spPr>
        <a:solidFill>
          <a:srgbClr val="CCFF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 Light" panose="020F0302020204030204" pitchFamily="34" charset="0"/>
            </a:rPr>
            <a:t>Electronic Image Sharing</a:t>
          </a:r>
          <a:endParaRPr lang="en-US" b="1" dirty="0">
            <a:solidFill>
              <a:schemeClr val="tx1"/>
            </a:solidFill>
          </a:endParaRPr>
        </a:p>
      </dgm:t>
    </dgm:pt>
    <dgm:pt modelId="{62F4249A-2867-4A5B-BBD0-9594E9AF03A3}" type="parTrans" cxnId="{FCF6609E-D637-4B0F-954B-7D6C00A5115A}">
      <dgm:prSet/>
      <dgm:spPr/>
      <dgm:t>
        <a:bodyPr/>
        <a:lstStyle/>
        <a:p>
          <a:endParaRPr lang="en-US"/>
        </a:p>
      </dgm:t>
    </dgm:pt>
    <dgm:pt modelId="{8782116C-0FB7-4905-85B1-C4ECDF90FCE9}" type="sibTrans" cxnId="{FCF6609E-D637-4B0F-954B-7D6C00A5115A}">
      <dgm:prSet/>
      <dgm:spPr/>
      <dgm:t>
        <a:bodyPr/>
        <a:lstStyle/>
        <a:p>
          <a:endParaRPr lang="en-US"/>
        </a:p>
      </dgm:t>
    </dgm:pt>
    <dgm:pt modelId="{DE8BECD1-8CBC-4F88-921C-FA879575DB3C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 Light" panose="020F0302020204030204" pitchFamily="34" charset="0"/>
            </a:rPr>
            <a:t>Population Health</a:t>
          </a:r>
          <a:endParaRPr lang="en-US" b="1" dirty="0">
            <a:solidFill>
              <a:schemeClr val="tx1"/>
            </a:solidFill>
          </a:endParaRPr>
        </a:p>
      </dgm:t>
    </dgm:pt>
    <dgm:pt modelId="{F69BD4BC-07AA-441B-8B2C-62785FC0ED17}" type="parTrans" cxnId="{21A0723D-E4DD-48B9-B8F8-B8AC7894D781}">
      <dgm:prSet/>
      <dgm:spPr/>
      <dgm:t>
        <a:bodyPr/>
        <a:lstStyle/>
        <a:p>
          <a:endParaRPr lang="en-US"/>
        </a:p>
      </dgm:t>
    </dgm:pt>
    <dgm:pt modelId="{0ED14306-E2DA-412B-88D7-9E53942DEF7A}" type="sibTrans" cxnId="{21A0723D-E4DD-48B9-B8F8-B8AC7894D781}">
      <dgm:prSet/>
      <dgm:spPr/>
      <dgm:t>
        <a:bodyPr/>
        <a:lstStyle/>
        <a:p>
          <a:endParaRPr lang="en-US"/>
        </a:p>
      </dgm:t>
    </dgm:pt>
    <dgm:pt modelId="{881B59B5-6A79-4E6F-9743-6199485F1C86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Calibri Light" panose="020F0302020204030204" pitchFamily="34" charset="0"/>
            </a:rPr>
            <a:t>Core HIE Services</a:t>
          </a:r>
          <a:endParaRPr lang="en-US" sz="2000" b="1" dirty="0">
            <a:solidFill>
              <a:schemeClr val="tx1"/>
            </a:solidFill>
          </a:endParaRPr>
        </a:p>
      </dgm:t>
    </dgm:pt>
    <dgm:pt modelId="{B9F26C5D-93DD-4F18-9EF4-11AA74E03208}" type="parTrans" cxnId="{E175D778-3DA4-4760-AF63-EB873EF86E1D}">
      <dgm:prSet/>
      <dgm:spPr/>
      <dgm:t>
        <a:bodyPr/>
        <a:lstStyle/>
        <a:p>
          <a:endParaRPr lang="en-US"/>
        </a:p>
      </dgm:t>
    </dgm:pt>
    <dgm:pt modelId="{E5938410-F6CF-4B54-A289-AA21CDB92E62}" type="sibTrans" cxnId="{E175D778-3DA4-4760-AF63-EB873EF86E1D}">
      <dgm:prSet/>
      <dgm:spPr/>
      <dgm:t>
        <a:bodyPr/>
        <a:lstStyle/>
        <a:p>
          <a:endParaRPr lang="en-US"/>
        </a:p>
      </dgm:t>
    </dgm:pt>
    <dgm:pt modelId="{38DCD690-CED0-4EC6-BFDB-A599BECAE27C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 Light" panose="020F0302020204030204" pitchFamily="34" charset="0"/>
            </a:rPr>
            <a:t>Medication History/ Reconciliation</a:t>
          </a:r>
          <a:endParaRPr lang="en-US" b="1" dirty="0">
            <a:solidFill>
              <a:schemeClr val="tx1"/>
            </a:solidFill>
          </a:endParaRPr>
        </a:p>
      </dgm:t>
    </dgm:pt>
    <dgm:pt modelId="{03988879-CB6E-48F1-B6CC-C1668A694EF8}" type="parTrans" cxnId="{1CDCE28D-CFD3-4965-A853-814B65A2D65F}">
      <dgm:prSet/>
      <dgm:spPr/>
      <dgm:t>
        <a:bodyPr/>
        <a:lstStyle/>
        <a:p>
          <a:endParaRPr lang="en-US"/>
        </a:p>
      </dgm:t>
    </dgm:pt>
    <dgm:pt modelId="{9462DFB2-8962-416E-BEAD-E74F5343B82C}" type="sibTrans" cxnId="{1CDCE28D-CFD3-4965-A853-814B65A2D65F}">
      <dgm:prSet/>
      <dgm:spPr/>
      <dgm:t>
        <a:bodyPr/>
        <a:lstStyle/>
        <a:p>
          <a:endParaRPr lang="en-US"/>
        </a:p>
      </dgm:t>
    </dgm:pt>
    <dgm:pt modelId="{463C86A4-B85C-4171-AE61-90B58AB6A2D1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 Light" panose="020F0302020204030204" pitchFamily="34" charset="0"/>
            </a:rPr>
            <a:t>Data Analytics</a:t>
          </a:r>
          <a:endParaRPr lang="en-US" b="1" dirty="0">
            <a:solidFill>
              <a:schemeClr val="tx1"/>
            </a:solidFill>
          </a:endParaRPr>
        </a:p>
      </dgm:t>
    </dgm:pt>
    <dgm:pt modelId="{0DDB5138-D38D-48E0-B5D3-47FDBFAD037A}" type="parTrans" cxnId="{2EF5EF88-FDC7-4D41-BA23-3CDB2220D1F7}">
      <dgm:prSet/>
      <dgm:spPr/>
      <dgm:t>
        <a:bodyPr/>
        <a:lstStyle/>
        <a:p>
          <a:endParaRPr lang="en-US"/>
        </a:p>
      </dgm:t>
    </dgm:pt>
    <dgm:pt modelId="{B92D91D5-8C7D-4EAE-95D5-C2271E3717C5}" type="sibTrans" cxnId="{2EF5EF88-FDC7-4D41-BA23-3CDB2220D1F7}">
      <dgm:prSet/>
      <dgm:spPr/>
      <dgm:t>
        <a:bodyPr/>
        <a:lstStyle/>
        <a:p>
          <a:endParaRPr lang="en-US"/>
        </a:p>
      </dgm:t>
    </dgm:pt>
    <dgm:pt modelId="{99202241-0786-4CD7-8868-F6939E45A298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 Light" panose="020F0302020204030204" pitchFamily="34" charset="0"/>
            </a:rPr>
            <a:t>Community Care Plans</a:t>
          </a:r>
          <a:endParaRPr lang="en-US" b="1" dirty="0">
            <a:solidFill>
              <a:schemeClr val="tx1"/>
            </a:solidFill>
          </a:endParaRPr>
        </a:p>
      </dgm:t>
    </dgm:pt>
    <dgm:pt modelId="{4FC8A44B-DF23-4D88-8677-C9E83C7D24B6}" type="parTrans" cxnId="{E5CAC694-36B0-4C1A-A322-62EECC58B6B3}">
      <dgm:prSet/>
      <dgm:spPr/>
      <dgm:t>
        <a:bodyPr/>
        <a:lstStyle/>
        <a:p>
          <a:endParaRPr lang="en-US"/>
        </a:p>
      </dgm:t>
    </dgm:pt>
    <dgm:pt modelId="{37F7DD73-4F68-4916-AF6C-29B85EFA9B88}" type="sibTrans" cxnId="{E5CAC694-36B0-4C1A-A322-62EECC58B6B3}">
      <dgm:prSet/>
      <dgm:spPr/>
      <dgm:t>
        <a:bodyPr/>
        <a:lstStyle/>
        <a:p>
          <a:endParaRPr lang="en-US"/>
        </a:p>
      </dgm:t>
    </dgm:pt>
    <dgm:pt modelId="{8D78DE90-DF5E-455A-B95C-2C8B23D8864B}" type="pres">
      <dgm:prSet presAssocID="{E99C6A9A-7689-43F5-BA07-2373BE20A8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CC8DF-738F-4B43-9367-4852F857DFAF}" type="pres">
      <dgm:prSet presAssocID="{26A555C6-C696-47CA-8ACD-EA27E72B76F6}" presName="node" presStyleLbl="node1" presStyleIdx="0" presStyleCnt="6" custScaleX="45422" custScaleY="14244" custLinFactNeighborX="-21" custLinFactNeighborY="-9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5C81-F9C2-434E-A041-B1F85F0CFD23}" type="pres">
      <dgm:prSet presAssocID="{8782116C-0FB7-4905-85B1-C4ECDF90FCE9}" presName="sibTrans" presStyleCnt="0"/>
      <dgm:spPr/>
    </dgm:pt>
    <dgm:pt modelId="{F37C51C7-2841-43A7-ADDE-CE75FCAD8042}" type="pres">
      <dgm:prSet presAssocID="{DE8BECD1-8CBC-4F88-921C-FA879575DB3C}" presName="node" presStyleLbl="node1" presStyleIdx="1" presStyleCnt="6" custScaleX="45422" custScaleY="14244" custLinFactNeighborX="-55443" custLinFactNeighborY="36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44AB8-EC12-441F-B707-E42A6F0E9908}" type="pres">
      <dgm:prSet presAssocID="{0ED14306-E2DA-412B-88D7-9E53942DEF7A}" presName="sibTrans" presStyleCnt="0"/>
      <dgm:spPr/>
    </dgm:pt>
    <dgm:pt modelId="{0B2032BE-C38B-429F-B5D7-F0B4EE9E1C26}" type="pres">
      <dgm:prSet presAssocID="{881B59B5-6A79-4E6F-9743-6199485F1C86}" presName="node" presStyleLbl="node1" presStyleIdx="2" presStyleCnt="6" custScaleX="45422" custScaleY="62055" custLinFactNeighborX="-21" custLinFactNeighborY="36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E84BC-6ADE-49BC-9214-021E4D724411}" type="pres">
      <dgm:prSet presAssocID="{E5938410-F6CF-4B54-A289-AA21CDB92E62}" presName="sibTrans" presStyleCnt="0"/>
      <dgm:spPr/>
    </dgm:pt>
    <dgm:pt modelId="{E52760FE-931D-4FBF-A9C7-E4709BDE333B}" type="pres">
      <dgm:prSet presAssocID="{38DCD690-CED0-4EC6-BFDB-A599BECAE27C}" presName="node" presStyleLbl="node1" presStyleIdx="3" presStyleCnt="6" custScaleX="45422" custScaleY="14244" custLinFactNeighborX="-55443" custLinFactNeighborY="-49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15375-8BB0-42EF-81E0-DDD92A779136}" type="pres">
      <dgm:prSet presAssocID="{9462DFB2-8962-416E-BEAD-E74F5343B82C}" presName="sibTrans" presStyleCnt="0"/>
      <dgm:spPr/>
    </dgm:pt>
    <dgm:pt modelId="{3DEFE4BD-B68A-4CEA-9F23-17371CC594C6}" type="pres">
      <dgm:prSet presAssocID="{463C86A4-B85C-4171-AE61-90B58AB6A2D1}" presName="node" presStyleLbl="node1" presStyleIdx="4" presStyleCnt="6" custScaleX="45422" custScaleY="14244" custLinFactNeighborX="-21" custLinFactNeighborY="-57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A868E-142C-44C5-BCEA-E09F907D392B}" type="pres">
      <dgm:prSet presAssocID="{B92D91D5-8C7D-4EAE-95D5-C2271E3717C5}" presName="sibTrans" presStyleCnt="0"/>
      <dgm:spPr/>
    </dgm:pt>
    <dgm:pt modelId="{B60477EF-5D69-40B6-83AB-BD46FD89C4A1}" type="pres">
      <dgm:prSet presAssocID="{99202241-0786-4CD7-8868-F6939E45A298}" presName="node" presStyleLbl="node1" presStyleIdx="5" presStyleCnt="6" custScaleX="45422" custScaleY="14244" custLinFactNeighborX="-55443" custLinFactNeighborY="-88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A14A9-AA98-4F20-8EB0-C414F792000D}" type="presOf" srcId="{463C86A4-B85C-4171-AE61-90B58AB6A2D1}" destId="{3DEFE4BD-B68A-4CEA-9F23-17371CC594C6}" srcOrd="0" destOrd="0" presId="urn:microsoft.com/office/officeart/2005/8/layout/default"/>
    <dgm:cxn modelId="{1CDCE28D-CFD3-4965-A853-814B65A2D65F}" srcId="{E99C6A9A-7689-43F5-BA07-2373BE20A868}" destId="{38DCD690-CED0-4EC6-BFDB-A599BECAE27C}" srcOrd="3" destOrd="0" parTransId="{03988879-CB6E-48F1-B6CC-C1668A694EF8}" sibTransId="{9462DFB2-8962-416E-BEAD-E74F5343B82C}"/>
    <dgm:cxn modelId="{5FE78089-8A9E-49D4-8B6C-133DCBC04F32}" type="presOf" srcId="{99202241-0786-4CD7-8868-F6939E45A298}" destId="{B60477EF-5D69-40B6-83AB-BD46FD89C4A1}" srcOrd="0" destOrd="0" presId="urn:microsoft.com/office/officeart/2005/8/layout/default"/>
    <dgm:cxn modelId="{B7B447F8-E8DF-4D54-A535-1F496CD971CE}" type="presOf" srcId="{26A555C6-C696-47CA-8ACD-EA27E72B76F6}" destId="{CD5CC8DF-738F-4B43-9367-4852F857DFAF}" srcOrd="0" destOrd="0" presId="urn:microsoft.com/office/officeart/2005/8/layout/default"/>
    <dgm:cxn modelId="{FCF6609E-D637-4B0F-954B-7D6C00A5115A}" srcId="{E99C6A9A-7689-43F5-BA07-2373BE20A868}" destId="{26A555C6-C696-47CA-8ACD-EA27E72B76F6}" srcOrd="0" destOrd="0" parTransId="{62F4249A-2867-4A5B-BBD0-9594E9AF03A3}" sibTransId="{8782116C-0FB7-4905-85B1-C4ECDF90FCE9}"/>
    <dgm:cxn modelId="{2EF5EF88-FDC7-4D41-BA23-3CDB2220D1F7}" srcId="{E99C6A9A-7689-43F5-BA07-2373BE20A868}" destId="{463C86A4-B85C-4171-AE61-90B58AB6A2D1}" srcOrd="4" destOrd="0" parTransId="{0DDB5138-D38D-48E0-B5D3-47FDBFAD037A}" sibTransId="{B92D91D5-8C7D-4EAE-95D5-C2271E3717C5}"/>
    <dgm:cxn modelId="{7D2A8E8E-3EA9-434F-B923-3015693F0844}" type="presOf" srcId="{DE8BECD1-8CBC-4F88-921C-FA879575DB3C}" destId="{F37C51C7-2841-43A7-ADDE-CE75FCAD8042}" srcOrd="0" destOrd="0" presId="urn:microsoft.com/office/officeart/2005/8/layout/default"/>
    <dgm:cxn modelId="{E5CAC694-36B0-4C1A-A322-62EECC58B6B3}" srcId="{E99C6A9A-7689-43F5-BA07-2373BE20A868}" destId="{99202241-0786-4CD7-8868-F6939E45A298}" srcOrd="5" destOrd="0" parTransId="{4FC8A44B-DF23-4D88-8677-C9E83C7D24B6}" sibTransId="{37F7DD73-4F68-4916-AF6C-29B85EFA9B88}"/>
    <dgm:cxn modelId="{DE501E1F-9247-4418-B855-5B99B3D48E7D}" type="presOf" srcId="{E99C6A9A-7689-43F5-BA07-2373BE20A868}" destId="{8D78DE90-DF5E-455A-B95C-2C8B23D8864B}" srcOrd="0" destOrd="0" presId="urn:microsoft.com/office/officeart/2005/8/layout/default"/>
    <dgm:cxn modelId="{E481435C-FB1E-468D-AC3D-408CD80BF3C6}" type="presOf" srcId="{38DCD690-CED0-4EC6-BFDB-A599BECAE27C}" destId="{E52760FE-931D-4FBF-A9C7-E4709BDE333B}" srcOrd="0" destOrd="0" presId="urn:microsoft.com/office/officeart/2005/8/layout/default"/>
    <dgm:cxn modelId="{DAD9E1C0-D4E4-4EAC-A99C-277D77BD3B58}" type="presOf" srcId="{881B59B5-6A79-4E6F-9743-6199485F1C86}" destId="{0B2032BE-C38B-429F-B5D7-F0B4EE9E1C26}" srcOrd="0" destOrd="0" presId="urn:microsoft.com/office/officeart/2005/8/layout/default"/>
    <dgm:cxn modelId="{E175D778-3DA4-4760-AF63-EB873EF86E1D}" srcId="{E99C6A9A-7689-43F5-BA07-2373BE20A868}" destId="{881B59B5-6A79-4E6F-9743-6199485F1C86}" srcOrd="2" destOrd="0" parTransId="{B9F26C5D-93DD-4F18-9EF4-11AA74E03208}" sibTransId="{E5938410-F6CF-4B54-A289-AA21CDB92E62}"/>
    <dgm:cxn modelId="{21A0723D-E4DD-48B9-B8F8-B8AC7894D781}" srcId="{E99C6A9A-7689-43F5-BA07-2373BE20A868}" destId="{DE8BECD1-8CBC-4F88-921C-FA879575DB3C}" srcOrd="1" destOrd="0" parTransId="{F69BD4BC-07AA-441B-8B2C-62785FC0ED17}" sibTransId="{0ED14306-E2DA-412B-88D7-9E53942DEF7A}"/>
    <dgm:cxn modelId="{3CF03A95-4F07-47AD-B8BD-76B20BC02727}" type="presParOf" srcId="{8D78DE90-DF5E-455A-B95C-2C8B23D8864B}" destId="{CD5CC8DF-738F-4B43-9367-4852F857DFAF}" srcOrd="0" destOrd="0" presId="urn:microsoft.com/office/officeart/2005/8/layout/default"/>
    <dgm:cxn modelId="{4462B0D7-C855-4A32-AB29-48AF512E8206}" type="presParOf" srcId="{8D78DE90-DF5E-455A-B95C-2C8B23D8864B}" destId="{D5EA5C81-F9C2-434E-A041-B1F85F0CFD23}" srcOrd="1" destOrd="0" presId="urn:microsoft.com/office/officeart/2005/8/layout/default"/>
    <dgm:cxn modelId="{A4A80A88-D1D6-4327-BF9F-CA48FBD37E83}" type="presParOf" srcId="{8D78DE90-DF5E-455A-B95C-2C8B23D8864B}" destId="{F37C51C7-2841-43A7-ADDE-CE75FCAD8042}" srcOrd="2" destOrd="0" presId="urn:microsoft.com/office/officeart/2005/8/layout/default"/>
    <dgm:cxn modelId="{DE9FA3E9-F848-48F1-8704-3D77E5DFC36E}" type="presParOf" srcId="{8D78DE90-DF5E-455A-B95C-2C8B23D8864B}" destId="{CAB44AB8-EC12-441F-B707-E42A6F0E9908}" srcOrd="3" destOrd="0" presId="urn:microsoft.com/office/officeart/2005/8/layout/default"/>
    <dgm:cxn modelId="{E4C00DAC-7425-4179-A152-870D16D6C881}" type="presParOf" srcId="{8D78DE90-DF5E-455A-B95C-2C8B23D8864B}" destId="{0B2032BE-C38B-429F-B5D7-F0B4EE9E1C26}" srcOrd="4" destOrd="0" presId="urn:microsoft.com/office/officeart/2005/8/layout/default"/>
    <dgm:cxn modelId="{A7BD095D-8663-483B-A6BC-396B3499B119}" type="presParOf" srcId="{8D78DE90-DF5E-455A-B95C-2C8B23D8864B}" destId="{DC9E84BC-6ADE-49BC-9214-021E4D724411}" srcOrd="5" destOrd="0" presId="urn:microsoft.com/office/officeart/2005/8/layout/default"/>
    <dgm:cxn modelId="{8B8348FC-E098-435B-AC20-952A65307C04}" type="presParOf" srcId="{8D78DE90-DF5E-455A-B95C-2C8B23D8864B}" destId="{E52760FE-931D-4FBF-A9C7-E4709BDE333B}" srcOrd="6" destOrd="0" presId="urn:microsoft.com/office/officeart/2005/8/layout/default"/>
    <dgm:cxn modelId="{487CC6A2-47E9-4273-86F1-541D21FDCC16}" type="presParOf" srcId="{8D78DE90-DF5E-455A-B95C-2C8B23D8864B}" destId="{F7B15375-8BB0-42EF-81E0-DDD92A779136}" srcOrd="7" destOrd="0" presId="urn:microsoft.com/office/officeart/2005/8/layout/default"/>
    <dgm:cxn modelId="{502B4D53-8BA7-4BE3-BEBC-F598DF24788F}" type="presParOf" srcId="{8D78DE90-DF5E-455A-B95C-2C8B23D8864B}" destId="{3DEFE4BD-B68A-4CEA-9F23-17371CC594C6}" srcOrd="8" destOrd="0" presId="urn:microsoft.com/office/officeart/2005/8/layout/default"/>
    <dgm:cxn modelId="{52378AD9-F72E-45B6-967E-8440679CDF59}" type="presParOf" srcId="{8D78DE90-DF5E-455A-B95C-2C8B23D8864B}" destId="{1E1A868E-142C-44C5-BCEA-E09F907D392B}" srcOrd="9" destOrd="0" presId="urn:microsoft.com/office/officeart/2005/8/layout/default"/>
    <dgm:cxn modelId="{071BF8F7-C306-4D39-BE10-67D1E155F8E2}" type="presParOf" srcId="{8D78DE90-DF5E-455A-B95C-2C8B23D8864B}" destId="{B60477EF-5D69-40B6-83AB-BD46FD89C4A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CC8DF-738F-4B43-9367-4852F857DFAF}">
      <dsp:nvSpPr>
        <dsp:cNvPr id="0" name=""/>
        <dsp:cNvSpPr/>
      </dsp:nvSpPr>
      <dsp:spPr>
        <a:xfrm>
          <a:off x="19" y="56613"/>
          <a:ext cx="2593482" cy="487978"/>
        </a:xfrm>
        <a:prstGeom prst="rect">
          <a:avLst/>
        </a:prstGeom>
        <a:solidFill>
          <a:srgbClr val="CCFF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Electronic Image Sharing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" y="56613"/>
        <a:ext cx="2593482" cy="487978"/>
      </dsp:txXfrm>
    </dsp:sp>
    <dsp:sp modelId="{F37C51C7-2841-43A7-ADDE-CE75FCAD8042}">
      <dsp:nvSpPr>
        <dsp:cNvPr id="0" name=""/>
        <dsp:cNvSpPr/>
      </dsp:nvSpPr>
      <dsp:spPr>
        <a:xfrm>
          <a:off x="19" y="1639048"/>
          <a:ext cx="2593482" cy="48797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Population Health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" y="1639048"/>
        <a:ext cx="2593482" cy="487978"/>
      </dsp:txXfrm>
    </dsp:sp>
    <dsp:sp modelId="{0B2032BE-C38B-429F-B5D7-F0B4EE9E1C26}">
      <dsp:nvSpPr>
        <dsp:cNvPr id="0" name=""/>
        <dsp:cNvSpPr/>
      </dsp:nvSpPr>
      <dsp:spPr>
        <a:xfrm>
          <a:off x="19" y="2705777"/>
          <a:ext cx="2593482" cy="212591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Core HIE Services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9" y="2705777"/>
        <a:ext cx="2593482" cy="2125911"/>
      </dsp:txXfrm>
    </dsp:sp>
    <dsp:sp modelId="{E52760FE-931D-4FBF-A9C7-E4709BDE333B}">
      <dsp:nvSpPr>
        <dsp:cNvPr id="0" name=""/>
        <dsp:cNvSpPr/>
      </dsp:nvSpPr>
      <dsp:spPr>
        <a:xfrm>
          <a:off x="19" y="584131"/>
          <a:ext cx="2593482" cy="48797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Medication History/ Reconciliation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" y="584131"/>
        <a:ext cx="2593482" cy="487978"/>
      </dsp:txXfrm>
    </dsp:sp>
    <dsp:sp modelId="{3DEFE4BD-B68A-4CEA-9F23-17371CC594C6}">
      <dsp:nvSpPr>
        <dsp:cNvPr id="0" name=""/>
        <dsp:cNvSpPr/>
      </dsp:nvSpPr>
      <dsp:spPr>
        <a:xfrm>
          <a:off x="19" y="2173423"/>
          <a:ext cx="2593482" cy="48797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Data Analytics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" y="2173423"/>
        <a:ext cx="2593482" cy="487978"/>
      </dsp:txXfrm>
    </dsp:sp>
    <dsp:sp modelId="{B60477EF-5D69-40B6-83AB-BD46FD89C4A1}">
      <dsp:nvSpPr>
        <dsp:cNvPr id="0" name=""/>
        <dsp:cNvSpPr/>
      </dsp:nvSpPr>
      <dsp:spPr>
        <a:xfrm>
          <a:off x="19" y="1109217"/>
          <a:ext cx="2593482" cy="48797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Community Care Plans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9" y="1109217"/>
        <a:ext cx="2593482" cy="48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D041105-5955-4B5D-86AE-7DDFAF7E9DB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9DCD3E17-054C-4568-BA34-9A26A1B3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1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537235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lIns="91435" tIns="45718" rIns="91435" bIns="45718"/>
          <a:lstStyle/>
          <a:p>
            <a:pPr defTabSz="914350">
              <a:defRPr/>
            </a:pPr>
            <a:fld id="{60BFA589-7A1A-4071-B98E-66D24FE2F629}" type="slidenum">
              <a:rPr lang="en-US"/>
              <a:pPr defTabSz="914350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772672"/>
            <a:ext cx="3037840" cy="46180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51D5F7A3-A34F-4086-BF21-E9D5635CBA7F}" type="slidenum">
              <a:rPr lang="en-US" smtClean="0"/>
              <a:pPr defTabSz="914400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2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*Note: these services have been acquired for TCPI, but need to be evaluated for non-TCPI uses.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8C7B82-B7C3-9A41-BA37-31F84840E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8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how do we make</a:t>
            </a:r>
            <a:r>
              <a:rPr lang="en-US" baseline="0" dirty="0"/>
              <a:t> this happen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From a product and service standpoint, we’ve identified four directional</a:t>
            </a:r>
            <a:r>
              <a:rPr lang="en-US" baseline="0" dirty="0"/>
              <a:t> pillars we need to pursue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These pillars collectively recognize our need to shift from building a constituency to providing value to that constituency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It involves four parallel efforts sitting above our current Core HIE Services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Data Integration and Strategic Partnerships—If it is not being used in your workflows, it isn’t of value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Data Acquisition—Filling in the holes in our longitudinal record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Data Quality—Optimizing the usability of the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Value Added Services—Offer a broader set of customer needed services to leverage the rich underlying dataset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build these pillars, we move towards sustainability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8C7B82-B7C3-9A41-BA37-31F84840EA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eg" descr="10x10_blu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84357"/>
            <a:ext cx="9155546" cy="1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12" name="10x10v1AzHc_s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1173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1465502"/>
            <a:ext cx="8229600" cy="14523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2917814"/>
            <a:ext cx="8229600" cy="39401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9E14C8F-C61D-4320-B787-B79C463B6F1F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413"/>
            <a:ext cx="2133600" cy="276999"/>
          </a:xfrm>
        </p:spPr>
        <p:txBody>
          <a:bodyPr/>
          <a:lstStyle/>
          <a:p>
            <a:fld id="{97657A35-7E8A-764A-866B-4555919B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1465502"/>
            <a:ext cx="8229600" cy="14523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2917814"/>
            <a:ext cx="8229600" cy="39401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162015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3.jpeg" descr="10x10v1_sm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953" cy="117043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162015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jpeg" descr="10x10_blue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6684357"/>
            <a:ext cx="9155546" cy="1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7" name="10x10v1AzHc_sm.jpg"/>
          <p:cNvPicPr/>
          <p:nvPr userDrawn="1"/>
        </p:nvPicPr>
        <p:blipFill>
          <a:blip r:embed="rId18">
            <a:extLst/>
          </a:blip>
          <a:stretch>
            <a:fillRect/>
          </a:stretch>
        </p:blipFill>
        <p:spPr>
          <a:xfrm>
            <a:off x="0" y="0"/>
            <a:ext cx="9144000" cy="117348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ec.org/" TargetMode="External"/><Relationship Id="rId2" Type="http://schemas.openxmlformats.org/officeDocument/2006/relationships/hyperlink" Target="mailto:melissa.Kotrys@azhec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959743"/>
            <a:ext cx="8102600" cy="1710159"/>
          </a:xfrm>
        </p:spPr>
        <p:txBody>
          <a:bodyPr>
            <a:noAutofit/>
          </a:bodyPr>
          <a:lstStyle/>
          <a:p>
            <a:pPr defTabSz="514337"/>
            <a:r>
              <a:rPr lang="en-US" sz="3600" b="1" i="1" dirty="0" smtClean="0">
                <a:solidFill>
                  <a:srgbClr val="003582"/>
                </a:solidFill>
              </a:rPr>
              <a:t>An </a:t>
            </a:r>
            <a:r>
              <a:rPr lang="en-US" sz="3600" b="1" i="1" dirty="0" err="1" smtClean="0">
                <a:solidFill>
                  <a:srgbClr val="003582"/>
                </a:solidFill>
              </a:rPr>
              <a:t>AzHeC</a:t>
            </a:r>
            <a:r>
              <a:rPr lang="en-US" sz="3600" b="1" i="1" dirty="0" smtClean="0">
                <a:solidFill>
                  <a:srgbClr val="003582"/>
                </a:solidFill>
              </a:rPr>
              <a:t> Update</a:t>
            </a:r>
            <a:r>
              <a:rPr lang="en-US" sz="2100" b="1" i="1" dirty="0" smtClean="0">
                <a:solidFill>
                  <a:srgbClr val="003582"/>
                </a:solidFill>
              </a:rPr>
              <a:t/>
            </a:r>
            <a:br>
              <a:rPr lang="en-US" sz="2100" b="1" i="1" dirty="0" smtClean="0">
                <a:solidFill>
                  <a:srgbClr val="003582"/>
                </a:solidFill>
              </a:rPr>
            </a:br>
            <a:r>
              <a:rPr lang="en-US" sz="2100" b="1" i="1" dirty="0">
                <a:solidFill>
                  <a:srgbClr val="003582"/>
                </a:solidFill>
              </a:rPr>
              <a:t/>
            </a:r>
            <a:br>
              <a:rPr lang="en-US" sz="2100" b="1" i="1" dirty="0">
                <a:solidFill>
                  <a:srgbClr val="003582"/>
                </a:solidFill>
              </a:rPr>
            </a:br>
            <a:r>
              <a:rPr lang="en-US" sz="2100" b="1" i="1" dirty="0" smtClean="0">
                <a:solidFill>
                  <a:srgbClr val="003582"/>
                </a:solidFill>
              </a:rPr>
              <a:t>AHCCCS Contractors Meeting</a:t>
            </a:r>
            <a:endParaRPr lang="en-US" sz="1800" i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5624517"/>
            <a:ext cx="2133600" cy="273844"/>
          </a:xfrm>
          <a:prstGeom prst="rect">
            <a:avLst/>
          </a:prstGeom>
        </p:spPr>
        <p:txBody>
          <a:bodyPr/>
          <a:lstStyle/>
          <a:p>
            <a:fld id="{DDB8B96B-2D2A-C640-9911-80D8C609AD8E}" type="slidenum">
              <a:rPr lang="en-US" sz="1013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1013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2387" y="5966160"/>
            <a:ext cx="675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November </a:t>
            </a:r>
            <a:r>
              <a:rPr lang="en-US" dirty="0" smtClean="0"/>
              <a:t>16,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type="subTitle" idx="1"/>
          </p:nvPr>
        </p:nvSpPr>
        <p:spPr>
          <a:xfrm>
            <a:off x="584200" y="4289395"/>
            <a:ext cx="8102600" cy="8674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Melissa Kotrys, MPH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Chief Executive Officer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Arizona Health-e Connection (AzHeC)</a:t>
            </a:r>
          </a:p>
        </p:txBody>
      </p:sp>
    </p:spTree>
    <p:extLst>
      <p:ext uri="{BB962C8B-B14F-4D97-AF65-F5344CB8AC3E}">
        <p14:creationId xmlns:p14="http://schemas.microsoft.com/office/powerpoint/2010/main" val="32011836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8" y="44028"/>
            <a:ext cx="7378262" cy="1028027"/>
          </a:xfrm>
        </p:spPr>
        <p:txBody>
          <a:bodyPr>
            <a:noAutofit/>
          </a:bodyPr>
          <a:lstStyle/>
          <a:p>
            <a:r>
              <a:rPr lang="en-US" sz="2900" b="1" dirty="0">
                <a:solidFill>
                  <a:srgbClr val="003582"/>
                </a:solidFill>
              </a:rPr>
              <a:t>HIE Subsidy Program</a:t>
            </a:r>
            <a:br>
              <a:rPr lang="en-US" sz="2900" b="1" dirty="0">
                <a:solidFill>
                  <a:srgbClr val="003582"/>
                </a:solidFill>
              </a:rPr>
            </a:br>
            <a:r>
              <a:rPr lang="en-US" sz="2900" b="1" dirty="0">
                <a:solidFill>
                  <a:srgbClr val="003582"/>
                </a:solidFill>
              </a:rPr>
              <a:t>(Medicaid 90/10 Funding)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428"/>
            <a:ext cx="8229600" cy="5407572"/>
          </a:xfrm>
        </p:spPr>
        <p:txBody>
          <a:bodyPr>
            <a:normAutofit/>
          </a:bodyPr>
          <a:lstStyle/>
          <a:p>
            <a:r>
              <a:rPr lang="en-US" dirty="0" smtClean="0"/>
              <a:t>We need your help to spread the word about this program &amp; enroll priority providers</a:t>
            </a:r>
          </a:p>
          <a:p>
            <a:endParaRPr lang="en-US" sz="1600" dirty="0" smtClean="0"/>
          </a:p>
          <a:p>
            <a:r>
              <a:rPr lang="en-US" dirty="0" smtClean="0"/>
              <a:t>Action items</a:t>
            </a:r>
          </a:p>
          <a:p>
            <a:pPr lvl="1"/>
            <a:r>
              <a:rPr lang="en-US" sz="2800" dirty="0" smtClean="0"/>
              <a:t>Tell us who your high priority providers are that you want connected to the HIE</a:t>
            </a:r>
          </a:p>
          <a:p>
            <a:pPr lvl="1"/>
            <a:r>
              <a:rPr lang="en-US" sz="2800" dirty="0" smtClean="0"/>
              <a:t>Help us get information about The Network out via your communication channels</a:t>
            </a:r>
          </a:p>
          <a:p>
            <a:pPr lvl="1"/>
            <a:r>
              <a:rPr lang="en-US" sz="2800" dirty="0" smtClean="0"/>
              <a:t>Discuss additional collaborative opportunities with us to meet your strategic business objectives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8B96B-2D2A-C640-9911-80D8C609AD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3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2303"/>
            <a:ext cx="8915400" cy="6686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350532"/>
            <a:ext cx="6694903" cy="8408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342900"/>
            <a:r>
              <a:rPr lang="en-US" sz="2800" b="1" dirty="0">
                <a:solidFill>
                  <a:srgbClr val="FFFFFF"/>
                </a:solidFill>
                <a:ea typeface="+mj-ea"/>
                <a:cs typeface="Helvetica"/>
              </a:rPr>
              <a:t>Practice Innovation Institute (Pi Institute) Key Facts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76E05D2B-C2DC-7B41-87CF-081DECFA1372}" type="slidenum">
              <a:rPr lang="en-US" sz="1350">
                <a:solidFill>
                  <a:prstClr val="black">
                    <a:tint val="75000"/>
                  </a:prstClr>
                </a:solidFill>
              </a:rPr>
              <a:pPr defTabSz="685800"/>
              <a:t>11</a:t>
            </a:fld>
            <a:endParaRPr lang="en-US" sz="13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0602" y="2061452"/>
            <a:ext cx="2391619" cy="86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/>
              <a:t>$3.6 million from CMS with a potential up to $14.6 million over four years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98761" y="4081868"/>
            <a:ext cx="1705745" cy="8145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One-on-one consulting valued at $50K+ per practice</a:t>
            </a:r>
          </a:p>
          <a:p>
            <a:pPr marL="0" indent="0" defTabSz="342900">
              <a:buFont typeface="Arial"/>
              <a:buNone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788572" y="2109420"/>
            <a:ext cx="2011378" cy="797651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Engagement and practice transformation for 2,500 Arizona Clinicians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78234" y="4826834"/>
            <a:ext cx="2209318" cy="8648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Collaboration with QIN-QIO and professional medical associations to advance practice transformation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2422475" y="5105144"/>
            <a:ext cx="1957570" cy="7113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Assistance in integrating physical &amp; behavioral health care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22110" r="8282" b="8354"/>
          <a:stretch/>
        </p:blipFill>
        <p:spPr>
          <a:xfrm>
            <a:off x="3214828" y="2511205"/>
            <a:ext cx="2392469" cy="259394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5982142" y="2993880"/>
            <a:ext cx="2054081" cy="114009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Connection to the statewide HIE, including pop health &amp; data analytics to enhance communications and care coordination</a:t>
            </a:r>
          </a:p>
          <a:p>
            <a:pPr marL="0" indent="0" defTabSz="342900">
              <a:buFont typeface="Arial"/>
              <a:buNone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70" y="3233423"/>
            <a:ext cx="1777531" cy="98102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14265" y="2619497"/>
            <a:ext cx="625033" cy="306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395382" y="2366381"/>
            <a:ext cx="326937" cy="127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80362" y="3429000"/>
            <a:ext cx="458935" cy="179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44253" y="4763584"/>
            <a:ext cx="706098" cy="378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45029" y="3544699"/>
            <a:ext cx="4506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653638" y="4546392"/>
            <a:ext cx="923677" cy="306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 txBox="1">
            <a:spLocks/>
          </p:cNvSpPr>
          <p:nvPr/>
        </p:nvSpPr>
        <p:spPr>
          <a:xfrm>
            <a:off x="1163257" y="3030398"/>
            <a:ext cx="1780997" cy="8145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buFont typeface="Arial"/>
              <a:buNone/>
            </a:pPr>
            <a:r>
              <a:rPr lang="en-US" sz="1350" dirty="0">
                <a:solidFill>
                  <a:prstClr val="black"/>
                </a:solidFill>
              </a:rPr>
              <a:t>Collaboration of </a:t>
            </a:r>
            <a:r>
              <a:rPr lang="en-US" sz="1350" dirty="0" err="1">
                <a:solidFill>
                  <a:prstClr val="black"/>
                </a:solidFill>
              </a:rPr>
              <a:t>AzHeC</a:t>
            </a:r>
            <a:r>
              <a:rPr lang="en-US" sz="1350" dirty="0">
                <a:solidFill>
                  <a:prstClr val="black"/>
                </a:solidFill>
              </a:rPr>
              <a:t>, Mercy Care Plan &amp; Mercy Maricopa Integrated Care</a:t>
            </a:r>
          </a:p>
          <a:p>
            <a:pPr marL="0" indent="0" defTabSz="342900">
              <a:buFont typeface="Arial"/>
              <a:buNone/>
            </a:pP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47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8" y="50800"/>
            <a:ext cx="8851900" cy="6638925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85844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2" y="85844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090" y="398678"/>
            <a:ext cx="6290810" cy="8572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</a:rPr>
              <a:t>Pi Institute: 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r>
              <a:rPr lang="en-US" sz="2400" b="1" dirty="0">
                <a:solidFill>
                  <a:schemeClr val="bg1"/>
                </a:solidFill>
                <a:latin typeface="+mn-lt"/>
              </a:rPr>
              <a:t>Advancing Care in the Value-Based Marketplace</a:t>
            </a:r>
            <a:br>
              <a:rPr lang="en-US" sz="2400" b="1" dirty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376792" y="2879361"/>
            <a:ext cx="2413066" cy="2281947"/>
          </a:xfrm>
          <a:prstGeom prst="ellipse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FFFFFF"/>
                </a:solidFill>
              </a:rPr>
              <a:t>Practice Innovation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FFFFFF"/>
                </a:solidFill>
              </a:rPr>
              <a:t>Institute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050" dirty="0"/>
          </a:p>
          <a:p>
            <a:pPr marL="84535" indent="-84535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rgbClr val="FFFFFF"/>
                </a:solidFill>
              </a:rPr>
              <a:t>Practice transformation</a:t>
            </a:r>
          </a:p>
          <a:p>
            <a:pPr marL="84535" indent="-84535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rgbClr val="FFFFFF"/>
                </a:solidFill>
              </a:rPr>
              <a:t>Education/training – </a:t>
            </a:r>
            <a:r>
              <a:rPr lang="en-US" sz="788" dirty="0" err="1">
                <a:solidFill>
                  <a:srgbClr val="FFFFFF"/>
                </a:solidFill>
              </a:rPr>
              <a:t>Pii</a:t>
            </a:r>
            <a:r>
              <a:rPr lang="en-US" sz="788" dirty="0">
                <a:solidFill>
                  <a:srgbClr val="FFFFFF"/>
                </a:solidFill>
              </a:rPr>
              <a:t> Academy</a:t>
            </a:r>
          </a:p>
          <a:p>
            <a:pPr marL="84535" indent="-84535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rgbClr val="FFFFFF"/>
                </a:solidFill>
              </a:rPr>
              <a:t>HIE connectivity</a:t>
            </a:r>
          </a:p>
          <a:p>
            <a:pPr marL="84535" indent="-84535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rgbClr val="FFFFFF"/>
                </a:solidFill>
              </a:rPr>
              <a:t>Pop health &amp; data analytics</a:t>
            </a:r>
          </a:p>
          <a:p>
            <a:pPr marL="84535" indent="-84535" algn="ctr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rgbClr val="FFFFFF"/>
                </a:solidFill>
              </a:rPr>
              <a:t>Patient &amp; family engagement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2808880" y="2477446"/>
            <a:ext cx="1133554" cy="1131570"/>
          </a:xfrm>
          <a:prstGeom prst="ellipse">
            <a:avLst/>
          </a:prstGeom>
          <a:solidFill>
            <a:srgbClr val="92D050">
              <a:alpha val="50196"/>
            </a:srgb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Mercy Care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Plan / Mercy Maricopa Integrated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76E05D2B-C2DC-7B41-87CF-081DECFA1372}" type="slidenum">
              <a:rPr lang="en-US" sz="1350">
                <a:solidFill>
                  <a:sysClr val="windowText" lastClr="000000"/>
                </a:solidFill>
              </a:rPr>
              <a:pPr defTabSz="685800"/>
              <a:t>12</a:t>
            </a:fld>
            <a:endParaRPr lang="en-US" sz="1350" dirty="0">
              <a:solidFill>
                <a:sysClr val="windowText" lastClr="000000"/>
              </a:solidFill>
            </a:endParaRPr>
          </a:p>
        </p:txBody>
      </p:sp>
      <p:sp>
        <p:nvSpPr>
          <p:cNvPr id="15" name="Source"/>
          <p:cNvSpPr txBox="1"/>
          <p:nvPr/>
        </p:nvSpPr>
        <p:spPr>
          <a:xfrm>
            <a:off x="962282" y="6035492"/>
            <a:ext cx="6291575" cy="19567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96996" indent="-296996" defTabSz="685800"/>
            <a:r>
              <a:rPr lang="en-GB" sz="1000" dirty="0">
                <a:solidFill>
                  <a:srgbClr val="000000"/>
                </a:solidFill>
              </a:rPr>
              <a:t>Source: CMS, MCP / AzHeC management interviews, L.E.K. research and analysis	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3329793" y="4753060"/>
            <a:ext cx="1133554" cy="1131570"/>
          </a:xfrm>
          <a:prstGeom prst="ellipse">
            <a:avLst/>
          </a:prstGeom>
          <a:solidFill>
            <a:schemeClr val="accent6">
              <a:alpha val="49804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CMS</a:t>
            </a:r>
            <a:br>
              <a:rPr lang="en-US" sz="1050" dirty="0"/>
            </a:br>
            <a:r>
              <a:rPr lang="en-US" sz="900" dirty="0"/>
              <a:t>(MACRA/MIPS) 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185741" y="2427383"/>
            <a:ext cx="1133554" cy="1131570"/>
          </a:xfrm>
          <a:prstGeom prst="ellipse">
            <a:avLst/>
          </a:prstGeom>
          <a:solidFill>
            <a:schemeClr val="tx2">
              <a:alpha val="49804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HSAG </a:t>
            </a:r>
            <a:br>
              <a:rPr lang="en-US" sz="1050" dirty="0"/>
            </a:br>
            <a:r>
              <a:rPr lang="en-US" sz="788" dirty="0"/>
              <a:t>(Arizona’s QIN-QIO)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015981" y="1968322"/>
            <a:ext cx="1133554" cy="1131570"/>
          </a:xfrm>
          <a:prstGeom prst="ellipse">
            <a:avLst/>
          </a:prstGeom>
          <a:solidFill>
            <a:srgbClr val="FF7C80">
              <a:alpha val="49804"/>
            </a:srgb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Other Managed Care Organizations (MCOs)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498298" y="3682404"/>
            <a:ext cx="1133554" cy="1131570"/>
          </a:xfrm>
          <a:prstGeom prst="ellipse">
            <a:avLst/>
          </a:prstGeom>
          <a:solidFill>
            <a:srgbClr val="626262">
              <a:alpha val="49804"/>
            </a:srgb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Arizona Health-e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Connection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4812171" y="4685679"/>
            <a:ext cx="1133554" cy="1131570"/>
          </a:xfrm>
          <a:prstGeom prst="ellipse">
            <a:avLst/>
          </a:prstGeom>
          <a:solidFill>
            <a:schemeClr val="accent1">
              <a:alpha val="49804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AHCCCS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5534799" y="3609016"/>
            <a:ext cx="1133554" cy="1131570"/>
          </a:xfrm>
          <a:prstGeom prst="ellipse">
            <a:avLst/>
          </a:prstGeom>
          <a:solidFill>
            <a:schemeClr val="accent5">
              <a:alpha val="49804"/>
            </a:schemeClr>
          </a:solidFill>
          <a:ln>
            <a:noFill/>
          </a:ln>
          <a:extLst/>
        </p:spPr>
        <p:txBody>
          <a:bodyPr lIns="0" tIns="0" rIns="0" bIns="0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/>
              <a:t>Clinically integrated networks</a:t>
            </a:r>
          </a:p>
        </p:txBody>
      </p:sp>
    </p:spTree>
    <p:extLst>
      <p:ext uri="{BB962C8B-B14F-4D97-AF65-F5344CB8AC3E}">
        <p14:creationId xmlns:p14="http://schemas.microsoft.com/office/powerpoint/2010/main" val="3123939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34937" y="2416393"/>
            <a:ext cx="1016869" cy="4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770580" y="1371600"/>
          <a:ext cx="5760378" cy="503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Brace 6"/>
          <p:cNvSpPr/>
          <p:nvPr/>
        </p:nvSpPr>
        <p:spPr>
          <a:xfrm>
            <a:off x="4441433" y="1462569"/>
            <a:ext cx="164386" cy="2547991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4451707" y="4082478"/>
            <a:ext cx="154112" cy="2095927"/>
          </a:xfrm>
          <a:prstGeom prst="rightBrac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6031" y="2409284"/>
            <a:ext cx="377061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Future Infrastructure &amp; Value –Added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Services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4869" y="4821985"/>
            <a:ext cx="37706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 Light" panose="020F0302020204030204" pitchFamily="34" charset="0"/>
                <a:sym typeface="Calibri"/>
              </a:rPr>
              <a:t>Current Infrastructure &amp; Services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99" y="186252"/>
            <a:ext cx="5969977" cy="80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Value-Added Services</a:t>
            </a:r>
            <a:endParaRPr lang="en-US" sz="3200" b="1" dirty="0">
              <a:solidFill>
                <a:srgbClr val="00358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413"/>
            <a:ext cx="2133600" cy="2769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690" y="0"/>
            <a:ext cx="6716110" cy="1229710"/>
          </a:xfrm>
        </p:spPr>
        <p:txBody>
          <a:bodyPr>
            <a:normAutofit/>
          </a:bodyPr>
          <a:lstStyle/>
          <a:p>
            <a:pPr rtl="0">
              <a:spcBef>
                <a:spcPct val="0"/>
              </a:spcBef>
            </a:pPr>
            <a:r>
              <a:rPr lang="en-US" sz="3100" b="1" kern="1200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Value-Added Services: </a:t>
            </a:r>
            <a:r>
              <a:rPr lang="en-US" sz="3100" b="1" kern="1200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100" b="1" kern="1200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</a:br>
            <a:r>
              <a:rPr lang="en-US" sz="3100" b="1" kern="1200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Options for Consideration</a:t>
            </a:r>
            <a:endParaRPr lang="en-US" sz="3100" b="1" kern="1200" dirty="0">
              <a:solidFill>
                <a:srgbClr val="00358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Population </a:t>
            </a:r>
            <a:r>
              <a:rPr lang="en-US" sz="2000" dirty="0"/>
              <a:t>Health Management*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Health Care Analytics*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Community Care Plans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Medication Fill History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Electronic Image Sharing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Community Referral Management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Community Scheduling</a:t>
            </a:r>
          </a:p>
          <a:p>
            <a:pPr marL="713232" lvl="1" indent="-356616">
              <a:spcBef>
                <a:spcPts val="936"/>
              </a:spcBef>
              <a:buFont typeface="+mj-lt"/>
              <a:buAutoNum type="arabicParenR"/>
            </a:pPr>
            <a:endParaRPr lang="en-US" sz="1800" dirty="0">
              <a:solidFill>
                <a:srgbClr val="0D0D0D"/>
              </a:solidFill>
            </a:endParaRPr>
          </a:p>
          <a:p>
            <a:endParaRPr lang="en-US" sz="1800" dirty="0">
              <a:solidFill>
                <a:srgbClr val="0D0D0D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8823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Advanced Directives, Power of Attorney &amp; POLST</a:t>
            </a:r>
          </a:p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Consent Management &amp; Identity Proofing</a:t>
            </a:r>
          </a:p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Personal Health Record</a:t>
            </a:r>
          </a:p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Advanced Reporting</a:t>
            </a:r>
          </a:p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Bundled Payment Support</a:t>
            </a:r>
          </a:p>
          <a:p>
            <a:pPr>
              <a:spcBef>
                <a:spcPts val="1200"/>
              </a:spcBef>
              <a:buFont typeface="+mj-lt"/>
              <a:buAutoNum type="arabicPeriod" startAt="8"/>
            </a:pPr>
            <a:r>
              <a:rPr lang="en-US" sz="2000" dirty="0"/>
              <a:t>Secure Text Messaging+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499101"/>
            <a:ext cx="847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*Note: these services have been acquired for TCPI, but </a:t>
            </a:r>
            <a:r>
              <a:rPr lang="en-US" sz="2000" b="1" dirty="0" smtClean="0"/>
              <a:t>are being evaluated </a:t>
            </a:r>
            <a:r>
              <a:rPr lang="en-US" sz="2000" b="1" dirty="0"/>
              <a:t>for non-TCPI uses.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57A35-7E8A-764A-866B-4555919BA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07" y="1895954"/>
            <a:ext cx="5022962" cy="38643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3034" y="0"/>
            <a:ext cx="7110249" cy="116664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3582"/>
                </a:solidFill>
                <a:latin typeface="+mn-lt"/>
                <a:ea typeface="+mn-ea"/>
                <a:cs typeface="+mn-cs"/>
              </a:rPr>
              <a:t>AzHeC</a:t>
            </a:r>
            <a:r>
              <a:rPr lang="en-US" sz="3200" b="1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 Strategic Plan – </a:t>
            </a:r>
            <a:br>
              <a:rPr lang="en-US" sz="3200" b="1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Four Pillars of Success</a:t>
            </a:r>
            <a:endParaRPr lang="en-US" sz="3200" b="1" dirty="0">
              <a:solidFill>
                <a:srgbClr val="00358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367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602-688-7200</a:t>
            </a:r>
          </a:p>
          <a:p>
            <a:r>
              <a:rPr lang="en-US" dirty="0" smtClean="0">
                <a:hlinkClick r:id="rId2"/>
              </a:rPr>
              <a:t>melissa.kotrys@azhec.org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www.azhec.org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576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8442" y="13188"/>
            <a:ext cx="7226053" cy="1084092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003582"/>
                </a:solidFill>
              </a:rPr>
              <a:t>Agenda</a:t>
            </a:r>
            <a:endParaRPr lang="en-US" sz="4300" b="1" dirty="0">
              <a:solidFill>
                <a:srgbClr val="0035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6415"/>
            <a:ext cx="8229600" cy="5004261"/>
          </a:xfrm>
        </p:spPr>
        <p:txBody>
          <a:bodyPr>
            <a:normAutofit/>
          </a:bodyPr>
          <a:lstStyle/>
          <a:p>
            <a:r>
              <a:rPr lang="en-US" dirty="0" smtClean="0"/>
              <a:t>EHR Incentive Program</a:t>
            </a:r>
          </a:p>
          <a:p>
            <a:r>
              <a:rPr lang="en-US" dirty="0"/>
              <a:t>E-Prescribing</a:t>
            </a:r>
          </a:p>
          <a:p>
            <a:r>
              <a:rPr lang="en-US" dirty="0"/>
              <a:t>Health information exchange</a:t>
            </a:r>
          </a:p>
          <a:p>
            <a:r>
              <a:rPr lang="en-US" dirty="0"/>
              <a:t>Practice Innovation Institute </a:t>
            </a:r>
          </a:p>
          <a:p>
            <a:r>
              <a:rPr lang="en-US" dirty="0"/>
              <a:t>Strategic business plan</a:t>
            </a:r>
          </a:p>
        </p:txBody>
      </p:sp>
    </p:spTree>
    <p:extLst>
      <p:ext uri="{BB962C8B-B14F-4D97-AF65-F5344CB8AC3E}">
        <p14:creationId xmlns:p14="http://schemas.microsoft.com/office/powerpoint/2010/main" val="33687080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8442" y="13188"/>
            <a:ext cx="7226053" cy="1084092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003582"/>
                </a:solidFill>
              </a:rPr>
              <a:t>EHR Incentive Program</a:t>
            </a:r>
            <a:endParaRPr lang="en-US" sz="4300" b="1" dirty="0">
              <a:solidFill>
                <a:srgbClr val="0035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6415"/>
            <a:ext cx="8229600" cy="500426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AzHeC</a:t>
            </a:r>
            <a:r>
              <a:rPr lang="en-US" dirty="0" smtClean="0"/>
              <a:t> supporting AHCCCS in education and outreach to increase participation in Medicaid EHR Incentive Program</a:t>
            </a:r>
          </a:p>
          <a:p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sz="2800" dirty="0" smtClean="0"/>
              <a:t>Contacting all high volume providers to make sure they register by end of year if they want to participate</a:t>
            </a:r>
          </a:p>
          <a:p>
            <a:pPr lvl="1"/>
            <a:r>
              <a:rPr lang="en-US" sz="2800" dirty="0" smtClean="0"/>
              <a:t>Will continue supporting providers in moving through the program – AIU, MU1, MU2, etc.</a:t>
            </a:r>
          </a:p>
          <a:p>
            <a:pPr lvl="1"/>
            <a:endParaRPr lang="en-US" sz="2800" dirty="0" smtClean="0"/>
          </a:p>
          <a:p>
            <a:r>
              <a:rPr lang="en-US" dirty="0" smtClean="0"/>
              <a:t>How you can help</a:t>
            </a:r>
          </a:p>
          <a:p>
            <a:pPr lvl="1"/>
            <a:r>
              <a:rPr lang="en-US" sz="2800" dirty="0" smtClean="0"/>
              <a:t>Assist in outreach to providers about the program</a:t>
            </a:r>
          </a:p>
          <a:p>
            <a:pPr lvl="1"/>
            <a:r>
              <a:rPr lang="en-US" sz="2800" dirty="0" smtClean="0"/>
              <a:t>Encourage your networks to continue proceeding through Meaningful Use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49394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8442" y="13188"/>
            <a:ext cx="7226053" cy="1084092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003582"/>
                </a:solidFill>
              </a:rPr>
              <a:t>E-Prescribing</a:t>
            </a:r>
            <a:endParaRPr lang="en-US" sz="4300" b="1" dirty="0">
              <a:solidFill>
                <a:srgbClr val="0035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6415"/>
            <a:ext cx="8229600" cy="5004261"/>
          </a:xfrm>
        </p:spPr>
        <p:txBody>
          <a:bodyPr/>
          <a:lstStyle/>
          <a:p>
            <a:r>
              <a:rPr lang="en-US" dirty="0" err="1" smtClean="0"/>
              <a:t>AzHeC</a:t>
            </a:r>
            <a:r>
              <a:rPr lang="en-US" dirty="0" smtClean="0"/>
              <a:t> supporting AHCCCS and health plans to meet increased e-prescribing goals</a:t>
            </a:r>
          </a:p>
          <a:p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sz="2800" dirty="0" smtClean="0"/>
              <a:t>Finalizing strategy</a:t>
            </a:r>
          </a:p>
          <a:p>
            <a:pPr lvl="1"/>
            <a:r>
              <a:rPr lang="en-US" sz="2800" dirty="0" smtClean="0"/>
              <a:t>Hiring clinical informatics pharmacist</a:t>
            </a:r>
          </a:p>
          <a:p>
            <a:pPr lvl="1"/>
            <a:r>
              <a:rPr lang="en-US" sz="2800" dirty="0" smtClean="0"/>
              <a:t>Collaborating with health plan association </a:t>
            </a:r>
            <a:r>
              <a:rPr lang="en-US" sz="2800" dirty="0" err="1" smtClean="0"/>
              <a:t>eRx</a:t>
            </a:r>
            <a:r>
              <a:rPr lang="en-US" sz="2800" dirty="0" smtClean="0"/>
              <a:t> workgroup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0056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8442" y="13188"/>
            <a:ext cx="7226053" cy="1084092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003582"/>
                </a:solidFill>
              </a:rPr>
              <a:t>The Network – Statewide HIE</a:t>
            </a:r>
            <a:endParaRPr lang="en-US" sz="4300" b="1" dirty="0">
              <a:solidFill>
                <a:srgbClr val="0035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46415"/>
            <a:ext cx="8229600" cy="5004261"/>
          </a:xfrm>
        </p:spPr>
        <p:txBody>
          <a:bodyPr/>
          <a:lstStyle/>
          <a:p>
            <a:r>
              <a:rPr lang="en-US" dirty="0" smtClean="0"/>
              <a:t>Increased participation – 224 participants!</a:t>
            </a:r>
          </a:p>
          <a:p>
            <a:r>
              <a:rPr lang="en-US" dirty="0" smtClean="0"/>
              <a:t>Statewide HIE Integration Plan</a:t>
            </a:r>
          </a:p>
          <a:p>
            <a:r>
              <a:rPr lang="en-US" dirty="0" smtClean="0"/>
              <a:t>HIE Subsidy Program</a:t>
            </a:r>
          </a:p>
          <a:p>
            <a:r>
              <a:rPr lang="en-US" dirty="0" smtClean="0"/>
              <a:t>Practice Innovation Institute (Pi Institute)</a:t>
            </a:r>
          </a:p>
          <a:p>
            <a:r>
              <a:rPr lang="en-US" dirty="0" smtClean="0"/>
              <a:t>Future value-added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811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1500" y="42429"/>
            <a:ext cx="7213600" cy="1100571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3582"/>
                </a:solidFill>
              </a:rPr>
              <a:t>Health Information Exchange</a:t>
            </a:r>
            <a:endParaRPr lang="en-US" sz="4800" b="1" dirty="0">
              <a:solidFill>
                <a:srgbClr val="00358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2300" y="1518227"/>
            <a:ext cx="8229600" cy="382154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047"/>
            <a:ext cx="9144000" cy="51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186252"/>
            <a:ext cx="6350976" cy="80097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3582"/>
                </a:solidFill>
              </a:rPr>
              <a:t>The Network – Growth </a:t>
            </a:r>
            <a:br>
              <a:rPr lang="en-US" b="1" dirty="0">
                <a:solidFill>
                  <a:srgbClr val="003582"/>
                </a:solidFill>
              </a:rPr>
            </a:br>
            <a:r>
              <a:rPr lang="en-US" sz="2700" b="1" dirty="0">
                <a:solidFill>
                  <a:srgbClr val="003582"/>
                </a:solidFill>
              </a:rPr>
              <a:t>Participant Inpatient Discharges &amp; ED Visits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8B96B-2D2A-C640-9911-80D8C609AD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36904" y="1519692"/>
          <a:ext cx="7312321" cy="430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8244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274" y="13188"/>
            <a:ext cx="6816163" cy="112363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Statewide HIE Integration </a:t>
            </a:r>
            <a:r>
              <a:rPr lang="en-US" sz="3200" b="1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Plan </a:t>
            </a:r>
            <a:r>
              <a:rPr lang="en-US" sz="3200" b="1" dirty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(SHIP</a:t>
            </a:r>
            <a:r>
              <a:rPr lang="en-US" sz="3200" b="1" dirty="0" smtClean="0">
                <a:solidFill>
                  <a:srgbClr val="003582"/>
                </a:solidFill>
                <a:latin typeface="+mn-lt"/>
                <a:ea typeface="+mn-ea"/>
                <a:cs typeface="+mn-cs"/>
              </a:rPr>
              <a:t>) – The Implementation</a:t>
            </a:r>
            <a:endParaRPr lang="en-US" sz="3200" b="1" dirty="0">
              <a:solidFill>
                <a:srgbClr val="00358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715"/>
            <a:ext cx="8229600" cy="509873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Statewide crisis portal</a:t>
            </a:r>
          </a:p>
          <a:p>
            <a:pPr lvl="1"/>
            <a:r>
              <a:rPr lang="en-US" sz="2800" dirty="0"/>
              <a:t>Anticipate </a:t>
            </a:r>
            <a:r>
              <a:rPr lang="en-US" sz="2800" dirty="0" smtClean="0"/>
              <a:t>initial go-live in December </a:t>
            </a:r>
          </a:p>
          <a:p>
            <a:pPr lvl="1"/>
            <a:r>
              <a:rPr lang="en-US" sz="2800" dirty="0" smtClean="0"/>
              <a:t>All </a:t>
            </a:r>
            <a:r>
              <a:rPr lang="en-US" sz="2800" dirty="0"/>
              <a:t>regions live </a:t>
            </a:r>
            <a:r>
              <a:rPr lang="en-US" sz="2800" dirty="0" smtClean="0"/>
              <a:t>beginning Q1 2017</a:t>
            </a:r>
            <a:endParaRPr lang="en-US" sz="2800" dirty="0"/>
          </a:p>
          <a:p>
            <a:pPr lvl="1"/>
            <a:endParaRPr lang="en-US" sz="1300" dirty="0"/>
          </a:p>
          <a:p>
            <a:r>
              <a:rPr lang="en-US" sz="2800" b="1" dirty="0" smtClean="0"/>
              <a:t>Bidirectional </a:t>
            </a:r>
            <a:r>
              <a:rPr lang="en-US" sz="2800" b="1" dirty="0"/>
              <a:t>connectivity of </a:t>
            </a:r>
            <a:r>
              <a:rPr lang="en-US" sz="2800" b="1" dirty="0" smtClean="0"/>
              <a:t>top BH providers </a:t>
            </a:r>
            <a:r>
              <a:rPr lang="en-US" sz="2800" b="1" dirty="0"/>
              <a:t>supported by all 3 RBHAs</a:t>
            </a:r>
          </a:p>
          <a:p>
            <a:pPr lvl="1"/>
            <a:r>
              <a:rPr lang="en-US" sz="2800" dirty="0"/>
              <a:t>Two year plan to connect </a:t>
            </a:r>
            <a:r>
              <a:rPr lang="en-US" sz="2800" dirty="0" smtClean="0"/>
              <a:t>top 100 </a:t>
            </a:r>
            <a:r>
              <a:rPr lang="en-US" sz="2800" dirty="0"/>
              <a:t>high priority behavioral health </a:t>
            </a:r>
            <a:r>
              <a:rPr lang="en-US" sz="2800" dirty="0" smtClean="0"/>
              <a:t>providers</a:t>
            </a:r>
          </a:p>
          <a:p>
            <a:pPr lvl="1"/>
            <a:r>
              <a:rPr lang="en-US" sz="2800" dirty="0" smtClean="0"/>
              <a:t>Connecting top 90-100 BH providers statewide via bidirectional connections (see handout)</a:t>
            </a:r>
          </a:p>
          <a:p>
            <a:pPr lvl="2"/>
            <a:r>
              <a:rPr lang="en-US" sz="2400" dirty="0" smtClean="0"/>
              <a:t>Behavioral health providers</a:t>
            </a:r>
          </a:p>
          <a:p>
            <a:pPr lvl="2"/>
            <a:r>
              <a:rPr lang="en-US" sz="2400" dirty="0" smtClean="0"/>
              <a:t>Behavioral health hospitals</a:t>
            </a:r>
            <a:endParaRPr lang="en-US" sz="2400" dirty="0"/>
          </a:p>
          <a:p>
            <a:pPr lvl="1"/>
            <a:r>
              <a:rPr lang="en-US" sz="2800" dirty="0"/>
              <a:t>Includes financial support for EHR interface costs – </a:t>
            </a:r>
            <a:r>
              <a:rPr lang="en-US" sz="2800" dirty="0" smtClean="0"/>
              <a:t>$</a:t>
            </a:r>
            <a:r>
              <a:rPr lang="en-US" sz="2800" dirty="0"/>
              <a:t>11,000 once bidirectional exchange achieved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8B96B-2D2A-C640-9911-80D8C609AD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55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38" y="44028"/>
            <a:ext cx="7378262" cy="1028027"/>
          </a:xfrm>
        </p:spPr>
        <p:txBody>
          <a:bodyPr>
            <a:noAutofit/>
          </a:bodyPr>
          <a:lstStyle/>
          <a:p>
            <a:r>
              <a:rPr lang="en-US" sz="2900" b="1" dirty="0">
                <a:solidFill>
                  <a:srgbClr val="003582"/>
                </a:solidFill>
              </a:rPr>
              <a:t>HIE Subsidy Program</a:t>
            </a:r>
            <a:br>
              <a:rPr lang="en-US" sz="2900" b="1" dirty="0">
                <a:solidFill>
                  <a:srgbClr val="003582"/>
                </a:solidFill>
              </a:rPr>
            </a:br>
            <a:r>
              <a:rPr lang="en-US" sz="2900" b="1" dirty="0">
                <a:solidFill>
                  <a:srgbClr val="003582"/>
                </a:solidFill>
              </a:rPr>
              <a:t>(Medicaid 90/10 Funding)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428"/>
            <a:ext cx="8229600" cy="54075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AHCCCS </a:t>
            </a:r>
            <a:r>
              <a:rPr lang="en-US" dirty="0" smtClean="0"/>
              <a:t>contracts with </a:t>
            </a:r>
            <a:r>
              <a:rPr lang="en-US" dirty="0" err="1" smtClean="0"/>
              <a:t>AzHeC</a:t>
            </a:r>
            <a:r>
              <a:rPr lang="en-US" dirty="0" smtClean="0"/>
              <a:t> to connect hospitals</a:t>
            </a:r>
            <a:r>
              <a:rPr lang="en-US" dirty="0"/>
              <a:t>, </a:t>
            </a:r>
            <a:r>
              <a:rPr lang="en-US" dirty="0"/>
              <a:t>FQHCs, FQHC-LAs, RHCs </a:t>
            </a:r>
            <a:r>
              <a:rPr lang="en-US" dirty="0"/>
              <a:t>and </a:t>
            </a:r>
            <a:r>
              <a:rPr lang="en-US" dirty="0"/>
              <a:t>provider practices</a:t>
            </a:r>
          </a:p>
          <a:p>
            <a:endParaRPr lang="en-US" dirty="0" smtClean="0"/>
          </a:p>
          <a:p>
            <a:r>
              <a:rPr lang="en-US" dirty="0" smtClean="0"/>
              <a:t>Eligibility Updates</a:t>
            </a:r>
            <a:endParaRPr lang="en-US" dirty="0"/>
          </a:p>
          <a:p>
            <a:pPr lvl="1"/>
            <a:r>
              <a:rPr lang="en-US" sz="3100" dirty="0" smtClean="0"/>
              <a:t>The following entities are now eligible:</a:t>
            </a:r>
          </a:p>
          <a:p>
            <a:pPr lvl="2"/>
            <a:r>
              <a:rPr lang="en-US" sz="3100" dirty="0" smtClean="0"/>
              <a:t>Hospitals</a:t>
            </a:r>
          </a:p>
          <a:p>
            <a:pPr lvl="2"/>
            <a:r>
              <a:rPr lang="en-US" sz="3100" dirty="0" smtClean="0"/>
              <a:t>FQHCs &amp; FQHC Look-Alikes</a:t>
            </a:r>
          </a:p>
          <a:p>
            <a:pPr lvl="2"/>
            <a:r>
              <a:rPr lang="en-US" sz="3100" dirty="0" smtClean="0"/>
              <a:t>Rural health clinics</a:t>
            </a:r>
          </a:p>
          <a:p>
            <a:pPr lvl="2"/>
            <a:r>
              <a:rPr lang="en-US" sz="3100" dirty="0" smtClean="0"/>
              <a:t>Any AHCCCS provider participating in EHR Incentive Program</a:t>
            </a:r>
          </a:p>
          <a:p>
            <a:pPr marL="914400" lvl="2" indent="0">
              <a:buNone/>
            </a:pPr>
            <a:r>
              <a:rPr lang="en-US" sz="2000" dirty="0" smtClean="0"/>
              <a:t> </a:t>
            </a:r>
          </a:p>
          <a:p>
            <a:pPr lvl="1"/>
            <a:r>
              <a:rPr lang="en-US" sz="3100" dirty="0" smtClean="0"/>
              <a:t>Subsidy </a:t>
            </a:r>
            <a:r>
              <a:rPr lang="en-US" sz="3100" dirty="0"/>
              <a:t>– Set subsidy, based upon type of entity</a:t>
            </a:r>
          </a:p>
          <a:p>
            <a:pPr lvl="2"/>
            <a:r>
              <a:rPr lang="en-US" sz="3100" dirty="0"/>
              <a:t>Hospitals - $20,000</a:t>
            </a:r>
          </a:p>
          <a:p>
            <a:pPr lvl="2"/>
            <a:r>
              <a:rPr lang="en-US" sz="3100" dirty="0"/>
              <a:t>FQHCs, FQHC-LA, RHCs - $10,000</a:t>
            </a:r>
          </a:p>
          <a:p>
            <a:pPr lvl="2"/>
            <a:r>
              <a:rPr lang="en-US" sz="3100" dirty="0"/>
              <a:t>Practices (25+ providers) - $10,000</a:t>
            </a:r>
          </a:p>
          <a:p>
            <a:pPr lvl="2"/>
            <a:r>
              <a:rPr lang="en-US" sz="3100" dirty="0"/>
              <a:t>Practices (1-25 providers) - $5,000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DB8B96B-2D2A-C640-9911-80D8C609AD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29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816</Words>
  <Application>Microsoft Office PowerPoint</Application>
  <PresentationFormat>On-screen Show (4:3)</PresentationFormat>
  <Paragraphs>159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Roman</vt:lpstr>
      <vt:lpstr>Calibri</vt:lpstr>
      <vt:lpstr>Calibri Light</vt:lpstr>
      <vt:lpstr>Helvetica</vt:lpstr>
      <vt:lpstr>Default</vt:lpstr>
      <vt:lpstr>think-cell Slide</vt:lpstr>
      <vt:lpstr>An AzHeC Update  AHCCCS Contractors Meeting</vt:lpstr>
      <vt:lpstr>Agenda</vt:lpstr>
      <vt:lpstr>EHR Incentive Program</vt:lpstr>
      <vt:lpstr>E-Prescribing</vt:lpstr>
      <vt:lpstr>The Network – Statewide HIE</vt:lpstr>
      <vt:lpstr>Health Information Exchange</vt:lpstr>
      <vt:lpstr>The Network – Growth  Participant Inpatient Discharges &amp; ED Visits</vt:lpstr>
      <vt:lpstr>Statewide HIE Integration Plan (SHIP) – The Implementation</vt:lpstr>
      <vt:lpstr>HIE Subsidy Program (Medicaid 90/10 Funding)</vt:lpstr>
      <vt:lpstr>HIE Subsidy Program (Medicaid 90/10 Funding)</vt:lpstr>
      <vt:lpstr>PowerPoint Presentation</vt:lpstr>
      <vt:lpstr>Pi Institute:  Advancing Care in the Value-Based Marketplace </vt:lpstr>
      <vt:lpstr>PowerPoint Presentation</vt:lpstr>
      <vt:lpstr>Value-Added Services:  Options for Consideration</vt:lpstr>
      <vt:lpstr>AzHeC Strategic Plan –  Four Pillars of Success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Siegel</dc:creator>
  <cp:lastModifiedBy>Melissa Kotrys</cp:lastModifiedBy>
  <cp:revision>64</cp:revision>
  <cp:lastPrinted>2016-11-14T19:23:46Z</cp:lastPrinted>
  <dcterms:created xsi:type="dcterms:W3CDTF">2014-07-08T15:43:44Z</dcterms:created>
  <dcterms:modified xsi:type="dcterms:W3CDTF">2016-11-16T15:53:35Z</dcterms:modified>
</cp:coreProperties>
</file>