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4"/>
  </p:notesMasterIdLst>
  <p:sldIdLst>
    <p:sldId id="262" r:id="rId5"/>
    <p:sldId id="341" r:id="rId6"/>
    <p:sldId id="915" r:id="rId7"/>
    <p:sldId id="916" r:id="rId8"/>
    <p:sldId id="1166" r:id="rId9"/>
    <p:sldId id="1183" r:id="rId10"/>
    <p:sldId id="1186" r:id="rId11"/>
    <p:sldId id="1187" r:id="rId12"/>
    <p:sldId id="547" r:id="rId13"/>
    <p:sldId id="492" r:id="rId14"/>
    <p:sldId id="1050" r:id="rId15"/>
    <p:sldId id="1051" r:id="rId16"/>
    <p:sldId id="1052" r:id="rId17"/>
    <p:sldId id="1181" r:id="rId18"/>
    <p:sldId id="467" r:id="rId19"/>
    <p:sldId id="468" r:id="rId20"/>
    <p:sldId id="470" r:id="rId21"/>
    <p:sldId id="1055" r:id="rId22"/>
    <p:sldId id="1180" r:id="rId23"/>
    <p:sldId id="451" r:id="rId24"/>
    <p:sldId id="452" r:id="rId25"/>
    <p:sldId id="453" r:id="rId26"/>
    <p:sldId id="454" r:id="rId27"/>
    <p:sldId id="455" r:id="rId28"/>
    <p:sldId id="456" r:id="rId29"/>
    <p:sldId id="1057" r:id="rId30"/>
    <p:sldId id="1113" r:id="rId31"/>
    <p:sldId id="1179" r:id="rId32"/>
    <p:sldId id="432" r:id="rId33"/>
    <p:sldId id="439" r:id="rId34"/>
    <p:sldId id="440" r:id="rId35"/>
    <p:sldId id="442" r:id="rId36"/>
    <p:sldId id="443" r:id="rId37"/>
    <p:sldId id="444" r:id="rId38"/>
    <p:sldId id="445" r:id="rId39"/>
    <p:sldId id="446" r:id="rId40"/>
    <p:sldId id="447" r:id="rId41"/>
    <p:sldId id="448" r:id="rId42"/>
    <p:sldId id="449" r:id="rId43"/>
    <p:sldId id="1047" r:id="rId44"/>
    <p:sldId id="1178" r:id="rId45"/>
    <p:sldId id="881" r:id="rId46"/>
    <p:sldId id="862" r:id="rId47"/>
    <p:sldId id="866" r:id="rId48"/>
    <p:sldId id="864" r:id="rId49"/>
    <p:sldId id="1042" r:id="rId50"/>
    <p:sldId id="1043" r:id="rId51"/>
    <p:sldId id="1177" r:id="rId52"/>
    <p:sldId id="882" r:id="rId53"/>
    <p:sldId id="868" r:id="rId54"/>
    <p:sldId id="872" r:id="rId55"/>
    <p:sldId id="873" r:id="rId56"/>
    <p:sldId id="870" r:id="rId57"/>
    <p:sldId id="1048" r:id="rId58"/>
    <p:sldId id="1176" r:id="rId59"/>
    <p:sldId id="883" r:id="rId60"/>
    <p:sldId id="854" r:id="rId61"/>
    <p:sldId id="855" r:id="rId62"/>
    <p:sldId id="856" r:id="rId63"/>
    <p:sldId id="849" r:id="rId64"/>
    <p:sldId id="850" r:id="rId65"/>
    <p:sldId id="1053" r:id="rId66"/>
    <p:sldId id="1175" r:id="rId67"/>
    <p:sldId id="832" r:id="rId68"/>
    <p:sldId id="833" r:id="rId69"/>
    <p:sldId id="834" r:id="rId70"/>
    <p:sldId id="835" r:id="rId71"/>
    <p:sldId id="1232" r:id="rId72"/>
    <p:sldId id="1233" r:id="rId73"/>
    <p:sldId id="836" r:id="rId74"/>
    <p:sldId id="1174" r:id="rId75"/>
    <p:sldId id="884" r:id="rId76"/>
    <p:sldId id="853" r:id="rId77"/>
    <p:sldId id="845" r:id="rId78"/>
    <p:sldId id="860" r:id="rId79"/>
    <p:sldId id="841" r:id="rId80"/>
    <p:sldId id="1054" r:id="rId81"/>
    <p:sldId id="842" r:id="rId82"/>
    <p:sldId id="847" r:id="rId83"/>
    <p:sldId id="1173" r:id="rId84"/>
    <p:sldId id="1145" r:id="rId85"/>
    <p:sldId id="1146" r:id="rId86"/>
    <p:sldId id="1147" r:id="rId87"/>
    <p:sldId id="1198" r:id="rId88"/>
    <p:sldId id="1199" r:id="rId89"/>
    <p:sldId id="1200" r:id="rId90"/>
    <p:sldId id="1201" r:id="rId91"/>
    <p:sldId id="1202" r:id="rId92"/>
    <p:sldId id="1203" r:id="rId93"/>
    <p:sldId id="1204" r:id="rId94"/>
    <p:sldId id="1205" r:id="rId95"/>
    <p:sldId id="1207" r:id="rId96"/>
    <p:sldId id="1206" r:id="rId97"/>
    <p:sldId id="1208" r:id="rId98"/>
    <p:sldId id="1209" r:id="rId99"/>
    <p:sldId id="1210" r:id="rId100"/>
    <p:sldId id="1211" r:id="rId101"/>
    <p:sldId id="1212" r:id="rId102"/>
    <p:sldId id="1161" r:id="rId103"/>
    <p:sldId id="1162" r:id="rId104"/>
    <p:sldId id="1163" r:id="rId105"/>
    <p:sldId id="1164" r:id="rId106"/>
    <p:sldId id="1165" r:id="rId107"/>
    <p:sldId id="1172" r:id="rId108"/>
    <p:sldId id="1117" r:id="rId109"/>
    <p:sldId id="1118" r:id="rId110"/>
    <p:sldId id="1119" r:id="rId111"/>
    <p:sldId id="1120" r:id="rId112"/>
    <p:sldId id="1184" r:id="rId113"/>
    <p:sldId id="1185" r:id="rId114"/>
    <p:sldId id="1234" r:id="rId115"/>
    <p:sldId id="1235" r:id="rId116"/>
    <p:sldId id="1236" r:id="rId117"/>
    <p:sldId id="1237" r:id="rId118"/>
    <p:sldId id="1238" r:id="rId119"/>
    <p:sldId id="1194" r:id="rId120"/>
    <p:sldId id="491" r:id="rId121"/>
    <p:sldId id="1196" r:id="rId122"/>
    <p:sldId id="1213" r:id="rId123"/>
    <p:sldId id="1197" r:id="rId124"/>
    <p:sldId id="1214" r:id="rId125"/>
    <p:sldId id="1217" r:id="rId126"/>
    <p:sldId id="1182" r:id="rId127"/>
    <p:sldId id="1195" r:id="rId128"/>
    <p:sldId id="1188" r:id="rId129"/>
    <p:sldId id="1189" r:id="rId130"/>
    <p:sldId id="1190" r:id="rId131"/>
    <p:sldId id="1191" r:id="rId132"/>
    <p:sldId id="1192" r:id="rId133"/>
    <p:sldId id="1193" r:id="rId134"/>
    <p:sldId id="1231" r:id="rId135"/>
    <p:sldId id="1170" r:id="rId136"/>
    <p:sldId id="353" r:id="rId137"/>
    <p:sldId id="989" r:id="rId138"/>
    <p:sldId id="1239" r:id="rId139"/>
    <p:sldId id="1220" r:id="rId140"/>
    <p:sldId id="1221" r:id="rId141"/>
    <p:sldId id="1222" r:id="rId142"/>
    <p:sldId id="1123" r:id="rId143"/>
    <p:sldId id="1223" r:id="rId144"/>
    <p:sldId id="1224" r:id="rId145"/>
    <p:sldId id="1240" r:id="rId146"/>
    <p:sldId id="1225" r:id="rId147"/>
    <p:sldId id="1226" r:id="rId148"/>
    <p:sldId id="1227" r:id="rId149"/>
    <p:sldId id="1228" r:id="rId150"/>
    <p:sldId id="1229" r:id="rId151"/>
    <p:sldId id="1124" r:id="rId152"/>
    <p:sldId id="1230" r:id="rId153"/>
    <p:sldId id="1254" r:id="rId154"/>
    <p:sldId id="1253" r:id="rId155"/>
    <p:sldId id="1252" r:id="rId156"/>
    <p:sldId id="1251" r:id="rId157"/>
    <p:sldId id="1250" r:id="rId158"/>
    <p:sldId id="1249" r:id="rId159"/>
    <p:sldId id="1248" r:id="rId160"/>
    <p:sldId id="1247" r:id="rId161"/>
    <p:sldId id="1246" r:id="rId162"/>
    <p:sldId id="1245" r:id="rId163"/>
    <p:sldId id="1244" r:id="rId164"/>
    <p:sldId id="1243" r:id="rId165"/>
    <p:sldId id="1242" r:id="rId166"/>
    <p:sldId id="1255" r:id="rId167"/>
    <p:sldId id="1256" r:id="rId168"/>
    <p:sldId id="1257" r:id="rId169"/>
    <p:sldId id="1258" r:id="rId170"/>
    <p:sldId id="1261" r:id="rId171"/>
    <p:sldId id="1259" r:id="rId172"/>
    <p:sldId id="1260" r:id="rId1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5493B-820E-4243-BB3B-AD433308DF48}" v="37" dt="2022-10-19T17:25:37.117"/>
    <p1510:client id="{316D940A-EA96-4D85-B68C-FBE063367DEE}" v="6" dt="2022-10-19T19:01:59.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9" autoAdjust="0"/>
    <p:restoredTop sz="89281" autoAdjust="0"/>
  </p:normalViewPr>
  <p:slideViewPr>
    <p:cSldViewPr>
      <p:cViewPr varScale="1">
        <p:scale>
          <a:sx n="57" d="100"/>
          <a:sy n="57" d="100"/>
        </p:scale>
        <p:origin x="90" y="8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038"/>
    </p:cViewPr>
  </p:sorterViewPr>
  <p:notesViewPr>
    <p:cSldViewPr>
      <p:cViewPr varScale="1">
        <p:scale>
          <a:sx n="82" d="100"/>
          <a:sy n="82" d="100"/>
        </p:scale>
        <p:origin x="-95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notesMaster" Target="notesMasters/notesMaster1.xml"/><Relationship Id="rId179"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8E186-F5F1-458B-9E94-B1FA109EECC1}" type="datetimeFigureOut">
              <a:rPr lang="en-US" smtClean="0"/>
              <a:t>10/31/2022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a:t>
            </a:fld>
            <a:endParaRPr lang="en-US" dirty="0"/>
          </a:p>
        </p:txBody>
      </p:sp>
    </p:spTree>
    <p:extLst>
      <p:ext uri="{BB962C8B-B14F-4D97-AF65-F5344CB8AC3E}">
        <p14:creationId xmlns:p14="http://schemas.microsoft.com/office/powerpoint/2010/main" val="420266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140</a:t>
            </a:fld>
            <a:endParaRPr lang="en-US" altLang="en-US" dirty="0"/>
          </a:p>
        </p:txBody>
      </p:sp>
    </p:spTree>
    <p:extLst>
      <p:ext uri="{BB962C8B-B14F-4D97-AF65-F5344CB8AC3E}">
        <p14:creationId xmlns:p14="http://schemas.microsoft.com/office/powerpoint/2010/main" val="30947466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141</a:t>
            </a:fld>
            <a:endParaRPr lang="en-US" altLang="en-US" dirty="0"/>
          </a:p>
        </p:txBody>
      </p:sp>
    </p:spTree>
    <p:extLst>
      <p:ext uri="{BB962C8B-B14F-4D97-AF65-F5344CB8AC3E}">
        <p14:creationId xmlns:p14="http://schemas.microsoft.com/office/powerpoint/2010/main" val="34427698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142</a:t>
            </a:fld>
            <a:endParaRPr lang="en-US" altLang="en-US" dirty="0"/>
          </a:p>
        </p:txBody>
      </p:sp>
    </p:spTree>
    <p:extLst>
      <p:ext uri="{BB962C8B-B14F-4D97-AF65-F5344CB8AC3E}">
        <p14:creationId xmlns:p14="http://schemas.microsoft.com/office/powerpoint/2010/main" val="15062915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143</a:t>
            </a:fld>
            <a:endParaRPr lang="en-US" altLang="en-US" dirty="0"/>
          </a:p>
        </p:txBody>
      </p:sp>
    </p:spTree>
    <p:extLst>
      <p:ext uri="{BB962C8B-B14F-4D97-AF65-F5344CB8AC3E}">
        <p14:creationId xmlns:p14="http://schemas.microsoft.com/office/powerpoint/2010/main" val="31931265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144</a:t>
            </a:fld>
            <a:endParaRPr lang="en-US" altLang="en-US" dirty="0"/>
          </a:p>
        </p:txBody>
      </p:sp>
    </p:spTree>
    <p:extLst>
      <p:ext uri="{BB962C8B-B14F-4D97-AF65-F5344CB8AC3E}">
        <p14:creationId xmlns:p14="http://schemas.microsoft.com/office/powerpoint/2010/main" val="17048134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145</a:t>
            </a:fld>
            <a:endParaRPr lang="en-US" altLang="en-US" dirty="0"/>
          </a:p>
        </p:txBody>
      </p:sp>
    </p:spTree>
    <p:extLst>
      <p:ext uri="{BB962C8B-B14F-4D97-AF65-F5344CB8AC3E}">
        <p14:creationId xmlns:p14="http://schemas.microsoft.com/office/powerpoint/2010/main" val="27119078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146</a:t>
            </a:fld>
            <a:endParaRPr lang="en-US" altLang="en-US" dirty="0"/>
          </a:p>
        </p:txBody>
      </p:sp>
    </p:spTree>
    <p:extLst>
      <p:ext uri="{BB962C8B-B14F-4D97-AF65-F5344CB8AC3E}">
        <p14:creationId xmlns:p14="http://schemas.microsoft.com/office/powerpoint/2010/main" val="13460396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147</a:t>
            </a:fld>
            <a:endParaRPr lang="en-US" altLang="en-US" dirty="0"/>
          </a:p>
        </p:txBody>
      </p:sp>
    </p:spTree>
    <p:extLst>
      <p:ext uri="{BB962C8B-B14F-4D97-AF65-F5344CB8AC3E}">
        <p14:creationId xmlns:p14="http://schemas.microsoft.com/office/powerpoint/2010/main" val="36614656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148</a:t>
            </a:fld>
            <a:endParaRPr lang="en-US" altLang="en-US" dirty="0"/>
          </a:p>
        </p:txBody>
      </p:sp>
    </p:spTree>
    <p:extLst>
      <p:ext uri="{BB962C8B-B14F-4D97-AF65-F5344CB8AC3E}">
        <p14:creationId xmlns:p14="http://schemas.microsoft.com/office/powerpoint/2010/main" val="42108343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149</a:t>
            </a:fld>
            <a:endParaRPr lang="en-US" altLang="en-US" dirty="0"/>
          </a:p>
        </p:txBody>
      </p:sp>
    </p:spTree>
    <p:extLst>
      <p:ext uri="{BB962C8B-B14F-4D97-AF65-F5344CB8AC3E}">
        <p14:creationId xmlns:p14="http://schemas.microsoft.com/office/powerpoint/2010/main" val="379177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a:t>
            </a:fld>
            <a:endParaRPr lang="en-US" dirty="0"/>
          </a:p>
        </p:txBody>
      </p:sp>
    </p:spTree>
    <p:extLst>
      <p:ext uri="{BB962C8B-B14F-4D97-AF65-F5344CB8AC3E}">
        <p14:creationId xmlns:p14="http://schemas.microsoft.com/office/powerpoint/2010/main" val="30312927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B6724-8EF1-43F6-9C19-164CCF28AFB8}" type="slidenum">
              <a:rPr lang="en-US" smtClean="0"/>
              <a:t>150</a:t>
            </a:fld>
            <a:endParaRPr lang="en-US"/>
          </a:p>
        </p:txBody>
      </p:sp>
    </p:spTree>
    <p:extLst>
      <p:ext uri="{BB962C8B-B14F-4D97-AF65-F5344CB8AC3E}">
        <p14:creationId xmlns:p14="http://schemas.microsoft.com/office/powerpoint/2010/main" val="10602691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B6724-8EF1-43F6-9C19-164CCF28AFB8}" type="slidenum">
              <a:rPr lang="en-US" smtClean="0"/>
              <a:t>151</a:t>
            </a:fld>
            <a:endParaRPr lang="en-US"/>
          </a:p>
        </p:txBody>
      </p:sp>
    </p:spTree>
    <p:extLst>
      <p:ext uri="{BB962C8B-B14F-4D97-AF65-F5344CB8AC3E}">
        <p14:creationId xmlns:p14="http://schemas.microsoft.com/office/powerpoint/2010/main" val="18277906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2018, Governor Ducey issued an executive order that made certain requirements for AHCCCS and the P&amp;T Committee. The first requirement is why we are doing this training today – AHCCCS must provide a conflict of interest training to P&amp;T Committee members. </a:t>
            </a:r>
          </a:p>
        </p:txBody>
      </p:sp>
      <p:sp>
        <p:nvSpPr>
          <p:cNvPr id="4" name="Slide Number Placeholder 3"/>
          <p:cNvSpPr>
            <a:spLocks noGrp="1"/>
          </p:cNvSpPr>
          <p:nvPr>
            <p:ph type="sldNum" sz="quarter" idx="5"/>
          </p:nvPr>
        </p:nvSpPr>
        <p:spPr/>
        <p:txBody>
          <a:bodyPr/>
          <a:lstStyle/>
          <a:p>
            <a:fld id="{F56B6724-8EF1-43F6-9C19-164CCF28AFB8}" type="slidenum">
              <a:rPr lang="en-US" smtClean="0"/>
              <a:t>152</a:t>
            </a:fld>
            <a:endParaRPr lang="en-US"/>
          </a:p>
        </p:txBody>
      </p:sp>
    </p:spTree>
    <p:extLst>
      <p:ext uri="{BB962C8B-B14F-4D97-AF65-F5344CB8AC3E}">
        <p14:creationId xmlns:p14="http://schemas.microsoft.com/office/powerpoint/2010/main" val="25064421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requirement is related to disclosures.  P&amp;T Committee members must disclose potential conflicts of interest via a disclosure form, and AHCCCS must publicly post those disclosure forms.  And we will get into some of the specifics around this requirement when we look at the disclosure form in a few slides. You may also notice that there is a little word jumble in the end of this one, but it takes us to Requirement #3. </a:t>
            </a:r>
          </a:p>
        </p:txBody>
      </p:sp>
      <p:sp>
        <p:nvSpPr>
          <p:cNvPr id="4" name="Slide Number Placeholder 3"/>
          <p:cNvSpPr>
            <a:spLocks noGrp="1"/>
          </p:cNvSpPr>
          <p:nvPr>
            <p:ph type="sldNum" sz="quarter" idx="5"/>
          </p:nvPr>
        </p:nvSpPr>
        <p:spPr/>
        <p:txBody>
          <a:bodyPr/>
          <a:lstStyle/>
          <a:p>
            <a:fld id="{F56B6724-8EF1-43F6-9C19-164CCF28AFB8}" type="slidenum">
              <a:rPr lang="en-US" smtClean="0"/>
              <a:t>153</a:t>
            </a:fld>
            <a:endParaRPr lang="en-US"/>
          </a:p>
        </p:txBody>
      </p:sp>
    </p:spTree>
    <p:extLst>
      <p:ext uri="{BB962C8B-B14F-4D97-AF65-F5344CB8AC3E}">
        <p14:creationId xmlns:p14="http://schemas.microsoft.com/office/powerpoint/2010/main" val="26379861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requires any P&amp;T Committee member who has a conflict on an agenda item to abstain from discussion AND voting on that item. This requirement sets the first potential outcome of a conflict of interest: some conflicts will only result in staying out of the matter all together. </a:t>
            </a:r>
          </a:p>
        </p:txBody>
      </p:sp>
      <p:sp>
        <p:nvSpPr>
          <p:cNvPr id="4" name="Slide Number Placeholder 3"/>
          <p:cNvSpPr>
            <a:spLocks noGrp="1"/>
          </p:cNvSpPr>
          <p:nvPr>
            <p:ph type="sldNum" sz="quarter" idx="5"/>
          </p:nvPr>
        </p:nvSpPr>
        <p:spPr/>
        <p:txBody>
          <a:bodyPr/>
          <a:lstStyle/>
          <a:p>
            <a:fld id="{F56B6724-8EF1-43F6-9C19-164CCF28AFB8}" type="slidenum">
              <a:rPr lang="en-US" smtClean="0"/>
              <a:t>154</a:t>
            </a:fld>
            <a:endParaRPr lang="en-US"/>
          </a:p>
        </p:txBody>
      </p:sp>
    </p:spTree>
    <p:extLst>
      <p:ext uri="{BB962C8B-B14F-4D97-AF65-F5344CB8AC3E}">
        <p14:creationId xmlns:p14="http://schemas.microsoft.com/office/powerpoint/2010/main" val="24360062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making sure we note all the requirements from the order, going back to #4 – Disclosure is also required for anyone providing oral or written testimony at P&amp;T Committee meetings.  </a:t>
            </a:r>
          </a:p>
        </p:txBody>
      </p:sp>
      <p:sp>
        <p:nvSpPr>
          <p:cNvPr id="4" name="Slide Number Placeholder 3"/>
          <p:cNvSpPr>
            <a:spLocks noGrp="1"/>
          </p:cNvSpPr>
          <p:nvPr>
            <p:ph type="sldNum" sz="quarter" idx="5"/>
          </p:nvPr>
        </p:nvSpPr>
        <p:spPr/>
        <p:txBody>
          <a:bodyPr/>
          <a:lstStyle/>
          <a:p>
            <a:fld id="{F56B6724-8EF1-43F6-9C19-164CCF28AFB8}" type="slidenum">
              <a:rPr lang="en-US" smtClean="0"/>
              <a:t>155</a:t>
            </a:fld>
            <a:endParaRPr lang="en-US"/>
          </a:p>
        </p:txBody>
      </p:sp>
    </p:spTree>
    <p:extLst>
      <p:ext uri="{BB962C8B-B14F-4D97-AF65-F5344CB8AC3E}">
        <p14:creationId xmlns:p14="http://schemas.microsoft.com/office/powerpoint/2010/main" val="2712150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Skipping from the third requirement to the fifth now, we see the other potential outcome of a conflict of interest. </a:t>
            </a:r>
          </a:p>
          <a:p>
            <a:r>
              <a:rPr lang="en-US"/>
              <a:t>When a P&amp;T Committee member or potential member receives payments that are above a certain amount, that person cannot serve on the Committee.  AHCCCS’s responsibility is to determine what that amount is. </a:t>
            </a:r>
          </a:p>
        </p:txBody>
      </p:sp>
      <p:sp>
        <p:nvSpPr>
          <p:cNvPr id="4" name="Slide Number Placeholder 3"/>
          <p:cNvSpPr>
            <a:spLocks noGrp="1"/>
          </p:cNvSpPr>
          <p:nvPr>
            <p:ph type="sldNum" sz="quarter" idx="5"/>
          </p:nvPr>
        </p:nvSpPr>
        <p:spPr/>
        <p:txBody>
          <a:bodyPr/>
          <a:lstStyle/>
          <a:p>
            <a:fld id="{F56B6724-8EF1-43F6-9C19-164CCF28AFB8}" type="slidenum">
              <a:rPr lang="en-US" smtClean="0"/>
              <a:t>156</a:t>
            </a:fld>
            <a:endParaRPr lang="en-US"/>
          </a:p>
        </p:txBody>
      </p:sp>
    </p:spTree>
    <p:extLst>
      <p:ext uri="{BB962C8B-B14F-4D97-AF65-F5344CB8AC3E}">
        <p14:creationId xmlns:p14="http://schemas.microsoft.com/office/powerpoint/2010/main" val="17007031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executive order, AHCCCS was required to put these items into policy, which we’ve captured in ACOM 111.  In Section III(B)(4), we set forth what level of conflict rises to that level of disqualification.  So, if any one of these conditions is true, then a person cannot be a Committee member.  (Go through list) </a:t>
            </a:r>
          </a:p>
          <a:p>
            <a:r>
              <a:rPr lang="en-US"/>
              <a:t>And we will discuss examples applying these conditions in a few slides. </a:t>
            </a:r>
          </a:p>
        </p:txBody>
      </p:sp>
      <p:sp>
        <p:nvSpPr>
          <p:cNvPr id="4" name="Slide Number Placeholder 3"/>
          <p:cNvSpPr>
            <a:spLocks noGrp="1"/>
          </p:cNvSpPr>
          <p:nvPr>
            <p:ph type="sldNum" sz="quarter" idx="5"/>
          </p:nvPr>
        </p:nvSpPr>
        <p:spPr/>
        <p:txBody>
          <a:bodyPr/>
          <a:lstStyle/>
          <a:p>
            <a:fld id="{F56B6724-8EF1-43F6-9C19-164CCF28AFB8}" type="slidenum">
              <a:rPr lang="en-US" smtClean="0"/>
              <a:t>157</a:t>
            </a:fld>
            <a:endParaRPr lang="en-US"/>
          </a:p>
        </p:txBody>
      </p:sp>
    </p:spTree>
    <p:extLst>
      <p:ext uri="{BB962C8B-B14F-4D97-AF65-F5344CB8AC3E}">
        <p14:creationId xmlns:p14="http://schemas.microsoft.com/office/powerpoint/2010/main" val="2944936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AHCCCS has also added some clarification of what must be disclosed, what may be a conflict of interest. (Go through list). And again, we will be discussing some examples to apply these requirements shortly. </a:t>
            </a:r>
          </a:p>
        </p:txBody>
      </p:sp>
      <p:sp>
        <p:nvSpPr>
          <p:cNvPr id="4" name="Slide Number Placeholder 3"/>
          <p:cNvSpPr>
            <a:spLocks noGrp="1"/>
          </p:cNvSpPr>
          <p:nvPr>
            <p:ph type="sldNum" sz="quarter" idx="5"/>
          </p:nvPr>
        </p:nvSpPr>
        <p:spPr/>
        <p:txBody>
          <a:bodyPr/>
          <a:lstStyle/>
          <a:p>
            <a:fld id="{F56B6724-8EF1-43F6-9C19-164CCF28AFB8}" type="slidenum">
              <a:rPr lang="en-US" smtClean="0"/>
              <a:t>158</a:t>
            </a:fld>
            <a:endParaRPr lang="en-US"/>
          </a:p>
        </p:txBody>
      </p:sp>
    </p:spTree>
    <p:extLst>
      <p:ext uri="{BB962C8B-B14F-4D97-AF65-F5344CB8AC3E}">
        <p14:creationId xmlns:p14="http://schemas.microsoft.com/office/powerpoint/2010/main" val="28621275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Executive Order and the AHCCCS policy stem from Arizona laws that apply to all public officers, which includes you as Committee members.  First, 38-503 discusses disclosure and abstaining from situations where a conflict of interest arises.  So, it’s the more general version of what we have discussed more specifically. </a:t>
            </a:r>
          </a:p>
          <a:p>
            <a:r>
              <a:rPr lang="en-US"/>
              <a:t>ARS 38-504 discusses conflicts both during and following public service.  (Go through list). </a:t>
            </a:r>
          </a:p>
        </p:txBody>
      </p:sp>
      <p:sp>
        <p:nvSpPr>
          <p:cNvPr id="4" name="Slide Number Placeholder 3"/>
          <p:cNvSpPr>
            <a:spLocks noGrp="1"/>
          </p:cNvSpPr>
          <p:nvPr>
            <p:ph type="sldNum" sz="quarter" idx="5"/>
          </p:nvPr>
        </p:nvSpPr>
        <p:spPr/>
        <p:txBody>
          <a:bodyPr/>
          <a:lstStyle/>
          <a:p>
            <a:fld id="{F56B6724-8EF1-43F6-9C19-164CCF28AFB8}" type="slidenum">
              <a:rPr lang="en-US" smtClean="0"/>
              <a:t>159</a:t>
            </a:fld>
            <a:endParaRPr lang="en-US"/>
          </a:p>
        </p:txBody>
      </p:sp>
    </p:spTree>
    <p:extLst>
      <p:ext uri="{BB962C8B-B14F-4D97-AF65-F5344CB8AC3E}">
        <p14:creationId xmlns:p14="http://schemas.microsoft.com/office/powerpoint/2010/main" val="187843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a:t>
            </a:fld>
            <a:endParaRPr lang="en-US" dirty="0"/>
          </a:p>
        </p:txBody>
      </p:sp>
    </p:spTree>
    <p:extLst>
      <p:ext uri="{BB962C8B-B14F-4D97-AF65-F5344CB8AC3E}">
        <p14:creationId xmlns:p14="http://schemas.microsoft.com/office/powerpoint/2010/main" val="17407411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do all of these rules exist? The primary question in determining if there is a conflict of interest is (Read slide) </a:t>
            </a:r>
          </a:p>
        </p:txBody>
      </p:sp>
      <p:sp>
        <p:nvSpPr>
          <p:cNvPr id="4" name="Slide Number Placeholder 3"/>
          <p:cNvSpPr>
            <a:spLocks noGrp="1"/>
          </p:cNvSpPr>
          <p:nvPr>
            <p:ph type="sldNum" sz="quarter" idx="5"/>
          </p:nvPr>
        </p:nvSpPr>
        <p:spPr/>
        <p:txBody>
          <a:bodyPr/>
          <a:lstStyle/>
          <a:p>
            <a:fld id="{F56B6724-8EF1-43F6-9C19-164CCF28AFB8}" type="slidenum">
              <a:rPr lang="en-US" smtClean="0"/>
              <a:t>160</a:t>
            </a:fld>
            <a:endParaRPr lang="en-US"/>
          </a:p>
        </p:txBody>
      </p:sp>
    </p:spTree>
    <p:extLst>
      <p:ext uri="{BB962C8B-B14F-4D97-AF65-F5344CB8AC3E}">
        <p14:creationId xmlns:p14="http://schemas.microsoft.com/office/powerpoint/2010/main" val="6467600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consider a scenario (read).  (Example 1). If you have answers or thoughts, go ahead and speak up or you can also use the chat box. (Ownership in stock needs to be included on the disclosure form.  How much stock you own is important: the amount of money you make might mean the difference between abstaining and disqualification). </a:t>
            </a:r>
          </a:p>
          <a:p>
            <a:r>
              <a:rPr lang="en-US"/>
              <a:t>(Example 2: A preference for one or the other alone is not a conflict. Many of you surely have professional preferences based on your experiences with your patients. Has money influenced that preference? Or is it based on experience?) </a:t>
            </a:r>
          </a:p>
          <a:p>
            <a:r>
              <a:rPr lang="en-US"/>
              <a:t>(Example 3: Now financial interests are definitely in play; and it’s in play on both sides. A Prevnar consultant would likely benefit from a decision that would harm a competitor. In addition, are you an employee of a pharmaceutical company?) </a:t>
            </a:r>
          </a:p>
          <a:p>
            <a:r>
              <a:rPr lang="en-US"/>
              <a:t>(Example 4: For this one, let’s circle back to the previous slides. Your spouse is now the paid consultant and clearly has a financial interest. Under the conflict of interest laws in Arizona, the financial interest of a public officer’s spouse is also the financial interest of the public officer. Your financial interests are not separated.) </a:t>
            </a:r>
          </a:p>
          <a:p>
            <a:r>
              <a:rPr lang="en-US"/>
              <a:t>(Example 5: Now we have a much more distant relationship between you and who is benefitting financially. Cousins are not included in the statutory definition of relatives. And so, at this point, this would likely not be considered a conflict of interest, though there may be additional details that could further complicate the question.) </a:t>
            </a:r>
          </a:p>
          <a:p>
            <a:endParaRPr lang="en-US"/>
          </a:p>
        </p:txBody>
      </p:sp>
      <p:sp>
        <p:nvSpPr>
          <p:cNvPr id="4" name="Slide Number Placeholder 3"/>
          <p:cNvSpPr>
            <a:spLocks noGrp="1"/>
          </p:cNvSpPr>
          <p:nvPr>
            <p:ph type="sldNum" sz="quarter" idx="5"/>
          </p:nvPr>
        </p:nvSpPr>
        <p:spPr/>
        <p:txBody>
          <a:bodyPr/>
          <a:lstStyle/>
          <a:p>
            <a:fld id="{F56B6724-8EF1-43F6-9C19-164CCF28AFB8}" type="slidenum">
              <a:rPr lang="en-US" smtClean="0"/>
              <a:t>161</a:t>
            </a:fld>
            <a:endParaRPr lang="en-US"/>
          </a:p>
        </p:txBody>
      </p:sp>
    </p:spTree>
    <p:extLst>
      <p:ext uri="{BB962C8B-B14F-4D97-AF65-F5344CB8AC3E}">
        <p14:creationId xmlns:p14="http://schemas.microsoft.com/office/powerpoint/2010/main" val="10062919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Subcontracts are a very broad term. A contract is simply an agreement. It does not need to be in writing to be a contract. Also, all of the items listed here – consulting fees, honoraria, royalty fees are used in the development of the threshold financial interest. </a:t>
            </a:r>
          </a:p>
          <a:p>
            <a:r>
              <a:rPr lang="en-US"/>
              <a:t>What does everyone think about the next bullet point? Who wants to give their opinion? </a:t>
            </a:r>
          </a:p>
          <a:p>
            <a:r>
              <a:rPr lang="en-US"/>
              <a:t>And the last bullet point? </a:t>
            </a:r>
          </a:p>
        </p:txBody>
      </p:sp>
      <p:sp>
        <p:nvSpPr>
          <p:cNvPr id="4" name="Slide Number Placeholder 3"/>
          <p:cNvSpPr>
            <a:spLocks noGrp="1"/>
          </p:cNvSpPr>
          <p:nvPr>
            <p:ph type="sldNum" sz="quarter" idx="5"/>
          </p:nvPr>
        </p:nvSpPr>
        <p:spPr/>
        <p:txBody>
          <a:bodyPr/>
          <a:lstStyle/>
          <a:p>
            <a:fld id="{F56B6724-8EF1-43F6-9C19-164CCF28AFB8}" type="slidenum">
              <a:rPr lang="en-US" smtClean="0"/>
              <a:t>162</a:t>
            </a:fld>
            <a:endParaRPr lang="en-US"/>
          </a:p>
        </p:txBody>
      </p:sp>
    </p:spTree>
    <p:extLst>
      <p:ext uri="{BB962C8B-B14F-4D97-AF65-F5344CB8AC3E}">
        <p14:creationId xmlns:p14="http://schemas.microsoft.com/office/powerpoint/2010/main" val="1587916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what do each of you, as Committee members, need to do with this information? First, Committee members must submit the disclosure form before service begins. Committee members must also update the disclosure form each year, whether there are changes or not, and no later than 30 calendar days within any change.  </a:t>
            </a:r>
          </a:p>
          <a:p>
            <a:r>
              <a:rPr lang="en-US"/>
              <a:t>And finally, the Committee must consider the forms you each submit. And each member must not abstain even when there is a potential conflict of interest.  </a:t>
            </a:r>
          </a:p>
        </p:txBody>
      </p:sp>
      <p:sp>
        <p:nvSpPr>
          <p:cNvPr id="4" name="Slide Number Placeholder 3"/>
          <p:cNvSpPr>
            <a:spLocks noGrp="1"/>
          </p:cNvSpPr>
          <p:nvPr>
            <p:ph type="sldNum" sz="quarter" idx="5"/>
          </p:nvPr>
        </p:nvSpPr>
        <p:spPr/>
        <p:txBody>
          <a:bodyPr/>
          <a:lstStyle/>
          <a:p>
            <a:fld id="{F56B6724-8EF1-43F6-9C19-164CCF28AFB8}" type="slidenum">
              <a:rPr lang="en-US" smtClean="0"/>
              <a:t>163</a:t>
            </a:fld>
            <a:endParaRPr lang="en-US"/>
          </a:p>
        </p:txBody>
      </p:sp>
    </p:spTree>
    <p:extLst>
      <p:ext uri="{BB962C8B-B14F-4D97-AF65-F5344CB8AC3E}">
        <p14:creationId xmlns:p14="http://schemas.microsoft.com/office/powerpoint/2010/main" val="2720187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questions that may come up after today’s presentation can be directed to Lauren Prole.</a:t>
            </a:r>
          </a:p>
        </p:txBody>
      </p:sp>
      <p:sp>
        <p:nvSpPr>
          <p:cNvPr id="4" name="Slide Number Placeholder 3"/>
          <p:cNvSpPr>
            <a:spLocks noGrp="1"/>
          </p:cNvSpPr>
          <p:nvPr>
            <p:ph type="sldNum" sz="quarter" idx="5"/>
          </p:nvPr>
        </p:nvSpPr>
        <p:spPr/>
        <p:txBody>
          <a:bodyPr/>
          <a:lstStyle/>
          <a:p>
            <a:fld id="{C9D083C5-686D-48FF-94E9-991F1B16C1F0}" type="slidenum">
              <a:rPr lang="en-US" smtClean="0"/>
              <a:t>164</a:t>
            </a:fld>
            <a:endParaRPr lang="en-US"/>
          </a:p>
        </p:txBody>
      </p:sp>
    </p:spTree>
    <p:extLst>
      <p:ext uri="{BB962C8B-B14F-4D97-AF65-F5344CB8AC3E}">
        <p14:creationId xmlns:p14="http://schemas.microsoft.com/office/powerpoint/2010/main" val="428819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a:t>
            </a:fld>
            <a:endParaRPr lang="en-US" dirty="0"/>
          </a:p>
        </p:txBody>
      </p:sp>
    </p:spTree>
    <p:extLst>
      <p:ext uri="{BB962C8B-B14F-4D97-AF65-F5344CB8AC3E}">
        <p14:creationId xmlns:p14="http://schemas.microsoft.com/office/powerpoint/2010/main" val="27869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a:t>
            </a:fld>
            <a:endParaRPr lang="en-US" dirty="0"/>
          </a:p>
        </p:txBody>
      </p:sp>
    </p:spTree>
    <p:extLst>
      <p:ext uri="{BB962C8B-B14F-4D97-AF65-F5344CB8AC3E}">
        <p14:creationId xmlns:p14="http://schemas.microsoft.com/office/powerpoint/2010/main" val="324452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2234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265569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21</a:t>
            </a:fld>
            <a:endParaRPr lang="en-US" dirty="0"/>
          </a:p>
        </p:txBody>
      </p:sp>
    </p:spTree>
    <p:extLst>
      <p:ext uri="{BB962C8B-B14F-4D97-AF65-F5344CB8AC3E}">
        <p14:creationId xmlns:p14="http://schemas.microsoft.com/office/powerpoint/2010/main" val="356765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99094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77417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196663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25</a:t>
            </a:fld>
            <a:endParaRPr lang="en-US" dirty="0"/>
          </a:p>
        </p:txBody>
      </p:sp>
    </p:spTree>
    <p:extLst>
      <p:ext uri="{BB962C8B-B14F-4D97-AF65-F5344CB8AC3E}">
        <p14:creationId xmlns:p14="http://schemas.microsoft.com/office/powerpoint/2010/main" val="109112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2768483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353550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619956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55456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2911910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249438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33</a:t>
            </a:fld>
            <a:endParaRPr lang="en-US" dirty="0"/>
          </a:p>
        </p:txBody>
      </p:sp>
    </p:spTree>
    <p:extLst>
      <p:ext uri="{BB962C8B-B14F-4D97-AF65-F5344CB8AC3E}">
        <p14:creationId xmlns:p14="http://schemas.microsoft.com/office/powerpoint/2010/main" val="670211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230960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3683663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90346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978295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38</a:t>
            </a:fld>
            <a:endParaRPr lang="en-US" dirty="0"/>
          </a:p>
        </p:txBody>
      </p:sp>
    </p:spTree>
    <p:extLst>
      <p:ext uri="{BB962C8B-B14F-4D97-AF65-F5344CB8AC3E}">
        <p14:creationId xmlns:p14="http://schemas.microsoft.com/office/powerpoint/2010/main" val="1453659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39</a:t>
            </a:fld>
            <a:endParaRPr lang="en-US" dirty="0"/>
          </a:p>
        </p:txBody>
      </p:sp>
    </p:spTree>
    <p:extLst>
      <p:ext uri="{BB962C8B-B14F-4D97-AF65-F5344CB8AC3E}">
        <p14:creationId xmlns:p14="http://schemas.microsoft.com/office/powerpoint/2010/main" val="3649066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40</a:t>
            </a:fld>
            <a:endParaRPr lang="en-US" dirty="0"/>
          </a:p>
        </p:txBody>
      </p:sp>
    </p:spTree>
    <p:extLst>
      <p:ext uri="{BB962C8B-B14F-4D97-AF65-F5344CB8AC3E}">
        <p14:creationId xmlns:p14="http://schemas.microsoft.com/office/powerpoint/2010/main" val="421348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1376290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46</a:t>
            </a:fld>
            <a:endParaRPr lang="en-US" dirty="0"/>
          </a:p>
        </p:txBody>
      </p:sp>
    </p:spTree>
    <p:extLst>
      <p:ext uri="{BB962C8B-B14F-4D97-AF65-F5344CB8AC3E}">
        <p14:creationId xmlns:p14="http://schemas.microsoft.com/office/powerpoint/2010/main" val="1808484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1879188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49</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50</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2999538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2754428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4105078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1945355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171584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a:t>
            </a:fld>
            <a:endParaRPr lang="en-US" dirty="0"/>
          </a:p>
        </p:txBody>
      </p:sp>
    </p:spTree>
    <p:extLst>
      <p:ext uri="{BB962C8B-B14F-4D97-AF65-F5344CB8AC3E}">
        <p14:creationId xmlns:p14="http://schemas.microsoft.com/office/powerpoint/2010/main" val="2178234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552828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3472877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85</a:t>
            </a:fld>
            <a:endParaRPr lang="en-US" dirty="0"/>
          </a:p>
        </p:txBody>
      </p:sp>
    </p:spTree>
    <p:extLst>
      <p:ext uri="{BB962C8B-B14F-4D97-AF65-F5344CB8AC3E}">
        <p14:creationId xmlns:p14="http://schemas.microsoft.com/office/powerpoint/2010/main" val="493935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106</a:t>
            </a:fld>
            <a:endParaRPr lang="en-US" dirty="0"/>
          </a:p>
        </p:txBody>
      </p:sp>
    </p:spTree>
    <p:extLst>
      <p:ext uri="{BB962C8B-B14F-4D97-AF65-F5344CB8AC3E}">
        <p14:creationId xmlns:p14="http://schemas.microsoft.com/office/powerpoint/2010/main" val="36600916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107</a:t>
            </a:fld>
            <a:endParaRPr lang="en-US" dirty="0"/>
          </a:p>
        </p:txBody>
      </p:sp>
    </p:spTree>
    <p:extLst>
      <p:ext uri="{BB962C8B-B14F-4D97-AF65-F5344CB8AC3E}">
        <p14:creationId xmlns:p14="http://schemas.microsoft.com/office/powerpoint/2010/main" val="4090679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108</a:t>
            </a:fld>
            <a:endParaRPr lang="en-US" dirty="0"/>
          </a:p>
        </p:txBody>
      </p:sp>
    </p:spTree>
    <p:extLst>
      <p:ext uri="{BB962C8B-B14F-4D97-AF65-F5344CB8AC3E}">
        <p14:creationId xmlns:p14="http://schemas.microsoft.com/office/powerpoint/2010/main" val="35825373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109</a:t>
            </a:fld>
            <a:endParaRPr lang="en-US" dirty="0"/>
          </a:p>
        </p:txBody>
      </p:sp>
    </p:spTree>
    <p:extLst>
      <p:ext uri="{BB962C8B-B14F-4D97-AF65-F5344CB8AC3E}">
        <p14:creationId xmlns:p14="http://schemas.microsoft.com/office/powerpoint/2010/main" val="660564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16094713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113</a:t>
            </a:fld>
            <a:endParaRPr lang="en-US" dirty="0"/>
          </a:p>
        </p:txBody>
      </p:sp>
    </p:spTree>
    <p:extLst>
      <p:ext uri="{BB962C8B-B14F-4D97-AF65-F5344CB8AC3E}">
        <p14:creationId xmlns:p14="http://schemas.microsoft.com/office/powerpoint/2010/main" val="24102915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114</a:t>
            </a:fld>
            <a:endParaRPr lang="en-US" dirty="0"/>
          </a:p>
        </p:txBody>
      </p:sp>
    </p:spTree>
    <p:extLst>
      <p:ext uri="{BB962C8B-B14F-4D97-AF65-F5344CB8AC3E}">
        <p14:creationId xmlns:p14="http://schemas.microsoft.com/office/powerpoint/2010/main" val="2371060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39270570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117</a:t>
            </a:fld>
            <a:endParaRPr lang="en-US" dirty="0"/>
          </a:p>
        </p:txBody>
      </p:sp>
    </p:spTree>
    <p:extLst>
      <p:ext uri="{BB962C8B-B14F-4D97-AF65-F5344CB8AC3E}">
        <p14:creationId xmlns:p14="http://schemas.microsoft.com/office/powerpoint/2010/main" val="183292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3223588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119</a:t>
            </a:fld>
            <a:endParaRPr lang="en-US" dirty="0"/>
          </a:p>
        </p:txBody>
      </p:sp>
    </p:spTree>
    <p:extLst>
      <p:ext uri="{BB962C8B-B14F-4D97-AF65-F5344CB8AC3E}">
        <p14:creationId xmlns:p14="http://schemas.microsoft.com/office/powerpoint/2010/main" val="6100648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120</a:t>
            </a:fld>
            <a:endParaRPr lang="en-US" dirty="0"/>
          </a:p>
        </p:txBody>
      </p:sp>
    </p:spTree>
    <p:extLst>
      <p:ext uri="{BB962C8B-B14F-4D97-AF65-F5344CB8AC3E}">
        <p14:creationId xmlns:p14="http://schemas.microsoft.com/office/powerpoint/2010/main" val="38781475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121</a:t>
            </a:fld>
            <a:endParaRPr lang="en-US" dirty="0"/>
          </a:p>
        </p:txBody>
      </p:sp>
    </p:spTree>
    <p:extLst>
      <p:ext uri="{BB962C8B-B14F-4D97-AF65-F5344CB8AC3E}">
        <p14:creationId xmlns:p14="http://schemas.microsoft.com/office/powerpoint/2010/main" val="3028613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122</a:t>
            </a:fld>
            <a:endParaRPr lang="en-US" dirty="0"/>
          </a:p>
        </p:txBody>
      </p:sp>
    </p:spTree>
    <p:extLst>
      <p:ext uri="{BB962C8B-B14F-4D97-AF65-F5344CB8AC3E}">
        <p14:creationId xmlns:p14="http://schemas.microsoft.com/office/powerpoint/2010/main" val="1151122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124</a:t>
            </a:fld>
            <a:endParaRPr lang="en-US" dirty="0"/>
          </a:p>
        </p:txBody>
      </p:sp>
    </p:spTree>
    <p:extLst>
      <p:ext uri="{BB962C8B-B14F-4D97-AF65-F5344CB8AC3E}">
        <p14:creationId xmlns:p14="http://schemas.microsoft.com/office/powerpoint/2010/main" val="3761218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125</a:t>
            </a:fld>
            <a:endParaRPr lang="en-US" dirty="0"/>
          </a:p>
        </p:txBody>
      </p:sp>
    </p:spTree>
    <p:extLst>
      <p:ext uri="{BB962C8B-B14F-4D97-AF65-F5344CB8AC3E}">
        <p14:creationId xmlns:p14="http://schemas.microsoft.com/office/powerpoint/2010/main" val="42465905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126</a:t>
            </a:fld>
            <a:endParaRPr lang="en-US" dirty="0"/>
          </a:p>
        </p:txBody>
      </p:sp>
    </p:spTree>
    <p:extLst>
      <p:ext uri="{BB962C8B-B14F-4D97-AF65-F5344CB8AC3E}">
        <p14:creationId xmlns:p14="http://schemas.microsoft.com/office/powerpoint/2010/main" val="12251395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127</a:t>
            </a:fld>
            <a:endParaRPr lang="en-US" dirty="0"/>
          </a:p>
        </p:txBody>
      </p:sp>
    </p:spTree>
    <p:extLst>
      <p:ext uri="{BB962C8B-B14F-4D97-AF65-F5344CB8AC3E}">
        <p14:creationId xmlns:p14="http://schemas.microsoft.com/office/powerpoint/2010/main" val="9673872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128</a:t>
            </a:fld>
            <a:endParaRPr lang="en-US" dirty="0"/>
          </a:p>
        </p:txBody>
      </p:sp>
    </p:spTree>
    <p:extLst>
      <p:ext uri="{BB962C8B-B14F-4D97-AF65-F5344CB8AC3E}">
        <p14:creationId xmlns:p14="http://schemas.microsoft.com/office/powerpoint/2010/main" val="30488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a:t>
            </a:fld>
            <a:endParaRPr lang="en-US" dirty="0"/>
          </a:p>
        </p:txBody>
      </p:sp>
    </p:spTree>
    <p:extLst>
      <p:ext uri="{BB962C8B-B14F-4D97-AF65-F5344CB8AC3E}">
        <p14:creationId xmlns:p14="http://schemas.microsoft.com/office/powerpoint/2010/main" val="25304697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129</a:t>
            </a:fld>
            <a:endParaRPr lang="en-US" dirty="0"/>
          </a:p>
        </p:txBody>
      </p:sp>
    </p:spTree>
    <p:extLst>
      <p:ext uri="{BB962C8B-B14F-4D97-AF65-F5344CB8AC3E}">
        <p14:creationId xmlns:p14="http://schemas.microsoft.com/office/powerpoint/2010/main" val="5877484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130</a:t>
            </a:fld>
            <a:endParaRPr lang="en-US" dirty="0"/>
          </a:p>
        </p:txBody>
      </p:sp>
    </p:spTree>
    <p:extLst>
      <p:ext uri="{BB962C8B-B14F-4D97-AF65-F5344CB8AC3E}">
        <p14:creationId xmlns:p14="http://schemas.microsoft.com/office/powerpoint/2010/main" val="21548978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131</a:t>
            </a:fld>
            <a:endParaRPr lang="en-US" dirty="0"/>
          </a:p>
        </p:txBody>
      </p:sp>
    </p:spTree>
    <p:extLst>
      <p:ext uri="{BB962C8B-B14F-4D97-AF65-F5344CB8AC3E}">
        <p14:creationId xmlns:p14="http://schemas.microsoft.com/office/powerpoint/2010/main" val="41251001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133</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134</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135</a:t>
            </a:fld>
            <a:endParaRPr lang="en-US" altLang="en-US" dirty="0"/>
          </a:p>
        </p:txBody>
      </p:sp>
    </p:spTree>
    <p:extLst>
      <p:ext uri="{BB962C8B-B14F-4D97-AF65-F5344CB8AC3E}">
        <p14:creationId xmlns:p14="http://schemas.microsoft.com/office/powerpoint/2010/main" val="1334595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136</a:t>
            </a:fld>
            <a:endParaRPr lang="en-US" altLang="en-US" dirty="0"/>
          </a:p>
        </p:txBody>
      </p:sp>
    </p:spTree>
    <p:extLst>
      <p:ext uri="{BB962C8B-B14F-4D97-AF65-F5344CB8AC3E}">
        <p14:creationId xmlns:p14="http://schemas.microsoft.com/office/powerpoint/2010/main" val="8183606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137</a:t>
            </a:fld>
            <a:endParaRPr lang="en-US" altLang="en-US" dirty="0"/>
          </a:p>
        </p:txBody>
      </p:sp>
    </p:spTree>
    <p:extLst>
      <p:ext uri="{BB962C8B-B14F-4D97-AF65-F5344CB8AC3E}">
        <p14:creationId xmlns:p14="http://schemas.microsoft.com/office/powerpoint/2010/main" val="40189606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138</a:t>
            </a:fld>
            <a:endParaRPr lang="en-US" altLang="en-US" dirty="0"/>
          </a:p>
        </p:txBody>
      </p:sp>
    </p:spTree>
    <p:extLst>
      <p:ext uri="{BB962C8B-B14F-4D97-AF65-F5344CB8AC3E}">
        <p14:creationId xmlns:p14="http://schemas.microsoft.com/office/powerpoint/2010/main" val="2241381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139</a:t>
            </a:fld>
            <a:endParaRPr lang="en-US" altLang="en-US" dirty="0"/>
          </a:p>
        </p:txBody>
      </p:sp>
    </p:spTree>
    <p:extLst>
      <p:ext uri="{BB962C8B-B14F-4D97-AF65-F5344CB8AC3E}">
        <p14:creationId xmlns:p14="http://schemas.microsoft.com/office/powerpoint/2010/main" val="1152564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mailto:AHCCCSPharmacyDept@azahcccs.gov"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14859" y="2800351"/>
            <a:ext cx="8929141" cy="1066799"/>
          </a:xfrm>
        </p:spPr>
        <p:txBody>
          <a:bodyPr/>
          <a:lstStyle/>
          <a:p>
            <a:r>
              <a:rPr lang="en-US" altLang="en-US" sz="3200" b="0" dirty="0">
                <a:latin typeface="+mj-lt"/>
              </a:rPr>
              <a:t>AHCCCS Pharmacy and Therapeutics Committee</a:t>
            </a:r>
            <a:endParaRPr lang="en-US" sz="3200" b="0" dirty="0">
              <a:latin typeface="+mj-lt"/>
            </a:endParaRPr>
          </a:p>
        </p:txBody>
      </p:sp>
      <p:sp>
        <p:nvSpPr>
          <p:cNvPr id="3" name="Text Placeholder 2"/>
          <p:cNvSpPr>
            <a:spLocks noGrp="1"/>
          </p:cNvSpPr>
          <p:nvPr>
            <p:ph type="body" sz="quarter" idx="15"/>
          </p:nvPr>
        </p:nvSpPr>
        <p:spPr/>
        <p:txBody>
          <a:bodyPr/>
          <a:lstStyle/>
          <a:p>
            <a:r>
              <a:rPr lang="en-US" altLang="en-US" sz="2400" dirty="0">
                <a:latin typeface="+mn-lt"/>
              </a:rPr>
              <a:t>October 19, 2022</a:t>
            </a:r>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000" dirty="0">
                <a:solidFill>
                  <a:srgbClr val="000000"/>
                </a:solidFill>
              </a:rPr>
              <a:t>Migraines account for 10% to 20% of all headaches in adults and affect over 39 million men, women, and children in the United States</a:t>
            </a:r>
          </a:p>
          <a:p>
            <a:r>
              <a:rPr lang="en-US" sz="2000" dirty="0">
                <a:solidFill>
                  <a:srgbClr val="000000"/>
                </a:solidFill>
              </a:rPr>
              <a:t>Migraine headaches must be differentiated from regular tension-type headaches. </a:t>
            </a:r>
          </a:p>
          <a:p>
            <a:r>
              <a:rPr lang="en-US" sz="2000" dirty="0">
                <a:solidFill>
                  <a:srgbClr val="000000"/>
                </a:solidFill>
              </a:rPr>
              <a:t>Key criteria for migraine diagnosis include an episodic headache lasting from 4 to 72 hours with at least two of the following: unilateral pain, throbbing, aggravation of pain upon moving, pain of moderate to severe intensity accompanied by nausea, vomiting, photophobia, or phonophobia</a:t>
            </a:r>
          </a:p>
          <a:p>
            <a:r>
              <a:rPr lang="en-US" sz="2000" dirty="0">
                <a:solidFill>
                  <a:srgbClr val="000000"/>
                </a:solidFill>
              </a:rPr>
              <a:t>Non-opioid analgesia with acetaminophen, nonsteroidal anti-inflammatory drugs (NSAIDs), or caffeinated combinations are considered first-line therapy for mild to moderate migraine pain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B058-CC4C-4FDF-A49C-DF79B0B9066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1E70D4D4-6E14-4A4E-8394-64FC425A7A61}"/>
              </a:ext>
            </a:extLst>
          </p:cNvPr>
          <p:cNvSpPr>
            <a:spLocks noGrp="1"/>
          </p:cNvSpPr>
          <p:nvPr>
            <p:ph idx="1"/>
          </p:nvPr>
        </p:nvSpPr>
        <p:spPr/>
        <p:txBody>
          <a:bodyPr/>
          <a:lstStyle/>
          <a:p>
            <a:r>
              <a:rPr lang="en-US" sz="1800" dirty="0">
                <a:solidFill>
                  <a:srgbClr val="000000"/>
                </a:solidFill>
              </a:rPr>
              <a:t>Prevention of maternal-fetal HIV transmission has also continued to improve worldwide</a:t>
            </a:r>
          </a:p>
          <a:p>
            <a:r>
              <a:rPr lang="en-US" sz="1800" dirty="0">
                <a:solidFill>
                  <a:srgbClr val="000000"/>
                </a:solidFill>
              </a:rPr>
              <a:t>All guidelines advise initiating antiretroviral therapy regardless of CD4 cell counts in HIV-infected individuals who are prepared to commit to the regimen</a:t>
            </a:r>
          </a:p>
          <a:p>
            <a:r>
              <a:rPr lang="en-US" sz="1800" dirty="0">
                <a:solidFill>
                  <a:srgbClr val="000000"/>
                </a:solidFill>
              </a:rPr>
              <a:t>Viral suppression requires multidrug therapy involving 2 or more antiretroviral subclasses</a:t>
            </a:r>
          </a:p>
          <a:p>
            <a:r>
              <a:rPr lang="en-US" sz="1800" dirty="0">
                <a:solidFill>
                  <a:srgbClr val="000000"/>
                </a:solidFill>
              </a:rPr>
              <a:t>There are several established regimens that are successful when used in the appropriate stage of a patient’s HIV infection</a:t>
            </a:r>
          </a:p>
        </p:txBody>
      </p:sp>
      <p:sp>
        <p:nvSpPr>
          <p:cNvPr id="4" name="Slide Number Placeholder 3">
            <a:extLst>
              <a:ext uri="{FF2B5EF4-FFF2-40B4-BE49-F238E27FC236}">
                <a16:creationId xmlns:a16="http://schemas.microsoft.com/office/drawing/2014/main" id="{DFF6B7D5-E37F-4C1C-A51D-F2E263CAEDF4}"/>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100</a:t>
            </a:fld>
            <a:endParaRPr lang="en-US" dirty="0"/>
          </a:p>
        </p:txBody>
      </p:sp>
      <p:sp>
        <p:nvSpPr>
          <p:cNvPr id="5" name="Footer Placeholder 4">
            <a:extLst>
              <a:ext uri="{FF2B5EF4-FFF2-40B4-BE49-F238E27FC236}">
                <a16:creationId xmlns:a16="http://schemas.microsoft.com/office/drawing/2014/main" id="{DB8C94DC-8399-4558-9FF5-5674044A1E59}"/>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981475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C960-3F1D-4B02-99E8-DB77D8905E86}"/>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B26FDFAA-E5EF-4D13-9E4A-75C3CF769852}"/>
              </a:ext>
            </a:extLst>
          </p:cNvPr>
          <p:cNvSpPr>
            <a:spLocks noGrp="1"/>
          </p:cNvSpPr>
          <p:nvPr>
            <p:ph idx="1"/>
          </p:nvPr>
        </p:nvSpPr>
        <p:spPr/>
        <p:txBody>
          <a:bodyPr/>
          <a:lstStyle/>
          <a:p>
            <a:r>
              <a:rPr lang="en-US" sz="1800" dirty="0">
                <a:solidFill>
                  <a:srgbClr val="000000"/>
                </a:solidFill>
              </a:rPr>
              <a:t>All currently recommended treatment regimens for treatment-naïve individuals utilize drugs from the following classes:</a:t>
            </a:r>
          </a:p>
          <a:p>
            <a:pPr lvl="1">
              <a:buFont typeface="Arial" panose="020B0604020202020204" pitchFamily="34" charset="0"/>
              <a:buChar char="•"/>
            </a:pPr>
            <a:r>
              <a:rPr lang="en-US" sz="1800" dirty="0">
                <a:solidFill>
                  <a:srgbClr val="000000"/>
                </a:solidFill>
              </a:rPr>
              <a:t>nucleos(t)ide reverse transcriptase inhibitors (NRTIs)</a:t>
            </a:r>
          </a:p>
          <a:p>
            <a:pPr lvl="1">
              <a:buFont typeface="Arial" panose="020B0604020202020204" pitchFamily="34" charset="0"/>
              <a:buChar char="•"/>
            </a:pPr>
            <a:r>
              <a:rPr lang="en-US" sz="1800" dirty="0">
                <a:solidFill>
                  <a:srgbClr val="000000"/>
                </a:solidFill>
              </a:rPr>
              <a:t>non-nucleoside reverse transcriptase inhibitors (NNRTIs)</a:t>
            </a:r>
          </a:p>
          <a:p>
            <a:pPr lvl="1">
              <a:buFont typeface="Arial" panose="020B0604020202020204" pitchFamily="34" charset="0"/>
              <a:buChar char="•"/>
            </a:pPr>
            <a:r>
              <a:rPr lang="en-US" sz="1800" dirty="0">
                <a:solidFill>
                  <a:srgbClr val="000000"/>
                </a:solidFill>
              </a:rPr>
              <a:t>protease inhibitors (PIs)</a:t>
            </a:r>
          </a:p>
          <a:p>
            <a:pPr lvl="1">
              <a:buFont typeface="Arial" panose="020B0604020202020204" pitchFamily="34" charset="0"/>
              <a:buChar char="•"/>
            </a:pPr>
            <a:r>
              <a:rPr lang="en-US" sz="1800" dirty="0">
                <a:solidFill>
                  <a:srgbClr val="000000"/>
                </a:solidFill>
              </a:rPr>
              <a:t>integrase strand transfer inhibitors (INSTIs)</a:t>
            </a:r>
          </a:p>
          <a:p>
            <a:pPr marL="300038"/>
            <a:r>
              <a:rPr lang="en-US" sz="1800" dirty="0">
                <a:solidFill>
                  <a:srgbClr val="000000"/>
                </a:solidFill>
              </a:rPr>
              <a:t>INSTI-based regimens are now considered first-line therapy for treatment-naïve patients in current guidelines </a:t>
            </a:r>
          </a:p>
          <a:p>
            <a:pPr marL="300038"/>
            <a:r>
              <a:rPr lang="en-US" sz="1800" dirty="0">
                <a:solidFill>
                  <a:srgbClr val="000000"/>
                </a:solidFill>
              </a:rPr>
              <a:t>NNRTI-based regimens have a low threshold for the development of resistance</a:t>
            </a:r>
            <a:endParaRPr lang="en-US" sz="1800" dirty="0">
              <a:solidFill>
                <a:srgbClr val="00B050"/>
              </a:solidFill>
            </a:endParaRPr>
          </a:p>
        </p:txBody>
      </p:sp>
      <p:sp>
        <p:nvSpPr>
          <p:cNvPr id="4" name="Slide Number Placeholder 3">
            <a:extLst>
              <a:ext uri="{FF2B5EF4-FFF2-40B4-BE49-F238E27FC236}">
                <a16:creationId xmlns:a16="http://schemas.microsoft.com/office/drawing/2014/main" id="{B65B56D9-B007-4D76-978D-1BA35F30B65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101</a:t>
            </a:fld>
            <a:endParaRPr lang="en-US" dirty="0"/>
          </a:p>
        </p:txBody>
      </p:sp>
      <p:sp>
        <p:nvSpPr>
          <p:cNvPr id="5" name="Footer Placeholder 4">
            <a:extLst>
              <a:ext uri="{FF2B5EF4-FFF2-40B4-BE49-F238E27FC236}">
                <a16:creationId xmlns:a16="http://schemas.microsoft.com/office/drawing/2014/main" id="{F27108B4-841B-4046-87D9-BEFA6AE28304}"/>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1961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FE8A-9101-4F05-920A-3F10630C457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4A4F68FA-5DCA-41B4-BC02-FF5A4946FC95}"/>
              </a:ext>
            </a:extLst>
          </p:cNvPr>
          <p:cNvSpPr>
            <a:spLocks noGrp="1"/>
          </p:cNvSpPr>
          <p:nvPr>
            <p:ph idx="1"/>
          </p:nvPr>
        </p:nvSpPr>
        <p:spPr>
          <a:xfrm>
            <a:off x="457200" y="1047750"/>
            <a:ext cx="8229600" cy="3581400"/>
          </a:xfrm>
        </p:spPr>
        <p:txBody>
          <a:bodyPr/>
          <a:lstStyle/>
          <a:p>
            <a:pPr indent="-214313"/>
            <a:r>
              <a:rPr lang="en-US" sz="1800" dirty="0">
                <a:solidFill>
                  <a:srgbClr val="000000"/>
                </a:solidFill>
              </a:rPr>
              <a:t>PI-based regimens have more virologic potency and durability, as well as higher barriers to resistance compared to other regimens</a:t>
            </a:r>
          </a:p>
          <a:p>
            <a:pPr indent="-214313"/>
            <a:r>
              <a:rPr lang="en-US" sz="1800" dirty="0">
                <a:solidFill>
                  <a:srgbClr val="000000"/>
                </a:solidFill>
              </a:rPr>
              <a:t>However, PIs have more concerning adverse event profiles</a:t>
            </a:r>
          </a:p>
          <a:p>
            <a:r>
              <a:rPr lang="en-US" sz="1800" dirty="0">
                <a:solidFill>
                  <a:srgbClr val="000000"/>
                </a:solidFill>
              </a:rPr>
              <a:t>CCR5-based regimens are also effective but require expensive coreceptor tropism assays prior to use and need more studies with other NRTIs</a:t>
            </a:r>
          </a:p>
          <a:p>
            <a:r>
              <a:rPr lang="en-US" sz="1800" dirty="0">
                <a:solidFill>
                  <a:srgbClr val="000000"/>
                </a:solidFill>
              </a:rPr>
              <a:t>In patients who are experiencing treatment failure, HIV RNA genotypic drug-resistance testing and next generation sequencing genotypic resistance assays are available</a:t>
            </a:r>
          </a:p>
          <a:p>
            <a:r>
              <a:rPr lang="en-US" sz="1800" dirty="0">
                <a:solidFill>
                  <a:srgbClr val="000000"/>
                </a:solidFill>
              </a:rPr>
              <a:t>A monoclonal antibody, ibalizumab-uiyk (Trogarzo), and an attachment inhibitor, fostemsavir (Rukobia), are indicated in heavily treatment-experienced adults with multidrug resistant HIV-1 infection who are failing their current antiretroviral regimens</a:t>
            </a:r>
          </a:p>
        </p:txBody>
      </p:sp>
      <p:sp>
        <p:nvSpPr>
          <p:cNvPr id="4" name="Slide Number Placeholder 3">
            <a:extLst>
              <a:ext uri="{FF2B5EF4-FFF2-40B4-BE49-F238E27FC236}">
                <a16:creationId xmlns:a16="http://schemas.microsoft.com/office/drawing/2014/main" id="{B010CA17-EF86-43EC-90A8-A69CAAB90F2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102</a:t>
            </a:fld>
            <a:endParaRPr lang="en-US" dirty="0"/>
          </a:p>
        </p:txBody>
      </p:sp>
      <p:sp>
        <p:nvSpPr>
          <p:cNvPr id="5" name="Footer Placeholder 4">
            <a:extLst>
              <a:ext uri="{FF2B5EF4-FFF2-40B4-BE49-F238E27FC236}">
                <a16:creationId xmlns:a16="http://schemas.microsoft.com/office/drawing/2014/main" id="{3140E552-6752-46D7-A14B-7E8CB8B5B53D}"/>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001848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FE8A-9101-4F05-920A-3F10630C457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4A4F68FA-5DCA-41B4-BC02-FF5A4946FC95}"/>
              </a:ext>
            </a:extLst>
          </p:cNvPr>
          <p:cNvSpPr>
            <a:spLocks noGrp="1"/>
          </p:cNvSpPr>
          <p:nvPr>
            <p:ph idx="1"/>
          </p:nvPr>
        </p:nvSpPr>
        <p:spPr/>
        <p:txBody>
          <a:bodyPr/>
          <a:lstStyle/>
          <a:p>
            <a:r>
              <a:rPr lang="en-US" sz="2000" dirty="0">
                <a:solidFill>
                  <a:srgbClr val="000000"/>
                </a:solidFill>
              </a:rPr>
              <a:t>For Individuals at high risk to contract HIV, pre-exposure pharmacologic prophylaxis (PrEP) includes emtricitabine/tenofovir disoproxil fumarate (Truvada) and emtricitabine/tenofovir alafenamide (</a:t>
            </a:r>
            <a:r>
              <a:rPr lang="en-US" sz="2000" dirty="0" err="1">
                <a:solidFill>
                  <a:srgbClr val="000000"/>
                </a:solidFill>
              </a:rPr>
              <a:t>Descovy</a:t>
            </a:r>
            <a:r>
              <a:rPr lang="en-US" sz="2000" dirty="0">
                <a:solidFill>
                  <a:srgbClr val="000000"/>
                </a:solidFill>
              </a:rPr>
              <a:t>), </a:t>
            </a:r>
            <a:r>
              <a:rPr lang="en-US" sz="2000" dirty="0">
                <a:solidFill>
                  <a:srgbClr val="000000"/>
                </a:solidFill>
                <a:highlight>
                  <a:srgbClr val="00FFFF"/>
                </a:highlight>
              </a:rPr>
              <a:t>cabotegravir (</a:t>
            </a:r>
            <a:r>
              <a:rPr lang="en-US" sz="2000" dirty="0" err="1">
                <a:solidFill>
                  <a:srgbClr val="000000"/>
                </a:solidFill>
                <a:highlight>
                  <a:srgbClr val="00FFFF"/>
                </a:highlight>
              </a:rPr>
              <a:t>Vocabria</a:t>
            </a:r>
            <a:r>
              <a:rPr lang="en-US" sz="2000" dirty="0">
                <a:solidFill>
                  <a:srgbClr val="000000"/>
                </a:solidFill>
                <a:highlight>
                  <a:srgbClr val="00FFFF"/>
                </a:highlight>
              </a:rPr>
              <a:t>; short-term use), and cabotegravir extended-release (</a:t>
            </a:r>
            <a:r>
              <a:rPr lang="en-US" sz="2000" dirty="0" err="1">
                <a:solidFill>
                  <a:srgbClr val="000000"/>
                </a:solidFill>
                <a:highlight>
                  <a:srgbClr val="00FFFF"/>
                </a:highlight>
              </a:rPr>
              <a:t>Apretude</a:t>
            </a:r>
            <a:r>
              <a:rPr lang="en-US" sz="2000" dirty="0">
                <a:solidFill>
                  <a:srgbClr val="000000"/>
                </a:solidFill>
                <a:highlight>
                  <a:srgbClr val="00FFFF"/>
                </a:highlight>
              </a:rPr>
              <a:t>) </a:t>
            </a:r>
          </a:p>
        </p:txBody>
      </p:sp>
      <p:sp>
        <p:nvSpPr>
          <p:cNvPr id="4" name="Slide Number Placeholder 3">
            <a:extLst>
              <a:ext uri="{FF2B5EF4-FFF2-40B4-BE49-F238E27FC236}">
                <a16:creationId xmlns:a16="http://schemas.microsoft.com/office/drawing/2014/main" id="{B010CA17-EF86-43EC-90A8-A69CAAB90F2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103</a:t>
            </a:fld>
            <a:endParaRPr lang="en-US" dirty="0"/>
          </a:p>
        </p:txBody>
      </p:sp>
    </p:spTree>
    <p:extLst>
      <p:ext uri="{BB962C8B-B14F-4D97-AF65-F5344CB8AC3E}">
        <p14:creationId xmlns:p14="http://schemas.microsoft.com/office/powerpoint/2010/main" val="34450856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a:lstStyle/>
          <a:p>
            <a:r>
              <a:rPr lang="en-US" dirty="0"/>
              <a:t>Movement Disorders</a:t>
            </a:r>
          </a:p>
        </p:txBody>
      </p:sp>
    </p:spTree>
    <p:extLst>
      <p:ext uri="{BB962C8B-B14F-4D97-AF65-F5344CB8AC3E}">
        <p14:creationId xmlns:p14="http://schemas.microsoft.com/office/powerpoint/2010/main" val="2676354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1485900" y="228600"/>
            <a:ext cx="6229350" cy="804146"/>
          </a:xfrm>
        </p:spPr>
        <p:txBody>
          <a:bodyPr/>
          <a:lstStyle/>
          <a:p>
            <a:r>
              <a:rPr lang="en-US" dirty="0"/>
              <a:t>Movement Disorders</a:t>
            </a:r>
          </a:p>
        </p:txBody>
      </p:sp>
      <p:pic>
        <p:nvPicPr>
          <p:cNvPr id="7" name="Content Placeholder 6">
            <a:extLst>
              <a:ext uri="{FF2B5EF4-FFF2-40B4-BE49-F238E27FC236}">
                <a16:creationId xmlns:a16="http://schemas.microsoft.com/office/drawing/2014/main" id="{75F713DD-6773-4B26-AD18-23EF7F865F4D}"/>
              </a:ext>
            </a:extLst>
          </p:cNvPr>
          <p:cNvPicPr>
            <a:picLocks noGrp="1" noChangeAspect="1"/>
          </p:cNvPicPr>
          <p:nvPr>
            <p:ph idx="1"/>
          </p:nvPr>
        </p:nvPicPr>
        <p:blipFill>
          <a:blip r:embed="rId2"/>
          <a:stretch>
            <a:fillRect/>
          </a:stretch>
        </p:blipFill>
        <p:spPr>
          <a:xfrm>
            <a:off x="457200" y="1200151"/>
            <a:ext cx="7772400" cy="3086099"/>
          </a:xfrm>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105</a:t>
            </a:fld>
            <a:endParaRPr lang="en-US" dirty="0"/>
          </a:p>
        </p:txBody>
      </p:sp>
    </p:spTree>
    <p:extLst>
      <p:ext uri="{BB962C8B-B14F-4D97-AF65-F5344CB8AC3E}">
        <p14:creationId xmlns:p14="http://schemas.microsoft.com/office/powerpoint/2010/main" val="20944535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600" dirty="0">
                <a:solidFill>
                  <a:srgbClr val="000000"/>
                </a:solidFill>
              </a:rPr>
              <a:t>There are various types of movement disorders, including parkinsonism, tremor, dystonia, dyskinesia, tics, chorea, and other involuntary movements </a:t>
            </a:r>
          </a:p>
          <a:p>
            <a:r>
              <a:rPr lang="en-US" sz="1600" dirty="0">
                <a:solidFill>
                  <a:srgbClr val="000000"/>
                </a:solidFill>
              </a:rPr>
              <a:t>Chorea, an abnormal involuntary twisting or writhing movement, is a characteristic feature of Huntington’s disease (HD)</a:t>
            </a:r>
          </a:p>
          <a:p>
            <a:r>
              <a:rPr lang="en-US" sz="1600" dirty="0">
                <a:solidFill>
                  <a:srgbClr val="000000"/>
                </a:solidFill>
              </a:rPr>
              <a:t>It affects approximately 90% of people with HD (over 35,000 people in the US)</a:t>
            </a:r>
          </a:p>
          <a:p>
            <a:r>
              <a:rPr lang="en-US" sz="1600" dirty="0">
                <a:solidFill>
                  <a:srgbClr val="000000"/>
                </a:solidFill>
              </a:rPr>
              <a:t>The 2012 American Academy of Neurology (AAN) guidelines recommend tetrabenazine, amantadine, or riluzole for chorea associated with HD</a:t>
            </a:r>
          </a:p>
          <a:p>
            <a:r>
              <a:rPr lang="en-US" sz="1600" dirty="0">
                <a:solidFill>
                  <a:srgbClr val="000000"/>
                </a:solidFill>
              </a:rPr>
              <a:t>Austedo has not been addressed in these clinical practice guidelines; however, an update to the guidelines is in progress</a:t>
            </a:r>
          </a:p>
          <a:p>
            <a:r>
              <a:rPr lang="en-US" sz="1600" dirty="0">
                <a:solidFill>
                  <a:srgbClr val="000000"/>
                </a:solidFill>
              </a:rPr>
              <a:t>Austedo and tetrabenazine have both demonstrated superiority over placebo but have not been compared head-to-head in controlled trials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106</a:t>
            </a:fld>
            <a:endParaRPr lang="en-US" dirty="0"/>
          </a:p>
        </p:txBody>
      </p:sp>
    </p:spTree>
    <p:extLst>
      <p:ext uri="{BB962C8B-B14F-4D97-AF65-F5344CB8AC3E}">
        <p14:creationId xmlns:p14="http://schemas.microsoft.com/office/powerpoint/2010/main" val="1507299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600" dirty="0">
                <a:solidFill>
                  <a:srgbClr val="000000"/>
                </a:solidFill>
              </a:rPr>
              <a:t>Both tetrabenazine and Austedo carry a boxed warning for depression and suicidality</a:t>
            </a:r>
          </a:p>
          <a:p>
            <a:r>
              <a:rPr lang="en-US" sz="1600" dirty="0">
                <a:solidFill>
                  <a:srgbClr val="000000"/>
                </a:solidFill>
              </a:rPr>
              <a:t>Tardive dyskinesia (TD) consists of involuntary movements of the tongue, lips, face, trunk, and extremities</a:t>
            </a:r>
          </a:p>
          <a:p>
            <a:r>
              <a:rPr lang="en-US" sz="1600" dirty="0">
                <a:solidFill>
                  <a:srgbClr val="000000"/>
                </a:solidFill>
              </a:rPr>
              <a:t>TD generally occurs after long-term treatment with dopamine antagonists</a:t>
            </a:r>
          </a:p>
          <a:p>
            <a:r>
              <a:rPr lang="en-US" sz="1600" dirty="0">
                <a:solidFill>
                  <a:srgbClr val="000000"/>
                </a:solidFill>
              </a:rPr>
              <a:t>It occurs at a rate of approximately 4% to 8% per year in adult patients treated with a first-generation antipsychotics, which appears to be about 3 times the rate that has been observed with second-generation antipsychotics</a:t>
            </a:r>
          </a:p>
          <a:p>
            <a:r>
              <a:rPr lang="en-US" sz="1600" dirty="0">
                <a:solidFill>
                  <a:srgbClr val="000000"/>
                </a:solidFill>
              </a:rPr>
              <a:t>In 2020, the American Psychiatric Association (APA) updated their guidelines for the treatment of schizophrenia</a:t>
            </a:r>
          </a:p>
          <a:p>
            <a:r>
              <a:rPr lang="en-US" sz="1600" dirty="0">
                <a:solidFill>
                  <a:srgbClr val="000000"/>
                </a:solidFill>
              </a:rPr>
              <a:t>They recommend that patients who have moderate to severe or disabling TD related to antipsychotic therapy be treated with Austedo, tetrabenazine, or Ingrezza (1B)</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107</a:t>
            </a:fld>
            <a:endParaRPr lang="en-US" dirty="0"/>
          </a:p>
        </p:txBody>
      </p:sp>
    </p:spTree>
    <p:extLst>
      <p:ext uri="{BB962C8B-B14F-4D97-AF65-F5344CB8AC3E}">
        <p14:creationId xmlns:p14="http://schemas.microsoft.com/office/powerpoint/2010/main" val="1836898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800" dirty="0">
                <a:solidFill>
                  <a:srgbClr val="000000"/>
                </a:solidFill>
              </a:rPr>
              <a:t>They state that Austedo or Ingrezza is preferred over tetrabenazine due to the data supporting their use</a:t>
            </a:r>
          </a:p>
          <a:p>
            <a:r>
              <a:rPr lang="en-US" sz="1800" dirty="0">
                <a:solidFill>
                  <a:srgbClr val="000000"/>
                </a:solidFill>
              </a:rPr>
              <a:t>Patients with mild TD can also be considered for treatment with a VMAT2 inhibitor following an assessment of several factors</a:t>
            </a:r>
          </a:p>
          <a:p>
            <a:r>
              <a:rPr lang="en-US" sz="1800" dirty="0">
                <a:solidFill>
                  <a:srgbClr val="000000"/>
                </a:solidFill>
              </a:rPr>
              <a:t>Ingrezza and Austedo have demonstrated superiority over placebo in key clinical trials, but they have not been compared to each other or to other treatment strategies for TD </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108</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170126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800" b="0" i="0" u="none" strike="noStrike" baseline="0" dirty="0">
                <a:solidFill>
                  <a:srgbClr val="000000"/>
                </a:solidFill>
                <a:highlight>
                  <a:srgbClr val="00FFFF"/>
                </a:highlight>
                <a:latin typeface="Calibri" panose="020F0502020204030204" pitchFamily="34" charset="0"/>
              </a:rPr>
              <a:t>The International Parkinson and Movement Disorder Society (MDS) commissioned an evidence-based review on treatments for Huntington’s disease, and results were published in early 2022</a:t>
            </a:r>
          </a:p>
          <a:p>
            <a:pPr lvl="1"/>
            <a:r>
              <a:rPr lang="en-US" sz="1800" b="0" i="0" u="none" strike="noStrike" baseline="0" dirty="0">
                <a:solidFill>
                  <a:srgbClr val="000000"/>
                </a:solidFill>
                <a:highlight>
                  <a:srgbClr val="00FFFF"/>
                </a:highlight>
                <a:latin typeface="Calibri" panose="020F0502020204030204" pitchFamily="34" charset="0"/>
              </a:rPr>
              <a:t>Using the Grading of Recommendations Assessment, Development, and Evaluation (GRADE) approach, the group appraised 22 randomized controlled trials of 17 interventions targeting several predetermined questions</a:t>
            </a:r>
          </a:p>
          <a:p>
            <a:pPr lvl="1"/>
            <a:r>
              <a:rPr lang="en-US" sz="1800" b="0" i="0" u="none" strike="noStrike" baseline="0" dirty="0">
                <a:solidFill>
                  <a:srgbClr val="000000"/>
                </a:solidFill>
                <a:highlight>
                  <a:srgbClr val="00FFFF"/>
                </a:highlight>
                <a:latin typeface="Calibri" panose="020F0502020204030204" pitchFamily="34" charset="0"/>
              </a:rPr>
              <a:t>High quality data were limited. Relevant to pharmacotherapeutic treatments in this class, the group found that both </a:t>
            </a:r>
            <a:r>
              <a:rPr lang="en-US" sz="1800" b="0" i="0" u="none" strike="noStrike" baseline="0" dirty="0" err="1">
                <a:solidFill>
                  <a:srgbClr val="000000"/>
                </a:solidFill>
                <a:highlight>
                  <a:srgbClr val="00FFFF"/>
                </a:highlight>
                <a:latin typeface="Calibri" panose="020F0502020204030204" pitchFamily="34" charset="0"/>
              </a:rPr>
              <a:t>deutetrabenazine</a:t>
            </a:r>
            <a:r>
              <a:rPr lang="en-US" sz="1800" b="0" i="0" u="none" strike="noStrike" baseline="0" dirty="0">
                <a:solidFill>
                  <a:srgbClr val="000000"/>
                </a:solidFill>
                <a:highlight>
                  <a:srgbClr val="00FFFF"/>
                </a:highlight>
                <a:latin typeface="Calibri" panose="020F0502020204030204" pitchFamily="34" charset="0"/>
              </a:rPr>
              <a:t> and tetrabenazine are likely efficacious for chorea</a:t>
            </a:r>
          </a:p>
          <a:p>
            <a:pPr lvl="1"/>
            <a:r>
              <a:rPr lang="en-US" sz="1800" b="0" i="0" u="none" strike="noStrike" baseline="0" dirty="0">
                <a:solidFill>
                  <a:srgbClr val="000000"/>
                </a:solidFill>
                <a:highlight>
                  <a:srgbClr val="00FFFF"/>
                </a:highlight>
                <a:latin typeface="Calibri" panose="020F0502020204030204" pitchFamily="34" charset="0"/>
              </a:rPr>
              <a:t>They also concluded that </a:t>
            </a:r>
            <a:r>
              <a:rPr lang="en-US" sz="1800" b="0" i="0" u="none" strike="noStrike" baseline="0" dirty="0" err="1">
                <a:solidFill>
                  <a:srgbClr val="000000"/>
                </a:solidFill>
                <a:highlight>
                  <a:srgbClr val="00FFFF"/>
                </a:highlight>
                <a:latin typeface="Calibri" panose="020F0502020204030204" pitchFamily="34" charset="0"/>
              </a:rPr>
              <a:t>deutetrabenazine</a:t>
            </a:r>
            <a:r>
              <a:rPr lang="en-US" sz="1800" b="0" i="0" u="none" strike="noStrike" baseline="0" dirty="0">
                <a:solidFill>
                  <a:srgbClr val="000000"/>
                </a:solidFill>
                <a:highlight>
                  <a:srgbClr val="00FFFF"/>
                </a:highlight>
                <a:latin typeface="Calibri" panose="020F0502020204030204" pitchFamily="34" charset="0"/>
              </a:rPr>
              <a:t> is likely efficacious for motor impairment, while tetrabenazine is unlikely efficacious</a:t>
            </a:r>
            <a:endParaRPr lang="en-US" sz="1800" dirty="0">
              <a:solidFill>
                <a:srgbClr val="000000"/>
              </a:solidFill>
              <a:highlight>
                <a:srgbClr val="00FFFF"/>
              </a:highlight>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109</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476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200" dirty="0">
                <a:solidFill>
                  <a:srgbClr val="000000"/>
                </a:solidFill>
              </a:rPr>
              <a:t>Migraine-specific agents (triptans, dihydroergotamine [DHE]) should be used in patients who experience moderate to severe migraine attacks </a:t>
            </a:r>
          </a:p>
          <a:p>
            <a:r>
              <a:rPr lang="en-US" sz="2200" dirty="0">
                <a:solidFill>
                  <a:srgbClr val="000000"/>
                </a:solidFill>
              </a:rPr>
              <a:t>Due to well-established efficacy, triptans have become the drugs of choice for treating acute migraine attacks</a:t>
            </a:r>
          </a:p>
          <a:p>
            <a:r>
              <a:rPr lang="en-US" sz="2200" dirty="0">
                <a:solidFill>
                  <a:srgbClr val="000000"/>
                </a:solidFill>
              </a:rPr>
              <a:t>The US Headache Consortium, a multidisciplinary panel of several professional organizations, recognized that all of the triptans are effective agents for the acute treatment of migraine</a:t>
            </a:r>
          </a:p>
          <a:p>
            <a:r>
              <a:rPr lang="en-US" sz="2200" dirty="0">
                <a:solidFill>
                  <a:srgbClr val="000000"/>
                </a:solidFill>
              </a:rPr>
              <a:t>Data reviewed did not demonstrate that any specific triptan was superior to others and triptans appear to be equally safe</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25060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800" b="0" i="0" u="none" strike="noStrike" baseline="0" dirty="0">
                <a:solidFill>
                  <a:srgbClr val="000000"/>
                </a:solidFill>
                <a:highlight>
                  <a:srgbClr val="00FFFF"/>
                </a:highlight>
                <a:latin typeface="Calibri" panose="020F0502020204030204" pitchFamily="34" charset="0"/>
              </a:rPr>
              <a:t>MDS evidence-based review continued:</a:t>
            </a:r>
          </a:p>
          <a:p>
            <a:pPr lvl="1"/>
            <a:r>
              <a:rPr lang="en-US" sz="1800" b="0" i="0" u="none" strike="noStrike" baseline="0" dirty="0">
                <a:solidFill>
                  <a:srgbClr val="000000"/>
                </a:solidFill>
                <a:highlight>
                  <a:srgbClr val="00FFFF"/>
                </a:highlight>
                <a:latin typeface="Calibri" panose="020F0502020204030204" pitchFamily="34" charset="0"/>
              </a:rPr>
              <a:t>Similarly, </a:t>
            </a:r>
            <a:r>
              <a:rPr lang="en-US" sz="1800" b="0" i="0" u="none" strike="noStrike" baseline="0" dirty="0" err="1">
                <a:solidFill>
                  <a:srgbClr val="000000"/>
                </a:solidFill>
                <a:highlight>
                  <a:srgbClr val="00FFFF"/>
                </a:highlight>
                <a:latin typeface="Calibri" panose="020F0502020204030204" pitchFamily="34" charset="0"/>
              </a:rPr>
              <a:t>deutetrabenazine</a:t>
            </a:r>
            <a:r>
              <a:rPr lang="en-US" sz="1800" b="0" i="0" u="none" strike="noStrike" baseline="0" dirty="0">
                <a:solidFill>
                  <a:srgbClr val="000000"/>
                </a:solidFill>
                <a:highlight>
                  <a:srgbClr val="00FFFF"/>
                </a:highlight>
                <a:latin typeface="Calibri" panose="020F0502020204030204" pitchFamily="34" charset="0"/>
              </a:rPr>
              <a:t> is likely efficacious for dystonia, but data were too limited regarding tetrabenazine</a:t>
            </a:r>
          </a:p>
          <a:p>
            <a:pPr lvl="1"/>
            <a:r>
              <a:rPr lang="en-US" sz="1800" b="0" i="0" u="none" strike="noStrike" baseline="0" dirty="0" err="1">
                <a:solidFill>
                  <a:srgbClr val="000000"/>
                </a:solidFill>
                <a:highlight>
                  <a:srgbClr val="00FFFF"/>
                </a:highlight>
                <a:latin typeface="Calibri" panose="020F0502020204030204" pitchFamily="34" charset="0"/>
              </a:rPr>
              <a:t>Deutetrabenazine</a:t>
            </a:r>
            <a:r>
              <a:rPr lang="en-US" sz="1800" b="0" i="0" u="none" strike="noStrike" baseline="0" dirty="0">
                <a:solidFill>
                  <a:srgbClr val="000000"/>
                </a:solidFill>
                <a:highlight>
                  <a:srgbClr val="00FFFF"/>
                </a:highlight>
                <a:latin typeface="Calibri" panose="020F0502020204030204" pitchFamily="34" charset="0"/>
              </a:rPr>
              <a:t> and tetrabenazine were determined unlikely efficacious in functional capacity improvement as well as gait and balance. Notably, both agents are only approved for the treatment of chorea associated with Huntington’s disease</a:t>
            </a:r>
          </a:p>
          <a:p>
            <a:pPr lvl="1"/>
            <a:r>
              <a:rPr lang="en-US" sz="1800" b="0" i="0" u="none" strike="noStrike" baseline="0" dirty="0">
                <a:solidFill>
                  <a:srgbClr val="000000"/>
                </a:solidFill>
                <a:highlight>
                  <a:srgbClr val="00FFFF"/>
                </a:highlight>
                <a:latin typeface="Calibri" panose="020F0502020204030204" pitchFamily="34" charset="0"/>
              </a:rPr>
              <a:t>Regarding safety of interventions, the group categorized </a:t>
            </a:r>
            <a:r>
              <a:rPr lang="en-US" sz="1800" b="0" i="0" u="none" strike="noStrike" baseline="0" dirty="0" err="1">
                <a:solidFill>
                  <a:srgbClr val="000000"/>
                </a:solidFill>
                <a:highlight>
                  <a:srgbClr val="00FFFF"/>
                </a:highlight>
                <a:latin typeface="Calibri" panose="020F0502020204030204" pitchFamily="34" charset="0"/>
              </a:rPr>
              <a:t>deutetrabenazine</a:t>
            </a:r>
            <a:r>
              <a:rPr lang="en-US" sz="1800" b="0" i="0" u="none" strike="noStrike" baseline="0" dirty="0">
                <a:solidFill>
                  <a:srgbClr val="000000"/>
                </a:solidFill>
                <a:highlight>
                  <a:srgbClr val="00FFFF"/>
                </a:highlight>
                <a:latin typeface="Calibri" panose="020F0502020204030204" pitchFamily="34" charset="0"/>
              </a:rPr>
              <a:t> as unlikely harmful while tetrabenazine was considered likely harmful</a:t>
            </a:r>
            <a:endParaRPr lang="en-US" sz="1800" dirty="0">
              <a:solidFill>
                <a:srgbClr val="000000"/>
              </a:solidFill>
              <a:highlight>
                <a:srgbClr val="00FFFF"/>
              </a:highlight>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110</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68447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a:lstStyle/>
          <a:p>
            <a:r>
              <a:rPr lang="en-US" dirty="0"/>
              <a:t>Phosphate Binders</a:t>
            </a:r>
          </a:p>
        </p:txBody>
      </p:sp>
    </p:spTree>
    <p:extLst>
      <p:ext uri="{BB962C8B-B14F-4D97-AF65-F5344CB8AC3E}">
        <p14:creationId xmlns:p14="http://schemas.microsoft.com/office/powerpoint/2010/main" val="29483458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1485900" y="228600"/>
            <a:ext cx="6229350" cy="804146"/>
          </a:xfrm>
        </p:spPr>
        <p:txBody>
          <a:bodyPr/>
          <a:lstStyle/>
          <a:p>
            <a:r>
              <a:rPr lang="en-US" dirty="0"/>
              <a:t>Phosphate Binders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112</a:t>
            </a:fld>
            <a:endParaRPr lang="en-US" dirty="0"/>
          </a:p>
        </p:txBody>
      </p:sp>
      <p:pic>
        <p:nvPicPr>
          <p:cNvPr id="8" name="Content Placeholder 7">
            <a:extLst>
              <a:ext uri="{FF2B5EF4-FFF2-40B4-BE49-F238E27FC236}">
                <a16:creationId xmlns:a16="http://schemas.microsoft.com/office/drawing/2014/main" id="{FC472398-8469-E0FF-F180-0A2EF77FC0D7}"/>
              </a:ext>
            </a:extLst>
          </p:cNvPr>
          <p:cNvPicPr>
            <a:picLocks noGrp="1" noChangeAspect="1"/>
          </p:cNvPicPr>
          <p:nvPr>
            <p:ph idx="1"/>
          </p:nvPr>
        </p:nvPicPr>
        <p:blipFill>
          <a:blip r:embed="rId2"/>
          <a:stretch>
            <a:fillRect/>
          </a:stretch>
        </p:blipFill>
        <p:spPr>
          <a:xfrm>
            <a:off x="609600" y="819150"/>
            <a:ext cx="7772400" cy="3876470"/>
          </a:xfrm>
        </p:spPr>
      </p:pic>
    </p:spTree>
    <p:extLst>
      <p:ext uri="{BB962C8B-B14F-4D97-AF65-F5344CB8AC3E}">
        <p14:creationId xmlns:p14="http://schemas.microsoft.com/office/powerpoint/2010/main" val="26212531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000" b="0" i="0" u="none" strike="noStrike" baseline="0" dirty="0">
                <a:solidFill>
                  <a:srgbClr val="000000"/>
                </a:solidFill>
                <a:latin typeface="Calibri" panose="020F0502020204030204" pitchFamily="34" charset="0"/>
              </a:rPr>
              <a:t>Chronic kidney disease (CKD) affects approximately 37 million Americans in the United States (US)</a:t>
            </a:r>
          </a:p>
          <a:p>
            <a:r>
              <a:rPr lang="en-US" sz="2000" b="0" i="0" u="none" strike="noStrike" baseline="0" dirty="0">
                <a:solidFill>
                  <a:srgbClr val="000000"/>
                </a:solidFill>
                <a:latin typeface="Calibri" panose="020F0502020204030204" pitchFamily="34" charset="0"/>
              </a:rPr>
              <a:t>As kidney function deteriorates, the ability to eliminate phosphorus declines, resulting in hyperphosphatemia, one of the complications of CKD</a:t>
            </a:r>
          </a:p>
          <a:p>
            <a:r>
              <a:rPr lang="en-US" sz="2000" b="0" i="0" u="none" strike="noStrike" baseline="0" dirty="0">
                <a:solidFill>
                  <a:srgbClr val="000000"/>
                </a:solidFill>
                <a:latin typeface="Calibri" panose="020F0502020204030204" pitchFamily="34" charset="0"/>
              </a:rPr>
              <a:t>Elevated levels of phosphorus inhibit the conversion of 24-hydroxyvitamin D to 1,25-dihydroxyvitamin D (calcitriol)</a:t>
            </a:r>
          </a:p>
          <a:p>
            <a:r>
              <a:rPr lang="en-US" sz="2000" b="0" i="0" u="none" strike="noStrike" baseline="0" dirty="0">
                <a:solidFill>
                  <a:srgbClr val="000000"/>
                </a:solidFill>
                <a:latin typeface="Calibri" panose="020F0502020204030204" pitchFamily="34" charset="0"/>
              </a:rPr>
              <a:t>The reduction in calcitriol decreases intestinal absorption of calcium and eventually leads to hypocalcemia</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113</a:t>
            </a:fld>
            <a:endParaRPr lang="en-US" dirty="0"/>
          </a:p>
        </p:txBody>
      </p:sp>
    </p:spTree>
    <p:extLst>
      <p:ext uri="{BB962C8B-B14F-4D97-AF65-F5344CB8AC3E}">
        <p14:creationId xmlns:p14="http://schemas.microsoft.com/office/powerpoint/2010/main" val="24063215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000" b="0" i="0" u="none" strike="noStrike" baseline="0" dirty="0">
                <a:solidFill>
                  <a:srgbClr val="000000"/>
                </a:solidFill>
              </a:rPr>
              <a:t>In end stage renal disease (ESRD), patients are at risk for several complications of hyperphosphatemia, including the development of renal bone disease </a:t>
            </a:r>
            <a:r>
              <a:rPr lang="en-US" sz="2000" b="0" i="0" u="none" strike="noStrike" baseline="0" dirty="0"/>
              <a:t>and extraosseous calcifications of soft tissue and vasculature</a:t>
            </a:r>
            <a:endParaRPr lang="en-US" sz="2000" dirty="0"/>
          </a:p>
          <a:p>
            <a:r>
              <a:rPr lang="en-US" sz="2000" b="0" i="0" u="none" strike="noStrike" baseline="0" dirty="0"/>
              <a:t>Hyperphosphatemia (&gt; 6.5 mg/dL) is also associated with increased risk of death</a:t>
            </a:r>
          </a:p>
          <a:p>
            <a:r>
              <a:rPr lang="en-US" sz="2000" dirty="0"/>
              <a:t>All phosphate binders are considered effective in reducing serum phosphate levels, and treatment guidelines do not strongly prefer one agent in this class over another for adults</a:t>
            </a:r>
          </a:p>
          <a:p>
            <a:pPr marL="0" indent="0">
              <a:buNone/>
            </a:pPr>
            <a:endParaRPr lang="en-US" sz="20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114</a:t>
            </a:fld>
            <a:endParaRPr lang="en-US" dirty="0"/>
          </a:p>
        </p:txBody>
      </p:sp>
    </p:spTree>
    <p:extLst>
      <p:ext uri="{BB962C8B-B14F-4D97-AF65-F5344CB8AC3E}">
        <p14:creationId xmlns:p14="http://schemas.microsoft.com/office/powerpoint/2010/main" val="32762604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000" b="0" i="0" u="none" strike="noStrike" baseline="0" dirty="0">
                <a:solidFill>
                  <a:srgbClr val="000000"/>
                </a:solidFill>
                <a:latin typeface="Calibri" panose="020F0502020204030204" pitchFamily="34" charset="0"/>
              </a:rPr>
              <a:t>The National Kidney Foundation (NKF) 2017 Clinical Practice Guideline for the Diagnosis, Evaluation, Prevention, and Treatment of Chronic Kidney Disease – Mineral and Bone Disorder (CKD-MBD) under The Kidney Disease: Improving Global Outcomes (KDIGO) foundation advise that treatment of hyperphosphatemia includes the reduction of dietary phosphorus, phosphate binding therapy, and removal of phosphorus by dialysis and should consider serial phosphate, calcium, and PTH levels</a:t>
            </a:r>
          </a:p>
          <a:p>
            <a:r>
              <a:rPr lang="en-US" sz="2000" b="0" i="0" u="none" strike="noStrike" baseline="0" dirty="0">
                <a:solidFill>
                  <a:srgbClr val="000000"/>
                </a:solidFill>
                <a:latin typeface="Calibri" panose="020F0502020204030204" pitchFamily="34" charset="0"/>
              </a:rPr>
              <a:t>Although the recommendation is not graded, they advise basing decisions regarding phosphate-lowering treatment on progressively or persistently elevated serum phosphate rather than to prevent hyperphosphatemia</a:t>
            </a:r>
            <a:endParaRPr lang="en-US" sz="200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115</a:t>
            </a:fld>
            <a:endParaRPr lang="en-US" dirty="0"/>
          </a:p>
        </p:txBody>
      </p:sp>
    </p:spTree>
    <p:extLst>
      <p:ext uri="{BB962C8B-B14F-4D97-AF65-F5344CB8AC3E}">
        <p14:creationId xmlns:p14="http://schemas.microsoft.com/office/powerpoint/2010/main" val="1198028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Hereditary Angioedema Agents</a:t>
            </a:r>
            <a:endParaRPr lang="en-US" dirty="0"/>
          </a:p>
        </p:txBody>
      </p:sp>
    </p:spTree>
    <p:extLst>
      <p:ext uri="{BB962C8B-B14F-4D97-AF65-F5344CB8AC3E}">
        <p14:creationId xmlns:p14="http://schemas.microsoft.com/office/powerpoint/2010/main" val="34156735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117</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pic>
        <p:nvPicPr>
          <p:cNvPr id="13" name="Content Placeholder 12">
            <a:extLst>
              <a:ext uri="{FF2B5EF4-FFF2-40B4-BE49-F238E27FC236}">
                <a16:creationId xmlns:a16="http://schemas.microsoft.com/office/drawing/2014/main" id="{DBB0DF19-03D8-29FD-671A-04BCB80F3980}"/>
              </a:ext>
            </a:extLst>
          </p:cNvPr>
          <p:cNvPicPr>
            <a:picLocks noGrp="1" noChangeAspect="1"/>
          </p:cNvPicPr>
          <p:nvPr>
            <p:ph idx="1"/>
          </p:nvPr>
        </p:nvPicPr>
        <p:blipFill>
          <a:blip r:embed="rId3"/>
          <a:stretch>
            <a:fillRect/>
          </a:stretch>
        </p:blipFill>
        <p:spPr>
          <a:xfrm>
            <a:off x="481361" y="1270130"/>
            <a:ext cx="8229600" cy="2603240"/>
          </a:xfrm>
        </p:spPr>
      </p:pic>
    </p:spTree>
    <p:extLst>
      <p:ext uri="{BB962C8B-B14F-4D97-AF65-F5344CB8AC3E}">
        <p14:creationId xmlns:p14="http://schemas.microsoft.com/office/powerpoint/2010/main" val="38411315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118</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pic>
        <p:nvPicPr>
          <p:cNvPr id="8" name="Content Placeholder 7">
            <a:extLst>
              <a:ext uri="{FF2B5EF4-FFF2-40B4-BE49-F238E27FC236}">
                <a16:creationId xmlns:a16="http://schemas.microsoft.com/office/drawing/2014/main" id="{29791C4A-A72F-EBCB-8276-239701322D3E}"/>
              </a:ext>
            </a:extLst>
          </p:cNvPr>
          <p:cNvPicPr>
            <a:picLocks noGrp="1" noChangeAspect="1"/>
          </p:cNvPicPr>
          <p:nvPr>
            <p:ph idx="1"/>
          </p:nvPr>
        </p:nvPicPr>
        <p:blipFill>
          <a:blip r:embed="rId3"/>
          <a:stretch>
            <a:fillRect/>
          </a:stretch>
        </p:blipFill>
        <p:spPr>
          <a:xfrm>
            <a:off x="625570" y="1047750"/>
            <a:ext cx="7892859" cy="3394075"/>
          </a:xfrm>
        </p:spPr>
      </p:pic>
    </p:spTree>
    <p:extLst>
      <p:ext uri="{BB962C8B-B14F-4D97-AF65-F5344CB8AC3E}">
        <p14:creationId xmlns:p14="http://schemas.microsoft.com/office/powerpoint/2010/main" val="16713547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119</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Hereditary angioedema (HAE) is a rare, dominant autosomal genetic disorder that affects approximately 6,000 individuals in the </a:t>
            </a:r>
            <a:r>
              <a:rPr lang="en-US" sz="1800" dirty="0">
                <a:solidFill>
                  <a:srgbClr val="000000"/>
                </a:solidFill>
                <a:latin typeface="Calibri" panose="020F0502020204030204" pitchFamily="34" charset="0"/>
              </a:rPr>
              <a:t>US</a:t>
            </a:r>
          </a:p>
          <a:p>
            <a:r>
              <a:rPr lang="en-US" sz="1800" b="0" i="0" u="none" strike="noStrike" baseline="0" dirty="0">
                <a:solidFill>
                  <a:srgbClr val="000000"/>
                </a:solidFill>
                <a:latin typeface="Calibri" panose="020F0502020204030204" pitchFamily="34" charset="0"/>
              </a:rPr>
              <a:t>Patients with HAE have low levels of endogenous or functional C1 esterase inhibitor (C1-INH)</a:t>
            </a:r>
          </a:p>
          <a:p>
            <a:r>
              <a:rPr lang="en-US" sz="1800" b="0" i="0" u="none" strike="noStrike" baseline="0" dirty="0">
                <a:solidFill>
                  <a:srgbClr val="000000"/>
                </a:solidFill>
                <a:latin typeface="Calibri" panose="020F0502020204030204" pitchFamily="34" charset="0"/>
              </a:rPr>
              <a:t>HAE is characterized by recurrent episodes of nonpruritic, nonpitting, subcutaneous (SC) or submucosal edema involving the skin or mucosal tissues of the upper respiratory and gastrointestinal (GI) tracts</a:t>
            </a:r>
          </a:p>
          <a:p>
            <a:r>
              <a:rPr lang="en-US" sz="1800" b="0" i="0" u="none" strike="noStrike" baseline="0" dirty="0">
                <a:solidFill>
                  <a:srgbClr val="000000"/>
                </a:solidFill>
                <a:latin typeface="Calibri" panose="020F0502020204030204" pitchFamily="34" charset="0"/>
              </a:rPr>
              <a:t>Although swelling can resolve spontaneously in several days, without treatment laryngeal edema may be fatal and the pain of GI attacks can be incapacitating</a:t>
            </a:r>
            <a:endParaRPr lang="en-US" dirty="0"/>
          </a:p>
        </p:txBody>
      </p:sp>
    </p:spTree>
    <p:extLst>
      <p:ext uri="{BB962C8B-B14F-4D97-AF65-F5344CB8AC3E}">
        <p14:creationId xmlns:p14="http://schemas.microsoft.com/office/powerpoint/2010/main" val="185038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457200" y="1047750"/>
            <a:ext cx="8229600" cy="3581400"/>
          </a:xfrm>
        </p:spPr>
        <p:txBody>
          <a:bodyPr/>
          <a:lstStyle/>
          <a:p>
            <a:r>
              <a:rPr lang="en-US" sz="2000" dirty="0">
                <a:solidFill>
                  <a:srgbClr val="000000"/>
                </a:solidFill>
              </a:rPr>
              <a:t>Per the American Academy of Neurology (AAN) and the American Headache Society (AHS), for pharmacologic treatment for episodic migraine prevention in adults:</a:t>
            </a:r>
          </a:p>
          <a:p>
            <a:pPr lvl="2" indent="-257175">
              <a:buFont typeface="Courier New" panose="02070309020205020404" pitchFamily="49" charset="0"/>
              <a:buChar char="o"/>
            </a:pPr>
            <a:r>
              <a:rPr lang="en-US" dirty="0">
                <a:solidFill>
                  <a:srgbClr val="000000"/>
                </a:solidFill>
              </a:rPr>
              <a:t>Antiepileptic drugs (divalproex sodium, sodium valproate, topiramate) and beta-blockers (metoprolol, propranolol, timolol) are considered </a:t>
            </a:r>
            <a:r>
              <a:rPr lang="en-US" i="1" dirty="0">
                <a:solidFill>
                  <a:srgbClr val="000000"/>
                </a:solidFill>
              </a:rPr>
              <a:t>effective</a:t>
            </a:r>
            <a:r>
              <a:rPr lang="en-US" dirty="0">
                <a:solidFill>
                  <a:srgbClr val="000000"/>
                </a:solidFill>
              </a:rPr>
              <a:t> in migraine prevention </a:t>
            </a:r>
          </a:p>
          <a:p>
            <a:pPr lvl="2" indent="-257175">
              <a:buFont typeface="Courier New" panose="02070309020205020404" pitchFamily="49" charset="0"/>
              <a:buChar char="o"/>
            </a:pPr>
            <a:r>
              <a:rPr lang="en-US" dirty="0">
                <a:solidFill>
                  <a:srgbClr val="000000"/>
                </a:solidFill>
              </a:rPr>
              <a:t>Naratriptan, zolmitriptan, antidepressants (amitriptyline, venlafaxine), and beta-blockers (atenolol, nadolol) are considered  </a:t>
            </a:r>
            <a:r>
              <a:rPr lang="en-US" i="1" dirty="0">
                <a:solidFill>
                  <a:srgbClr val="000000"/>
                </a:solidFill>
              </a:rPr>
              <a:t>probably effective </a:t>
            </a:r>
            <a:r>
              <a:rPr lang="en-US" dirty="0">
                <a:solidFill>
                  <a:srgbClr val="000000"/>
                </a:solidFill>
              </a:rPr>
              <a:t>in migraine prevention </a:t>
            </a:r>
          </a:p>
          <a:p>
            <a:pPr lvl="2" indent="-257175">
              <a:buFont typeface="Courier New" panose="02070309020205020404" pitchFamily="49" charset="0"/>
              <a:buChar char="o"/>
            </a:pPr>
            <a:r>
              <a:rPr lang="en-US" dirty="0">
                <a:solidFill>
                  <a:srgbClr val="000000"/>
                </a:solidFill>
              </a:rPr>
              <a:t>Frovatriptan is established for short-term menstrually-associated migraine (MAM) prevention</a:t>
            </a:r>
          </a:p>
          <a:p>
            <a:pPr lvl="2" indent="-257175">
              <a:buFont typeface="Courier New" panose="02070309020205020404" pitchFamily="49" charset="0"/>
              <a:buChar char="o"/>
            </a:pPr>
            <a:endParaRPr lang="en-US"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77932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120</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Symptoms can begin as early as 2 years of age and persist throughout life with unpredictable severity and frequency of attacks</a:t>
            </a:r>
          </a:p>
          <a:p>
            <a:r>
              <a:rPr lang="en-US" sz="1800" b="0" i="0" u="none" strike="noStrike" baseline="0" dirty="0">
                <a:solidFill>
                  <a:srgbClr val="000000"/>
                </a:solidFill>
                <a:latin typeface="Calibri" panose="020F0502020204030204" pitchFamily="34" charset="0"/>
              </a:rPr>
              <a:t>It is thought that minor trauma and stress can lead to an attack; however, many attacks occur without any apparent trigger</a:t>
            </a:r>
          </a:p>
          <a:p>
            <a:r>
              <a:rPr lang="en-US" sz="1800" b="0" i="0" u="none" strike="noStrike" baseline="0" dirty="0">
                <a:solidFill>
                  <a:srgbClr val="000000"/>
                </a:solidFill>
                <a:latin typeface="Calibri" panose="020F0502020204030204" pitchFamily="34" charset="0"/>
              </a:rPr>
              <a:t>There are 2 types of C1-INH deficient HAE. The most common type (Type I), in which the body does not produce enough C1-INH, occurs in about 85% of patients with the condition</a:t>
            </a:r>
            <a:endParaRPr lang="en-US" sz="180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Type II HAE is characterized by the presence of normal or high levels of a dysfunctional C1-INH</a:t>
            </a:r>
            <a:endParaRPr lang="en-US" dirty="0"/>
          </a:p>
        </p:txBody>
      </p:sp>
    </p:spTree>
    <p:extLst>
      <p:ext uri="{BB962C8B-B14F-4D97-AF65-F5344CB8AC3E}">
        <p14:creationId xmlns:p14="http://schemas.microsoft.com/office/powerpoint/2010/main" val="16379790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121</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a:xfrm>
            <a:off x="457200" y="1047750"/>
            <a:ext cx="8229600" cy="3733800"/>
          </a:xfrm>
        </p:spPr>
        <p:txBody>
          <a:bodyPr/>
          <a:lstStyle/>
          <a:p>
            <a:r>
              <a:rPr lang="en-US" sz="1800" b="0" i="0" u="none" strike="noStrike" baseline="0" dirty="0">
                <a:solidFill>
                  <a:srgbClr val="000000"/>
                </a:solidFill>
                <a:latin typeface="Calibri" panose="020F0502020204030204" pitchFamily="34" charset="0"/>
              </a:rPr>
              <a:t>HAE prophylaxis is needed to reduce potential edema caused by a stressor or procedure likely to precipitate an attack (short-term prophylaxis) or to decrease the number and severity of angioedema attacks (long-term prophylaxis)</a:t>
            </a:r>
          </a:p>
          <a:p>
            <a:r>
              <a:rPr lang="en-US" sz="1800" b="0" i="0" u="none" strike="noStrike" baseline="0" dirty="0">
                <a:solidFill>
                  <a:srgbClr val="000000"/>
                </a:solidFill>
                <a:latin typeface="Calibri" panose="020F0502020204030204" pitchFamily="34" charset="0"/>
              </a:rPr>
              <a:t>The 2020 US Hereditary Angioedema Association (HAEA) guidelines for the management of HAE recommends short-term prophylaxis prior to medical, dental, or surgical procedures</a:t>
            </a:r>
          </a:p>
          <a:p>
            <a:r>
              <a:rPr lang="en-US" sz="1800" b="0" i="0" u="none" strike="noStrike" baseline="0" dirty="0">
                <a:solidFill>
                  <a:srgbClr val="000000"/>
                </a:solidFill>
                <a:latin typeface="Calibri" panose="020F0502020204030204" pitchFamily="34" charset="0"/>
              </a:rPr>
              <a:t>As disease severity may change over time, the need for continued long-term prophylaxis should be assessed periodically. In addition, patients receiving prophylactic therapy should also have access to on-demand treatment for acute attacks</a:t>
            </a:r>
          </a:p>
          <a:p>
            <a:r>
              <a:rPr lang="en-US" sz="1800" b="0" i="0" u="none" strike="noStrike" baseline="0" dirty="0">
                <a:solidFill>
                  <a:srgbClr val="000000"/>
                </a:solidFill>
                <a:latin typeface="Calibri" panose="020F0502020204030204" pitchFamily="34" charset="0"/>
              </a:rPr>
              <a:t>The need for long-term prophylaxis should be made based on attack frequency, attack severity, comorbid conditions, access to treatment, and patient experience and preference</a:t>
            </a:r>
            <a:endParaRPr lang="en-US" dirty="0"/>
          </a:p>
        </p:txBody>
      </p:sp>
    </p:spTree>
    <p:extLst>
      <p:ext uri="{BB962C8B-B14F-4D97-AF65-F5344CB8AC3E}">
        <p14:creationId xmlns:p14="http://schemas.microsoft.com/office/powerpoint/2010/main" val="28430022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122</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a:xfrm>
            <a:off x="446049" y="874514"/>
            <a:ext cx="8229600" cy="3602236"/>
          </a:xfrm>
        </p:spPr>
        <p:txBody>
          <a:bodyPr/>
          <a:lstStyle/>
          <a:p>
            <a:r>
              <a:rPr lang="en-US" sz="1800" b="0" i="0" u="none" strike="noStrike" baseline="0" dirty="0">
                <a:solidFill>
                  <a:srgbClr val="000000"/>
                </a:solidFill>
                <a:latin typeface="Calibri" panose="020F0502020204030204" pitchFamily="34" charset="0"/>
              </a:rPr>
              <a:t>Plasma-derived concentrates of human plasma-derived C1-INH (</a:t>
            </a:r>
            <a:r>
              <a:rPr lang="en-US" sz="1800" b="0" i="0" u="none" strike="noStrike" baseline="0" dirty="0" err="1">
                <a:solidFill>
                  <a:srgbClr val="000000"/>
                </a:solidFill>
                <a:latin typeface="Calibri" panose="020F0502020204030204" pitchFamily="34" charset="0"/>
              </a:rPr>
              <a:t>Berinert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Cinryze</a:t>
            </a:r>
            <a:r>
              <a:rPr lang="en-US" sz="1800" b="0" i="0" u="none" strike="noStrike" baseline="0" dirty="0">
                <a:solidFill>
                  <a:srgbClr val="000000"/>
                </a:solidFill>
                <a:latin typeface="Calibri" panose="020F0502020204030204" pitchFamily="34" charset="0"/>
              </a:rPr>
              <a:t>) and a recombinant analogue of C1-INH (</a:t>
            </a:r>
            <a:r>
              <a:rPr lang="en-US" sz="1800" b="0" i="0" u="none" strike="noStrike" baseline="0" dirty="0" err="1">
                <a:solidFill>
                  <a:srgbClr val="000000"/>
                </a:solidFill>
                <a:latin typeface="Calibri" panose="020F0502020204030204" pitchFamily="34" charset="0"/>
              </a:rPr>
              <a:t>Ruconest</a:t>
            </a:r>
            <a:r>
              <a:rPr lang="en-US" sz="1800" b="0" i="0" u="none" strike="noStrike" baseline="0" dirty="0">
                <a:solidFill>
                  <a:srgbClr val="000000"/>
                </a:solidFill>
                <a:latin typeface="Calibri" panose="020F0502020204030204" pitchFamily="34" charset="0"/>
              </a:rPr>
              <a:t>) are available as IV injections, and human plasma-derived C1-INH (</a:t>
            </a:r>
            <a:r>
              <a:rPr lang="en-US" sz="1800" b="0" i="0" u="none" strike="noStrike" baseline="0" dirty="0" err="1">
                <a:solidFill>
                  <a:srgbClr val="000000"/>
                </a:solidFill>
                <a:latin typeface="Calibri" panose="020F0502020204030204" pitchFamily="34" charset="0"/>
              </a:rPr>
              <a:t>Haegarda</a:t>
            </a:r>
            <a:r>
              <a:rPr lang="en-US" sz="1800" b="0" i="0" u="none" strike="noStrike" baseline="0" dirty="0">
                <a:solidFill>
                  <a:srgbClr val="000000"/>
                </a:solidFill>
                <a:latin typeface="Calibri" panose="020F0502020204030204" pitchFamily="34" charset="0"/>
              </a:rPr>
              <a:t>) is available as a subcutaneous injection</a:t>
            </a:r>
          </a:p>
          <a:p>
            <a:r>
              <a:rPr lang="en-US" sz="1800" b="0" i="0" u="none" strike="noStrike" baseline="0" dirty="0" err="1">
                <a:solidFill>
                  <a:srgbClr val="000000"/>
                </a:solidFill>
                <a:latin typeface="Calibri" panose="020F0502020204030204" pitchFamily="34" charset="0"/>
              </a:rPr>
              <a:t>Ecallantide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Kalbitor</a:t>
            </a:r>
            <a:r>
              <a:rPr lang="en-US" sz="1800" b="0" i="0" u="none" strike="noStrike" baseline="0" dirty="0">
                <a:solidFill>
                  <a:srgbClr val="000000"/>
                </a:solidFill>
                <a:latin typeface="Calibri" panose="020F0502020204030204" pitchFamily="34" charset="0"/>
              </a:rPr>
              <a:t>) is a selective inhibitor of the plasma protein, kallikrein, and is administered subcutaneously</a:t>
            </a:r>
          </a:p>
          <a:p>
            <a:r>
              <a:rPr lang="en-US" sz="1800" b="0" i="0" u="none" strike="noStrike" baseline="0" dirty="0" err="1">
                <a:solidFill>
                  <a:srgbClr val="000000"/>
                </a:solidFill>
                <a:latin typeface="Calibri" panose="020F0502020204030204" pitchFamily="34" charset="0"/>
              </a:rPr>
              <a:t>Lanadelumab-flyo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Takhzyro</a:t>
            </a:r>
            <a:r>
              <a:rPr lang="en-US" sz="1800" b="0" i="0" u="none" strike="noStrike" baseline="0" dirty="0">
                <a:solidFill>
                  <a:srgbClr val="000000"/>
                </a:solidFill>
                <a:latin typeface="Calibri" panose="020F0502020204030204" pitchFamily="34" charset="0"/>
              </a:rPr>
              <a:t>) is the second kallikrein inhibitor, but the only monoclonal antibody, and is administered subcutaneously</a:t>
            </a:r>
          </a:p>
          <a:p>
            <a:r>
              <a:rPr lang="en-US" sz="1800" b="0" i="0" u="none" strike="noStrike" baseline="0" dirty="0" err="1">
                <a:solidFill>
                  <a:srgbClr val="000000"/>
                </a:solidFill>
                <a:latin typeface="Calibri" panose="020F0502020204030204" pitchFamily="34" charset="0"/>
              </a:rPr>
              <a:t>Berotralstat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Orladeyo</a:t>
            </a:r>
            <a:r>
              <a:rPr lang="en-US" sz="1800" b="0" i="0" u="none" strike="noStrike" baseline="0" dirty="0">
                <a:solidFill>
                  <a:srgbClr val="000000"/>
                </a:solidFill>
                <a:latin typeface="Calibri" panose="020F0502020204030204" pitchFamily="34" charset="0"/>
              </a:rPr>
              <a:t>) is the third kallikrein inhibitor and is administered orally once daily</a:t>
            </a:r>
          </a:p>
          <a:p>
            <a:r>
              <a:rPr lang="en-US" sz="1800" b="0" i="0" u="none" strike="noStrike" baseline="0" dirty="0" err="1">
                <a:solidFill>
                  <a:srgbClr val="000000"/>
                </a:solidFill>
                <a:latin typeface="Calibri" panose="020F0502020204030204" pitchFamily="34" charset="0"/>
              </a:rPr>
              <a:t>Icatibant</a:t>
            </a:r>
            <a:r>
              <a:rPr lang="en-US" sz="1800" b="0" i="0" u="none" strike="noStrike" baseline="0" dirty="0">
                <a:solidFill>
                  <a:srgbClr val="000000"/>
                </a:solidFill>
                <a:latin typeface="Calibri" panose="020F0502020204030204" pitchFamily="34" charset="0"/>
              </a:rPr>
              <a:t> (Firazyr) is a selective synthetic bradykinin B2 receptor antagonist and is also administered subcutaneously</a:t>
            </a:r>
          </a:p>
        </p:txBody>
      </p:sp>
    </p:spTree>
    <p:extLst>
      <p:ext uri="{BB962C8B-B14F-4D97-AF65-F5344CB8AC3E}">
        <p14:creationId xmlns:p14="http://schemas.microsoft.com/office/powerpoint/2010/main" val="25528316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Immunomodulators, Atopic Dermatitis</a:t>
            </a:r>
            <a:endParaRPr lang="en-US" dirty="0"/>
          </a:p>
        </p:txBody>
      </p:sp>
    </p:spTree>
    <p:extLst>
      <p:ext uri="{BB962C8B-B14F-4D97-AF65-F5344CB8AC3E}">
        <p14:creationId xmlns:p14="http://schemas.microsoft.com/office/powerpoint/2010/main" val="7426624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pic>
        <p:nvPicPr>
          <p:cNvPr id="7" name="Content Placeholder 6" descr="Text&#10;&#10;Description automatically generated with medium confidence">
            <a:extLst>
              <a:ext uri="{FF2B5EF4-FFF2-40B4-BE49-F238E27FC236}">
                <a16:creationId xmlns:a16="http://schemas.microsoft.com/office/drawing/2014/main" id="{D0921E6F-66D7-7E1C-3837-9D1F5EDDD0EC}"/>
              </a:ext>
            </a:extLst>
          </p:cNvPr>
          <p:cNvPicPr>
            <a:picLocks noGrp="1" noChangeAspect="1"/>
          </p:cNvPicPr>
          <p:nvPr>
            <p:ph idx="1"/>
          </p:nvPr>
        </p:nvPicPr>
        <p:blipFill>
          <a:blip r:embed="rId3"/>
          <a:stretch>
            <a:fillRect/>
          </a:stretch>
        </p:blipFill>
        <p:spPr>
          <a:xfrm>
            <a:off x="435272" y="901461"/>
            <a:ext cx="8229600" cy="2859786"/>
          </a:xfr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124</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pic>
        <p:nvPicPr>
          <p:cNvPr id="9" name="Picture 8">
            <a:extLst>
              <a:ext uri="{FF2B5EF4-FFF2-40B4-BE49-F238E27FC236}">
                <a16:creationId xmlns:a16="http://schemas.microsoft.com/office/drawing/2014/main" id="{55279D64-4DFD-BCA1-DCE3-BC5B7142F8AE}"/>
              </a:ext>
            </a:extLst>
          </p:cNvPr>
          <p:cNvPicPr>
            <a:picLocks noChangeAspect="1"/>
          </p:cNvPicPr>
          <p:nvPr/>
        </p:nvPicPr>
        <p:blipFill>
          <a:blip r:embed="rId4"/>
          <a:stretch>
            <a:fillRect/>
          </a:stretch>
        </p:blipFill>
        <p:spPr>
          <a:xfrm>
            <a:off x="476935" y="3724655"/>
            <a:ext cx="7794328" cy="763492"/>
          </a:xfrm>
          <a:prstGeom prst="rect">
            <a:avLst/>
          </a:prstGeom>
        </p:spPr>
      </p:pic>
    </p:spTree>
    <p:extLst>
      <p:ext uri="{BB962C8B-B14F-4D97-AF65-F5344CB8AC3E}">
        <p14:creationId xmlns:p14="http://schemas.microsoft.com/office/powerpoint/2010/main" val="6639593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125</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pic>
        <p:nvPicPr>
          <p:cNvPr id="10" name="Content Placeholder 9">
            <a:extLst>
              <a:ext uri="{FF2B5EF4-FFF2-40B4-BE49-F238E27FC236}">
                <a16:creationId xmlns:a16="http://schemas.microsoft.com/office/drawing/2014/main" id="{4719EFC8-4230-3C9B-8DD5-A8EC302409E2}"/>
              </a:ext>
            </a:extLst>
          </p:cNvPr>
          <p:cNvPicPr>
            <a:picLocks noGrp="1" noChangeAspect="1"/>
          </p:cNvPicPr>
          <p:nvPr>
            <p:ph idx="1"/>
          </p:nvPr>
        </p:nvPicPr>
        <p:blipFill>
          <a:blip r:embed="rId3"/>
          <a:stretch>
            <a:fillRect/>
          </a:stretch>
        </p:blipFill>
        <p:spPr>
          <a:xfrm>
            <a:off x="457200" y="1047750"/>
            <a:ext cx="8229600" cy="400358"/>
          </a:xfrm>
        </p:spPr>
      </p:pic>
      <p:pic>
        <p:nvPicPr>
          <p:cNvPr id="12" name="Picture 11">
            <a:extLst>
              <a:ext uri="{FF2B5EF4-FFF2-40B4-BE49-F238E27FC236}">
                <a16:creationId xmlns:a16="http://schemas.microsoft.com/office/drawing/2014/main" id="{955B56B5-9EAE-DC7A-A4CC-2D45647A7A94}"/>
              </a:ext>
            </a:extLst>
          </p:cNvPr>
          <p:cNvPicPr>
            <a:picLocks noChangeAspect="1"/>
          </p:cNvPicPr>
          <p:nvPr/>
        </p:nvPicPr>
        <p:blipFill>
          <a:blip r:embed="rId4"/>
          <a:stretch>
            <a:fillRect/>
          </a:stretch>
        </p:blipFill>
        <p:spPr>
          <a:xfrm>
            <a:off x="457201" y="1421383"/>
            <a:ext cx="8229600" cy="3352470"/>
          </a:xfrm>
          <a:prstGeom prst="rect">
            <a:avLst/>
          </a:prstGeom>
        </p:spPr>
      </p:pic>
    </p:spTree>
    <p:extLst>
      <p:ext uri="{BB962C8B-B14F-4D97-AF65-F5344CB8AC3E}">
        <p14:creationId xmlns:p14="http://schemas.microsoft.com/office/powerpoint/2010/main" val="28068430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126</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Atopic dermatitis (AD) is a chronic, non-contagious, inflammatory disease of the skin resulting from a combination of genetic and environmental factors Approximately 70% of patients diagnosed with AD have a positive family history of atopic diseases</a:t>
            </a:r>
          </a:p>
          <a:p>
            <a:r>
              <a:rPr lang="en-US" sz="1800" b="0" i="0" u="none" strike="noStrike" baseline="0" dirty="0">
                <a:solidFill>
                  <a:srgbClr val="000000"/>
                </a:solidFill>
                <a:latin typeface="Calibri" panose="020F0502020204030204" pitchFamily="34" charset="0"/>
              </a:rPr>
              <a:t>Often referred to as “eczema,” AD affects up to 13% of children and about 7.3% of adults in the US</a:t>
            </a:r>
          </a:p>
          <a:p>
            <a:r>
              <a:rPr lang="en-US" sz="1800" b="0" i="0" u="none" strike="noStrike" baseline="0" dirty="0">
                <a:solidFill>
                  <a:srgbClr val="000000"/>
                </a:solidFill>
                <a:latin typeface="Calibri" panose="020F0502020204030204" pitchFamily="34" charset="0"/>
              </a:rPr>
              <a:t>Although symptoms of AD can develop at any age, it has been estimated that 60% of patients develop symptoms in the first year of life, while 90% develop symptoms before the age of 5 years</a:t>
            </a:r>
          </a:p>
          <a:p>
            <a:r>
              <a:rPr lang="en-US" sz="1800" b="0" i="0" u="none" strike="noStrike" baseline="0" dirty="0">
                <a:solidFill>
                  <a:srgbClr val="000000"/>
                </a:solidFill>
                <a:latin typeface="Calibri" panose="020F0502020204030204" pitchFamily="34" charset="0"/>
              </a:rPr>
              <a:t>AD is characterized by extremely dry, itchy skin on the insides of the elbows, behind the knees, and on the face, hands, and feet</a:t>
            </a:r>
            <a:endParaRPr lang="en-US" dirty="0"/>
          </a:p>
        </p:txBody>
      </p:sp>
    </p:spTree>
    <p:extLst>
      <p:ext uri="{BB962C8B-B14F-4D97-AF65-F5344CB8AC3E}">
        <p14:creationId xmlns:p14="http://schemas.microsoft.com/office/powerpoint/2010/main" val="7801401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127</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a:xfrm>
            <a:off x="0" y="742950"/>
            <a:ext cx="9144000" cy="3962400"/>
          </a:xfrm>
        </p:spPr>
        <p:txBody>
          <a:bodyPr/>
          <a:lstStyle/>
          <a:p>
            <a:r>
              <a:rPr lang="en-US" sz="1800" b="0" i="0" u="none" strike="noStrike" baseline="0" dirty="0">
                <a:solidFill>
                  <a:srgbClr val="000000"/>
                </a:solidFill>
                <a:latin typeface="Calibri" panose="020F0502020204030204" pitchFamily="34" charset="0"/>
              </a:rPr>
              <a:t>The American Academy of Dermatology (AAD) guidelines from 2014 state that emollients, topical corticosteroids, and topical calcineurin inhibitors are the standard of care for the treatment of AD</a:t>
            </a:r>
          </a:p>
          <a:p>
            <a:r>
              <a:rPr lang="en-US" sz="1800" b="0" i="0" u="none" strike="noStrike" baseline="0" dirty="0">
                <a:solidFill>
                  <a:srgbClr val="000000"/>
                </a:solidFill>
                <a:latin typeface="Calibri" panose="020F0502020204030204" pitchFamily="34" charset="0"/>
              </a:rPr>
              <a:t>For patients whose eczema is not controlled by topical corticosteroids, or when there is a serious risk of adverse events from topical corticosteroids, topical calcineurin inhibitors should be used</a:t>
            </a:r>
          </a:p>
          <a:p>
            <a:r>
              <a:rPr lang="en-US" sz="1800" b="0" i="0" u="none" strike="noStrike" baseline="0" dirty="0">
                <a:solidFill>
                  <a:srgbClr val="000000"/>
                </a:solidFill>
                <a:latin typeface="Calibri" panose="020F0502020204030204" pitchFamily="34" charset="0"/>
              </a:rPr>
              <a:t>Like the AAD guidelines, the American Academy of Allergy, Asthma, and Immunology (AAAAI) 2012 guidelines state that </a:t>
            </a:r>
            <a:r>
              <a:rPr lang="en-US" sz="1800" b="0" i="0" u="none" strike="noStrike" baseline="0" dirty="0" err="1">
                <a:solidFill>
                  <a:srgbClr val="000000"/>
                </a:solidFill>
                <a:latin typeface="Calibri" panose="020F0502020204030204" pitchFamily="34" charset="0"/>
              </a:rPr>
              <a:t>pimecrolimus</a:t>
            </a:r>
            <a:r>
              <a:rPr lang="en-US" sz="1800" b="0" i="0" u="none" strike="noStrike" baseline="0" dirty="0">
                <a:solidFill>
                  <a:srgbClr val="000000"/>
                </a:solidFill>
                <a:latin typeface="Calibri" panose="020F0502020204030204" pitchFamily="34" charset="0"/>
              </a:rPr>
              <a:t> and tacrolimus are reasonable treatment options for patients as second-line treatment choices. First-line options include hydration (emollients), moisturizers, and topical corticosteroids</a:t>
            </a:r>
          </a:p>
          <a:p>
            <a:r>
              <a:rPr lang="en-US" sz="1800" b="0" i="0" u="none" strike="noStrike" baseline="0" dirty="0" err="1">
                <a:solidFill>
                  <a:srgbClr val="000000"/>
                </a:solidFill>
                <a:latin typeface="Calibri" panose="020F0502020204030204" pitchFamily="34" charset="0"/>
              </a:rPr>
              <a:t>Crisaborole</a:t>
            </a:r>
            <a:r>
              <a:rPr lang="en-US" sz="1800" b="0" i="0" u="none" strike="noStrike" baseline="0" dirty="0">
                <a:solidFill>
                  <a:srgbClr val="000000"/>
                </a:solidFill>
                <a:latin typeface="Calibri" panose="020F0502020204030204" pitchFamily="34" charset="0"/>
              </a:rPr>
              <a:t> (Eucrisa), dupilumab (Dupixent), ruxolitinib (</a:t>
            </a:r>
            <a:r>
              <a:rPr lang="en-US" sz="1800" b="0" i="0" u="none" strike="noStrike" baseline="0" dirty="0" err="1">
                <a:solidFill>
                  <a:srgbClr val="000000"/>
                </a:solidFill>
                <a:latin typeface="Calibri" panose="020F0502020204030204" pitchFamily="34" charset="0"/>
              </a:rPr>
              <a:t>Opzelura</a:t>
            </a:r>
            <a:r>
              <a:rPr lang="en-US" sz="1800" b="0" i="0" u="none" strike="noStrike" baseline="0" dirty="0">
                <a:solidFill>
                  <a:srgbClr val="000000"/>
                </a:solidFill>
                <a:latin typeface="Calibri" panose="020F0502020204030204" pitchFamily="34" charset="0"/>
              </a:rPr>
              <a:t>), and tralokinumab-</a:t>
            </a:r>
            <a:r>
              <a:rPr lang="en-US" sz="1800" b="0" i="0" u="none" strike="noStrike" baseline="0" dirty="0" err="1">
                <a:solidFill>
                  <a:srgbClr val="000000"/>
                </a:solidFill>
                <a:latin typeface="Calibri" panose="020F0502020204030204" pitchFamily="34" charset="0"/>
              </a:rPr>
              <a:t>ldrm</a:t>
            </a:r>
            <a:r>
              <a:rPr lang="en-US" sz="1800" b="0" i="0" u="none" strike="noStrike" baseline="0" dirty="0">
                <a:solidFill>
                  <a:srgbClr val="000000"/>
                </a:solidFill>
                <a:latin typeface="Calibri" panose="020F0502020204030204" pitchFamily="34" charset="0"/>
              </a:rPr>
              <a:t> (Adbry) were not available at the time of the development of these guidelines but may be considered as second-line treatment options for patients with mild, moderate, or severe atopic dermatitis</a:t>
            </a:r>
            <a:endParaRPr lang="en-US" dirty="0"/>
          </a:p>
        </p:txBody>
      </p:sp>
    </p:spTree>
    <p:extLst>
      <p:ext uri="{BB962C8B-B14F-4D97-AF65-F5344CB8AC3E}">
        <p14:creationId xmlns:p14="http://schemas.microsoft.com/office/powerpoint/2010/main" val="27787689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128</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1800" b="0" i="0" u="none" strike="noStrike" baseline="0" dirty="0" err="1">
                <a:solidFill>
                  <a:srgbClr val="000000"/>
                </a:solidFill>
                <a:latin typeface="Calibri" panose="020F0502020204030204" pitchFamily="34" charset="0"/>
              </a:rPr>
              <a:t>Crisaborole</a:t>
            </a:r>
            <a:r>
              <a:rPr lang="en-US" sz="1800" b="0" i="0" u="none" strike="noStrike" baseline="0" dirty="0">
                <a:solidFill>
                  <a:srgbClr val="000000"/>
                </a:solidFill>
                <a:latin typeface="Calibri" panose="020F0502020204030204" pitchFamily="34" charset="0"/>
              </a:rPr>
              <a:t> (Eucrisa) is a phosphodiesterase 4 (PDE-4) inhibitor.</a:t>
            </a:r>
          </a:p>
          <a:p>
            <a:r>
              <a:rPr lang="en-US" sz="1800" b="0" i="0" u="none" strike="noStrike" baseline="0" dirty="0">
                <a:solidFill>
                  <a:srgbClr val="000000"/>
                </a:solidFill>
                <a:latin typeface="Calibri" panose="020F0502020204030204" pitchFamily="34" charset="0"/>
              </a:rPr>
              <a:t>Dupilumab (Dupixent), a human monoclonal IgG4 antibody, inhibits interleukin-4 (IL-4) and interleukin-13 (IL-13) signaling via binding to the IL-4 receptor alpha subunit found on both complexes, resulting in inhibition of cytokine-induced responses (e.g., proinflammatory cytokines, chemokines, IgE)</a:t>
            </a:r>
            <a:endParaRPr lang="en-US" sz="1800" dirty="0">
              <a:solidFill>
                <a:srgbClr val="000000"/>
              </a:solidFill>
              <a:latin typeface="Calibri" panose="020F0502020204030204" pitchFamily="34" charset="0"/>
            </a:endParaRPr>
          </a:p>
          <a:p>
            <a:r>
              <a:rPr lang="en-US" sz="1800" b="0" i="0" u="none" strike="noStrike" baseline="0" dirty="0" err="1">
                <a:solidFill>
                  <a:srgbClr val="000000"/>
                </a:solidFill>
                <a:latin typeface="Calibri" panose="020F0502020204030204" pitchFamily="34" charset="0"/>
              </a:rPr>
              <a:t>Pimecrolimus</a:t>
            </a:r>
            <a:r>
              <a:rPr lang="en-US" sz="1800" b="0" i="0" u="none" strike="noStrike" baseline="0" dirty="0">
                <a:solidFill>
                  <a:srgbClr val="000000"/>
                </a:solidFill>
                <a:latin typeface="Calibri" panose="020F0502020204030204" pitchFamily="34" charset="0"/>
              </a:rPr>
              <a:t> (Elidel) is a derivative of the macrolactam </a:t>
            </a:r>
            <a:r>
              <a:rPr lang="en-US" sz="1800" b="0" i="0" u="none" strike="noStrike" baseline="0" dirty="0" err="1">
                <a:solidFill>
                  <a:srgbClr val="000000"/>
                </a:solidFill>
                <a:latin typeface="Calibri" panose="020F0502020204030204" pitchFamily="34" charset="0"/>
              </a:rPr>
              <a:t>ascomycin</a:t>
            </a:r>
            <a:r>
              <a:rPr lang="en-US" sz="1800" b="0" i="0" u="none" strike="noStrike" baseline="0" dirty="0">
                <a:solidFill>
                  <a:srgbClr val="000000"/>
                </a:solidFill>
                <a:latin typeface="Calibri" panose="020F0502020204030204" pitchFamily="34" charset="0"/>
              </a:rPr>
              <a:t>. It binds to the intracellular protein macrophilin-12 (FKBP-12) and inhibits the calcium-dependent phosphatase calcineurin</a:t>
            </a:r>
          </a:p>
          <a:p>
            <a:r>
              <a:rPr lang="en-US" sz="1800" b="0" i="0" u="none" strike="noStrike" baseline="0" dirty="0">
                <a:solidFill>
                  <a:srgbClr val="000000"/>
                </a:solidFill>
                <a:latin typeface="Calibri" panose="020F0502020204030204" pitchFamily="34" charset="0"/>
              </a:rPr>
              <a:t>Ruxolitinib (</a:t>
            </a:r>
            <a:r>
              <a:rPr lang="en-US" sz="1800" b="0" i="0" u="none" strike="noStrike" baseline="0" dirty="0" err="1">
                <a:solidFill>
                  <a:srgbClr val="000000"/>
                </a:solidFill>
                <a:latin typeface="Calibri" panose="020F0502020204030204" pitchFamily="34" charset="0"/>
              </a:rPr>
              <a:t>Opzelura</a:t>
            </a:r>
            <a:r>
              <a:rPr lang="en-US" sz="1800" b="0" i="0" u="none" strike="noStrike" baseline="0" dirty="0">
                <a:solidFill>
                  <a:srgbClr val="000000"/>
                </a:solidFill>
                <a:latin typeface="Calibri" panose="020F0502020204030204" pitchFamily="34" charset="0"/>
              </a:rPr>
              <a:t>) is a Janus kinase inhibitor that targets the JAK and signal transducer and activator of transcription (STAT) pathway, and may mediate itch response, inflammation, and skin barrier dysfunction associated with AD</a:t>
            </a:r>
            <a:endParaRPr lang="en-US" dirty="0"/>
          </a:p>
        </p:txBody>
      </p:sp>
    </p:spTree>
    <p:extLst>
      <p:ext uri="{BB962C8B-B14F-4D97-AF65-F5344CB8AC3E}">
        <p14:creationId xmlns:p14="http://schemas.microsoft.com/office/powerpoint/2010/main" val="12544325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129</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Tacrolimus (</a:t>
            </a:r>
            <a:r>
              <a:rPr lang="en-US" sz="1800" b="0" i="0" u="none" strike="noStrike" baseline="0" dirty="0" err="1">
                <a:solidFill>
                  <a:srgbClr val="000000"/>
                </a:solidFill>
                <a:latin typeface="Calibri" panose="020F0502020204030204" pitchFamily="34" charset="0"/>
              </a:rPr>
              <a:t>Protopic</a:t>
            </a:r>
            <a:r>
              <a:rPr lang="en-US" sz="1800" b="0" i="0" u="none" strike="noStrike" baseline="0" dirty="0">
                <a:solidFill>
                  <a:srgbClr val="000000"/>
                </a:solidFill>
                <a:latin typeface="Calibri" panose="020F0502020204030204" pitchFamily="34" charset="0"/>
              </a:rPr>
              <a:t>) is a topical macrolactam agent. It exerts its pharmacologic activity by binding to FKBP-12. A complex is then formed which includes calcineurin</a:t>
            </a:r>
          </a:p>
          <a:p>
            <a:r>
              <a:rPr lang="en-US" sz="1800" b="0" i="0" u="none" strike="noStrike" baseline="0" dirty="0">
                <a:solidFill>
                  <a:srgbClr val="000000"/>
                </a:solidFill>
                <a:latin typeface="Calibri" panose="020F0502020204030204" pitchFamily="34" charset="0"/>
              </a:rPr>
              <a:t>Tralokinumab-</a:t>
            </a:r>
            <a:r>
              <a:rPr lang="en-US" sz="1800" b="0" i="0" u="none" strike="noStrike" baseline="0" dirty="0" err="1">
                <a:solidFill>
                  <a:srgbClr val="000000"/>
                </a:solidFill>
                <a:latin typeface="Calibri" panose="020F0502020204030204" pitchFamily="34" charset="0"/>
              </a:rPr>
              <a:t>ldrm</a:t>
            </a:r>
            <a:r>
              <a:rPr lang="en-US" sz="1800" b="0" i="0" u="none" strike="noStrike" baseline="0" dirty="0">
                <a:solidFill>
                  <a:srgbClr val="000000"/>
                </a:solidFill>
                <a:latin typeface="Calibri" panose="020F0502020204030204" pitchFamily="34" charset="0"/>
              </a:rPr>
              <a:t> (Adbry) is a human monoclonal antibody that is an interleukin-13 antagonist and inhibits the inflammatory response of cytokines, chemokines, and IgE</a:t>
            </a:r>
            <a:endParaRPr lang="en-US" dirty="0"/>
          </a:p>
        </p:txBody>
      </p:sp>
    </p:spTree>
    <p:extLst>
      <p:ext uri="{BB962C8B-B14F-4D97-AF65-F5344CB8AC3E}">
        <p14:creationId xmlns:p14="http://schemas.microsoft.com/office/powerpoint/2010/main" val="58616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200" dirty="0">
                <a:solidFill>
                  <a:srgbClr val="000000"/>
                </a:solidFill>
              </a:rPr>
              <a:t>In addition to approval in adults, almotriptan, sumatriptan/naproxen, and zolmitriptan nasal spray are FDA-approved for use in patients 12 to 17 years old while rizatriptan is approved in patients 6 to 17 years old</a:t>
            </a:r>
          </a:p>
          <a:p>
            <a:r>
              <a:rPr lang="en-US" sz="2200" dirty="0">
                <a:solidFill>
                  <a:srgbClr val="000000"/>
                </a:solidFill>
              </a:rPr>
              <a:t>Non-oral routes of administration are available when nausea or vomiting present as significant components of migraine attacks</a:t>
            </a:r>
            <a:endParaRPr lang="en-US" sz="2200" dirty="0">
              <a:solidFill>
                <a:srgbClr val="00B05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548147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130</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1800" b="0" i="0" u="none" strike="noStrike" baseline="0" dirty="0" err="1">
                <a:solidFill>
                  <a:srgbClr val="000000"/>
                </a:solidFill>
                <a:latin typeface="Calibri" panose="020F0502020204030204" pitchFamily="34" charset="0"/>
              </a:rPr>
              <a:t>Crisaborole</a:t>
            </a:r>
            <a:r>
              <a:rPr lang="en-US" sz="1800" b="0" i="0" u="none" strike="noStrike" baseline="0" dirty="0">
                <a:solidFill>
                  <a:srgbClr val="000000"/>
                </a:solidFill>
                <a:latin typeface="Calibri" panose="020F0502020204030204" pitchFamily="34" charset="0"/>
              </a:rPr>
              <a:t> (Eucrisa) is indicated for patients ≥ 3 months of age</a:t>
            </a:r>
          </a:p>
          <a:p>
            <a:r>
              <a:rPr lang="en-US" sz="1800" b="0" i="0" u="none" strike="noStrike" baseline="0" dirty="0" err="1">
                <a:solidFill>
                  <a:srgbClr val="000000"/>
                </a:solidFill>
                <a:latin typeface="Calibri" panose="020F0502020204030204" pitchFamily="34" charset="0"/>
              </a:rPr>
              <a:t>Pimecrolimus</a:t>
            </a:r>
            <a:r>
              <a:rPr lang="en-US" sz="1800" b="0" i="0" u="none" strike="noStrike" baseline="0" dirty="0">
                <a:solidFill>
                  <a:srgbClr val="000000"/>
                </a:solidFill>
                <a:latin typeface="Calibri" panose="020F0502020204030204" pitchFamily="34" charset="0"/>
              </a:rPr>
              <a:t> (Elidel) and tacrolimus 0.03% (</a:t>
            </a:r>
            <a:r>
              <a:rPr lang="en-US" sz="1800" b="0" i="0" u="none" strike="noStrike" baseline="0" dirty="0" err="1">
                <a:solidFill>
                  <a:srgbClr val="000000"/>
                </a:solidFill>
                <a:latin typeface="Calibri" panose="020F0502020204030204" pitchFamily="34" charset="0"/>
              </a:rPr>
              <a:t>Protopic</a:t>
            </a:r>
            <a:r>
              <a:rPr lang="en-US" sz="1800" b="0" i="0" u="none" strike="noStrike" baseline="0" dirty="0">
                <a:solidFill>
                  <a:srgbClr val="000000"/>
                </a:solidFill>
                <a:latin typeface="Calibri" panose="020F0502020204030204" pitchFamily="34" charset="0"/>
              </a:rPr>
              <a:t>) are approved for use in patients ≥ 2 years of age</a:t>
            </a:r>
          </a:p>
          <a:p>
            <a:r>
              <a:rPr lang="en-US" sz="1800" b="0" i="0" u="none" strike="noStrike" baseline="0" dirty="0">
                <a:solidFill>
                  <a:srgbClr val="000000"/>
                </a:solidFill>
                <a:latin typeface="Calibri" panose="020F0502020204030204" pitchFamily="34" charset="0"/>
              </a:rPr>
              <a:t>The safety and efficacy of ruxolitinib (</a:t>
            </a:r>
            <a:r>
              <a:rPr lang="en-US" sz="1800" b="0" i="0" u="none" strike="noStrike" baseline="0" dirty="0" err="1">
                <a:solidFill>
                  <a:srgbClr val="000000"/>
                </a:solidFill>
                <a:latin typeface="Calibri" panose="020F0502020204030204" pitchFamily="34" charset="0"/>
              </a:rPr>
              <a:t>Opzelura</a:t>
            </a:r>
            <a:r>
              <a:rPr lang="en-US" sz="1800" b="0" i="0" u="none" strike="noStrike" baseline="0" dirty="0">
                <a:solidFill>
                  <a:srgbClr val="000000"/>
                </a:solidFill>
                <a:latin typeface="Calibri" panose="020F0502020204030204" pitchFamily="34" charset="0"/>
              </a:rPr>
              <a:t>) in pediatric patients &lt; 12 years of age have not been established</a:t>
            </a:r>
          </a:p>
          <a:p>
            <a:r>
              <a:rPr lang="en-US" sz="1800" b="0" i="0" u="none" strike="noStrike" baseline="0" dirty="0">
                <a:solidFill>
                  <a:srgbClr val="000000"/>
                </a:solidFill>
                <a:latin typeface="Calibri" panose="020F0502020204030204" pitchFamily="34" charset="0"/>
              </a:rPr>
              <a:t>Safety and efficacy of tralokinumab-</a:t>
            </a:r>
            <a:r>
              <a:rPr lang="en-US" sz="1800" b="0" i="0" u="none" strike="noStrike" baseline="0" dirty="0" err="1">
                <a:solidFill>
                  <a:srgbClr val="000000"/>
                </a:solidFill>
                <a:latin typeface="Calibri" panose="020F0502020204030204" pitchFamily="34" charset="0"/>
              </a:rPr>
              <a:t>ldrm</a:t>
            </a:r>
            <a:r>
              <a:rPr lang="en-US" sz="1800" b="0" i="0" u="none" strike="noStrike" baseline="0" dirty="0">
                <a:solidFill>
                  <a:srgbClr val="000000"/>
                </a:solidFill>
                <a:latin typeface="Calibri" panose="020F0502020204030204" pitchFamily="34" charset="0"/>
              </a:rPr>
              <a:t> (Adbry) have not been established in pediatric patients (≤ 18 years of age)</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594036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Immunomodulators, Atopic Dermatitis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131</a:t>
            </a:fld>
            <a:endParaRPr lang="en-US"/>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endParaRPr lang="en-US"/>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1800" u="none" strike="noStrike" kern="0" spc="0" dirty="0">
                <a:ln>
                  <a:noFill/>
                </a:ln>
                <a:effectLst>
                  <a:outerShdw sx="0" sy="0">
                    <a:srgbClr val="000000"/>
                  </a:outerShdw>
                </a:effectLst>
                <a:highlight>
                  <a:srgbClr val="00FFFF"/>
                </a:highlight>
                <a:latin typeface="Calibri" panose="020F0502020204030204" pitchFamily="34" charset="0"/>
                <a:ea typeface="MS Mincho" panose="02020609040205080304" pitchFamily="49" charset="-128"/>
                <a:cs typeface="Times New Roman" panose="02020603050405020304" pitchFamily="18" charset="0"/>
              </a:rPr>
              <a:t>FDA approved Dupixent new indication for the treatment of adult and pediatric patients ages ≥ 12 years old, weighing ≥ 40 kg, with eosinophilic esophagitis. For this indication, it is dosed as 300 mg administered SC once weekly. Received Breakthrough Therapy designation and Priority Review</a:t>
            </a:r>
            <a:endParaRPr lang="en-US" sz="1800" kern="0" dirty="0">
              <a:effectLst>
                <a:outerShdw sx="0" sy="0">
                  <a:srgbClr val="000000"/>
                </a:outerShdw>
              </a:effectLst>
              <a:highlight>
                <a:srgbClr val="00FFFF"/>
              </a:highlight>
              <a:latin typeface="Calibri" panose="020F0502020204030204" pitchFamily="34" charset="0"/>
              <a:ea typeface="MS Mincho" panose="02020609040205080304" pitchFamily="49" charset="-128"/>
              <a:cs typeface="Times New Roman" panose="02020603050405020304" pitchFamily="18" charset="0"/>
            </a:endParaRPr>
          </a:p>
          <a:p>
            <a:r>
              <a:rPr lang="en-US" sz="1800" dirty="0">
                <a:effectLst/>
                <a:highlight>
                  <a:srgbClr val="00FFFF"/>
                </a:highlight>
                <a:latin typeface="Calibri" panose="020F0502020204030204" pitchFamily="34" charset="0"/>
                <a:ea typeface="MS Mincho" panose="02020609040205080304" pitchFamily="49" charset="-128"/>
              </a:rPr>
              <a:t>The FDA has expanded the age range for the Dupixent (atopic dermatitis) indication to the treatment of patients ≥ 6 months old with moderate-to-severe atopic dermatitis whose disease is not adequately controlled with topical prescription therapies or when those therapies are not advisable</a:t>
            </a:r>
          </a:p>
          <a:p>
            <a:r>
              <a:rPr lang="en-US" sz="1800" dirty="0">
                <a:effectLst/>
                <a:highlight>
                  <a:srgbClr val="00FFFF"/>
                </a:highlight>
                <a:latin typeface="Calibri" panose="020F0502020204030204" pitchFamily="34" charset="0"/>
                <a:ea typeface="MS Mincho" panose="02020609040205080304" pitchFamily="49" charset="-128"/>
              </a:rPr>
              <a:t>Previously, it was indicated for atopic dermatitis patients ≥ 6 years old</a:t>
            </a:r>
            <a:endParaRPr lang="en-US" dirty="0"/>
          </a:p>
        </p:txBody>
      </p:sp>
    </p:spTree>
    <p:extLst>
      <p:ext uri="{BB962C8B-B14F-4D97-AF65-F5344CB8AC3E}">
        <p14:creationId xmlns:p14="http://schemas.microsoft.com/office/powerpoint/2010/main" val="32322971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A9C-82E9-4F7B-9DC5-FE976F9C9052}"/>
              </a:ext>
            </a:extLst>
          </p:cNvPr>
          <p:cNvSpPr>
            <a:spLocks noGrp="1"/>
          </p:cNvSpPr>
          <p:nvPr>
            <p:ph type="ctrTitle"/>
          </p:nvPr>
        </p:nvSpPr>
        <p:spPr/>
        <p:txBody>
          <a:bodyPr/>
          <a:lstStyle/>
          <a:p>
            <a:r>
              <a:rPr lang="en-US" sz="3400" dirty="0"/>
              <a:t>New Drug Reviews</a:t>
            </a:r>
          </a:p>
        </p:txBody>
      </p:sp>
      <p:sp>
        <p:nvSpPr>
          <p:cNvPr id="3" name="Subtitle 2">
            <a:extLst>
              <a:ext uri="{FF2B5EF4-FFF2-40B4-BE49-F238E27FC236}">
                <a16:creationId xmlns:a16="http://schemas.microsoft.com/office/drawing/2014/main" id="{DDB908E3-48F4-40F9-9E0A-36B9E13C74C8}"/>
              </a:ext>
            </a:extLst>
          </p:cNvPr>
          <p:cNvSpPr>
            <a:spLocks noGrp="1"/>
          </p:cNvSpPr>
          <p:nvPr>
            <p:ph type="subTitle" idx="1"/>
          </p:nvPr>
        </p:nvSpPr>
        <p:spPr/>
        <p:txBody>
          <a:bodyPr/>
          <a:lstStyle/>
          <a:p>
            <a:r>
              <a:rPr lang="en-US" sz="2800" dirty="0">
                <a:solidFill>
                  <a:srgbClr val="2C2C2C"/>
                </a:solidFill>
              </a:rPr>
              <a:t>Hind Douiki, Pharm.D.</a:t>
            </a:r>
            <a:endParaRPr lang="en-US" dirty="0"/>
          </a:p>
        </p:txBody>
      </p:sp>
    </p:spTree>
    <p:extLst>
      <p:ext uri="{BB962C8B-B14F-4D97-AF65-F5344CB8AC3E}">
        <p14:creationId xmlns:p14="http://schemas.microsoft.com/office/powerpoint/2010/main" val="25642932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Products</a:t>
            </a:r>
          </a:p>
        </p:txBody>
      </p:sp>
      <p:sp>
        <p:nvSpPr>
          <p:cNvPr id="3" name="Content Placeholder 2"/>
          <p:cNvSpPr>
            <a:spLocks noGrp="1"/>
          </p:cNvSpPr>
          <p:nvPr>
            <p:ph idx="1"/>
          </p:nvPr>
        </p:nvSpPr>
        <p:spPr/>
        <p:txBody>
          <a:bodyPr/>
          <a:lstStyle/>
          <a:p>
            <a:endParaRPr lang="en-US" sz="1800" dirty="0">
              <a:solidFill>
                <a:srgbClr val="002060"/>
              </a:solidFill>
            </a:endParaRPr>
          </a:p>
          <a:p>
            <a:pPr algn="l"/>
            <a:r>
              <a:rPr lang="en-US" sz="2000" dirty="0" err="1">
                <a:solidFill>
                  <a:srgbClr val="000000"/>
                </a:solidFill>
              </a:rPr>
              <a:t>Camzyos</a:t>
            </a:r>
            <a:r>
              <a:rPr lang="en-US" sz="2000" dirty="0">
                <a:solidFill>
                  <a:srgbClr val="000000"/>
                </a:solidFill>
              </a:rPr>
              <a:t> (</a:t>
            </a:r>
            <a:r>
              <a:rPr lang="en-US" sz="2000" b="0" i="0" u="none" strike="noStrike" baseline="0" dirty="0" err="1">
                <a:solidFill>
                  <a:srgbClr val="000000"/>
                </a:solidFill>
              </a:rPr>
              <a:t>mavacamten</a:t>
            </a:r>
            <a:r>
              <a:rPr lang="en-US" sz="2000" dirty="0">
                <a:solidFill>
                  <a:srgbClr val="000000"/>
                </a:solidFill>
              </a:rPr>
              <a:t>)</a:t>
            </a:r>
          </a:p>
          <a:p>
            <a:r>
              <a:rPr lang="en-US" sz="2000" dirty="0" err="1">
                <a:solidFill>
                  <a:srgbClr val="000000"/>
                </a:solidFill>
              </a:rPr>
              <a:t>Mounjaro</a:t>
            </a:r>
            <a:r>
              <a:rPr lang="en-US" sz="2000" dirty="0">
                <a:solidFill>
                  <a:srgbClr val="000000"/>
                </a:solidFill>
              </a:rPr>
              <a:t> (</a:t>
            </a:r>
            <a:r>
              <a:rPr lang="en-US" sz="2000" dirty="0" err="1">
                <a:solidFill>
                  <a:srgbClr val="000000"/>
                </a:solidFill>
              </a:rPr>
              <a:t>tirzepatide</a:t>
            </a:r>
            <a:r>
              <a:rPr lang="en-US" sz="2000" dirty="0">
                <a:solidFill>
                  <a:srgbClr val="000000"/>
                </a:solidFill>
              </a:rPr>
              <a:t>)</a:t>
            </a:r>
          </a:p>
          <a:p>
            <a:r>
              <a:rPr lang="en-US" sz="2000" dirty="0" err="1">
                <a:solidFill>
                  <a:srgbClr val="000000"/>
                </a:solidFill>
              </a:rPr>
              <a:t>Vtama</a:t>
            </a:r>
            <a:r>
              <a:rPr lang="en-US" sz="2000" dirty="0">
                <a:solidFill>
                  <a:srgbClr val="000000"/>
                </a:solidFill>
              </a:rPr>
              <a:t> (</a:t>
            </a:r>
            <a:r>
              <a:rPr lang="en-US" sz="2000" dirty="0" err="1">
                <a:solidFill>
                  <a:srgbClr val="000000"/>
                </a:solidFill>
              </a:rPr>
              <a:t>tapinarof</a:t>
            </a:r>
            <a:r>
              <a:rPr lang="en-US" sz="2000" dirty="0">
                <a:solidFill>
                  <a:srgbClr val="000000"/>
                </a:solidFill>
              </a:rPr>
              <a: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133</a:t>
            </a:fld>
            <a:endParaRPr lang="en-US" dirty="0"/>
          </a:p>
        </p:txBody>
      </p:sp>
    </p:spTree>
    <p:extLst>
      <p:ext uri="{BB962C8B-B14F-4D97-AF65-F5344CB8AC3E}">
        <p14:creationId xmlns:p14="http://schemas.microsoft.com/office/powerpoint/2010/main" val="3740603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Camzyos</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mavacamten</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a:xfrm>
            <a:off x="152400" y="819150"/>
            <a:ext cx="8991600" cy="3810000"/>
          </a:xfrm>
        </p:spPr>
        <p:txBody>
          <a:bodyPr/>
          <a:lstStyle/>
          <a:p>
            <a:r>
              <a:rPr lang="en-US" sz="2000" b="0" i="0" u="none" strike="noStrike" baseline="0" dirty="0">
                <a:solidFill>
                  <a:srgbClr val="000000"/>
                </a:solidFill>
              </a:rPr>
              <a:t>A reversible selective cardiac myosin inhibitor indicated for the treatment of adults with symptomatic New York Heart Association (NYHA) class 2 to class 3 obstructive hypertrophic cardiomyopathy (HCM) to improve functional capacity and symptoms</a:t>
            </a:r>
            <a:endParaRPr lang="en-US" sz="2000" dirty="0">
              <a:solidFill>
                <a:srgbClr val="000000"/>
              </a:solidFill>
            </a:endParaRPr>
          </a:p>
          <a:p>
            <a:r>
              <a:rPr lang="en-US" sz="2000" dirty="0">
                <a:solidFill>
                  <a:srgbClr val="000000"/>
                </a:solidFill>
              </a:rPr>
              <a:t>The recommended starting dose is 5 mg once; allowable subsequent doses with titration are 2.5, 5, 10, or 15 mg once daily</a:t>
            </a:r>
          </a:p>
          <a:p>
            <a:r>
              <a:rPr lang="en-US" sz="2000" dirty="0">
                <a:solidFill>
                  <a:srgbClr val="000000"/>
                </a:solidFill>
              </a:rPr>
              <a:t>Available as </a:t>
            </a:r>
            <a:r>
              <a:rPr lang="nn-NO" sz="2000" b="0" i="0" u="none" strike="noStrike" baseline="0" dirty="0">
                <a:solidFill>
                  <a:srgbClr val="000000"/>
                </a:solidFill>
              </a:rPr>
              <a:t>2.5 mg, 5 mg, 10 mg, 15 mg </a:t>
            </a:r>
            <a:r>
              <a:rPr lang="en-US" sz="2000" dirty="0">
                <a:solidFill>
                  <a:srgbClr val="000000"/>
                </a:solidFill>
              </a:rPr>
              <a:t>capsules</a:t>
            </a:r>
          </a:p>
          <a:p>
            <a:r>
              <a:rPr lang="en-US" sz="2000" dirty="0">
                <a:solidFill>
                  <a:srgbClr val="000000"/>
                </a:solidFill>
              </a:rPr>
              <a:t>Contraindication</a:t>
            </a:r>
          </a:p>
          <a:p>
            <a:pPr lvl="1"/>
            <a:r>
              <a:rPr lang="en-US" sz="2000" dirty="0">
                <a:solidFill>
                  <a:srgbClr val="000000"/>
                </a:solidFill>
              </a:rPr>
              <a:t>Concomitant use with strong CYP2C19 inhibitors or strong CYP3A4 inhibitors</a:t>
            </a:r>
          </a:p>
          <a:p>
            <a:pPr lvl="1"/>
            <a:r>
              <a:rPr lang="en-US" sz="2000" dirty="0">
                <a:solidFill>
                  <a:srgbClr val="000000"/>
                </a:solidFill>
              </a:rPr>
              <a:t>CYP2C19 inducers or moderate to strong CYP3A4 inducers</a:t>
            </a: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481806040"/>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Camzyos</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mavacamten</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a:xfrm>
            <a:off x="457200" y="874514"/>
            <a:ext cx="8229600" cy="3394472"/>
          </a:xfrm>
        </p:spPr>
        <p:txBody>
          <a:bodyPr/>
          <a:lstStyle/>
          <a:p>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is only available through a restricted Risk Evaluation and Mitigation Strategy (REMS) program due to the risk of heart failure </a:t>
            </a:r>
          </a:p>
          <a:p>
            <a:r>
              <a:rPr lang="en-US" sz="1800" dirty="0">
                <a:solidFill>
                  <a:srgbClr val="000000"/>
                </a:solidFill>
              </a:rPr>
              <a:t>Warnings: boxed warning for risk of heart failure as the agent can cause heart failure due to systolic dysfunction</a:t>
            </a:r>
          </a:p>
          <a:p>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can cause embryofetal toxicity when given to pregnant females</a:t>
            </a:r>
            <a:endParaRPr lang="en-US" sz="1800" dirty="0">
              <a:solidFill>
                <a:srgbClr val="000000"/>
              </a:solidFill>
            </a:endParaRPr>
          </a:p>
          <a:p>
            <a:pPr algn="l"/>
            <a:endParaRPr lang="en-US" sz="1800" dirty="0">
              <a:solidFill>
                <a:srgbClr val="000000"/>
              </a:solidFill>
            </a:endParaRP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745276959"/>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Camzyos</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mavacamten</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dirty="0">
                <a:solidFill>
                  <a:srgbClr val="000000"/>
                </a:solidFill>
                <a:latin typeface="Calibri" panose="020F0502020204030204" pitchFamily="34" charset="0"/>
              </a:rPr>
              <a:t>Drug Interactions:</a:t>
            </a:r>
          </a:p>
          <a:p>
            <a:pPr lvl="1"/>
            <a:r>
              <a:rPr lang="en-US" sz="1800" dirty="0">
                <a:solidFill>
                  <a:srgbClr val="000000"/>
                </a:solidFill>
              </a:rPr>
              <a:t>strong CYP2C19 or strong CYP3A4 inhibitors</a:t>
            </a:r>
          </a:p>
          <a:p>
            <a:pPr lvl="1"/>
            <a:r>
              <a:rPr lang="en-US" sz="1800" dirty="0">
                <a:solidFill>
                  <a:srgbClr val="000000"/>
                </a:solidFill>
              </a:rPr>
              <a:t>moderate to strong CYP2C19 or moderate to strong CYP3A4 inducers </a:t>
            </a:r>
          </a:p>
          <a:p>
            <a:pPr lvl="1"/>
            <a:r>
              <a:rPr lang="en-US" sz="1800" b="0" i="0" u="none" strike="noStrike" baseline="0" dirty="0">
                <a:solidFill>
                  <a:srgbClr val="000000"/>
                </a:solidFill>
                <a:latin typeface="Calibri" panose="020F0502020204030204" pitchFamily="34" charset="0"/>
              </a:rPr>
              <a:t>disopyramide, ranolazine, verapamil with a beta-blocker, or diltiazem with a beta-blocker </a:t>
            </a:r>
          </a:p>
          <a:p>
            <a:pPr marL="457200" lvl="1" indent="0">
              <a:buNone/>
            </a:pPr>
            <a:endParaRPr lang="en-US" sz="180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Adverse Effects:</a:t>
            </a:r>
          </a:p>
          <a:p>
            <a:pPr lvl="1"/>
            <a:r>
              <a:rPr lang="en-US" sz="1800" dirty="0">
                <a:solidFill>
                  <a:srgbClr val="000000"/>
                </a:solidFill>
              </a:rPr>
              <a:t>dizziness </a:t>
            </a:r>
          </a:p>
          <a:p>
            <a:pPr lvl="1"/>
            <a:r>
              <a:rPr lang="en-US" sz="1800" dirty="0">
                <a:solidFill>
                  <a:srgbClr val="000000"/>
                </a:solidFill>
              </a:rPr>
              <a:t>syncope </a:t>
            </a:r>
          </a:p>
          <a:p>
            <a:pPr lvl="1"/>
            <a:endParaRPr lang="en-US" sz="1800" dirty="0">
              <a:solidFill>
                <a:srgbClr val="000000"/>
              </a:solidFill>
            </a:endParaRPr>
          </a:p>
          <a:p>
            <a:pPr marL="0" indent="0" algn="l">
              <a:buNone/>
            </a:pPr>
            <a:r>
              <a:rPr lang="en-US" sz="1600" dirty="0">
                <a:solidFill>
                  <a:srgbClr val="000000"/>
                </a:solidFill>
              </a:rPr>
              <a:t>		</a:t>
            </a: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119956433"/>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Camzyos</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mavacamten</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In </a:t>
            </a:r>
            <a:r>
              <a:rPr lang="en-US" sz="1800" i="0" u="none" strike="noStrike" baseline="0" dirty="0">
                <a:solidFill>
                  <a:srgbClr val="000000"/>
                </a:solidFill>
                <a:latin typeface="Calibri" panose="020F0502020204030204" pitchFamily="34" charset="0"/>
              </a:rPr>
              <a:t>EXPLORER-HCM</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 double-blind, randomized, placebo-controlled, multicenter, global, parallel-group, phase 3 trial, safety and efficacy of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were evaluated in 251 adult patients </a:t>
            </a:r>
          </a:p>
          <a:p>
            <a:r>
              <a:rPr lang="en-US" sz="1800" b="0" i="0" u="none" strike="noStrike" baseline="0" dirty="0">
                <a:solidFill>
                  <a:srgbClr val="000000"/>
                </a:solidFill>
                <a:latin typeface="Calibri" panose="020F0502020204030204" pitchFamily="34" charset="0"/>
              </a:rPr>
              <a:t>Patients either received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or placebo in a 1:1 ratio for a median duration of 30 weeks (range, 2 weeks to 40 weeks)</a:t>
            </a:r>
            <a:endParaRPr lang="en-US" sz="180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primary composite outcome was the proportion of patients who achieved either improvement of mixed venous oxygen tension (pVO2) by ≥ 1.5 mL/kg/min plus improvement in NYHA class by at least 1 class reduction or improvement of pVO2 by ≥ 3 mL/kg/min plus no worsening in NYHA class</a:t>
            </a:r>
            <a:endParaRPr lang="en-US" sz="1800" dirty="0">
              <a:solidFill>
                <a:srgbClr val="000000"/>
              </a:solidFill>
            </a:endParaRPr>
          </a:p>
          <a:p>
            <a:pPr marL="0" indent="0" algn="l">
              <a:buNone/>
            </a:pPr>
            <a:r>
              <a:rPr lang="en-US" sz="1600" dirty="0">
                <a:solidFill>
                  <a:srgbClr val="000000"/>
                </a:solidFill>
              </a:rPr>
              <a:t>		</a:t>
            </a: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253031491"/>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Camzyos</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mavacamten</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Significantly more patients met the primary outcome at week 30 in the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group compared to the placebo group; 37% versus 17%, respectively, 19.4% difference (95% confidence interval [CI], 8.7 to 30.1; p=0.0005). </a:t>
            </a:r>
          </a:p>
          <a:p>
            <a:r>
              <a:rPr lang="en-US" sz="1800" b="0" i="0" u="none" strike="noStrike" baseline="0" dirty="0">
                <a:solidFill>
                  <a:srgbClr val="000000"/>
                </a:solidFill>
                <a:latin typeface="Calibri" panose="020F0502020204030204" pitchFamily="34" charset="0"/>
              </a:rPr>
              <a:t>Nine patients in total, 7 receiving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and 2 receiving placebo, exhibited a transient decrease in LVEF to &lt; 50% with 5 patients (3 on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2 on placebo) having protocol-required temporary therapy discontinuation. </a:t>
            </a:r>
          </a:p>
          <a:p>
            <a:r>
              <a:rPr lang="en-US" sz="1800" b="0" i="0" u="none" strike="noStrike" baseline="0" dirty="0">
                <a:solidFill>
                  <a:srgbClr val="000000"/>
                </a:solidFill>
                <a:latin typeface="Calibri" panose="020F0502020204030204" pitchFamily="34" charset="0"/>
              </a:rPr>
              <a:t>In all patients treated with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LVEF recovered following dose interruption. </a:t>
            </a:r>
          </a:p>
          <a:p>
            <a:r>
              <a:rPr lang="en-US" sz="1800" b="0" i="0" u="none" strike="noStrike" baseline="0" dirty="0">
                <a:solidFill>
                  <a:srgbClr val="000000"/>
                </a:solidFill>
                <a:latin typeface="Calibri" panose="020F0502020204030204" pitchFamily="34" charset="0"/>
              </a:rPr>
              <a:t>Patients receiving </a:t>
            </a:r>
            <a:r>
              <a:rPr lang="en-US" sz="1800" b="0" i="0" u="none" strike="noStrike" baseline="0" dirty="0" err="1">
                <a:solidFill>
                  <a:srgbClr val="000000"/>
                </a:solidFill>
                <a:latin typeface="Calibri" panose="020F0502020204030204" pitchFamily="34" charset="0"/>
              </a:rPr>
              <a:t>mavacamten</a:t>
            </a:r>
            <a:r>
              <a:rPr lang="en-US" sz="1800" b="0" i="0" u="none" strike="noStrike" baseline="0" dirty="0">
                <a:solidFill>
                  <a:srgbClr val="000000"/>
                </a:solidFill>
                <a:latin typeface="Calibri" panose="020F0502020204030204" pitchFamily="34" charset="0"/>
              </a:rPr>
              <a:t> had significantly greater improvement in all secondary endpoints (e.g., mean reduction from baseline post-exercise LVOT peak gradient and increases in pVO2, improvement in NYHA class ≥ 1) compared to placebo. </a:t>
            </a:r>
            <a:r>
              <a:rPr lang="en-US" sz="1600" dirty="0">
                <a:solidFill>
                  <a:srgbClr val="000000"/>
                </a:solidFill>
              </a:rPr>
              <a:t>		</a:t>
            </a: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760355575"/>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A glucose-dependent insulinotropic polypeptide (GIP) receptor agonist and glucagon-like peptide-1 (GLP-1) receptor agonist indicated as an adjunct to diet and exercise to improve glycemic control in adults with type 2 diabetes mellitus (T2DM). </a:t>
            </a:r>
          </a:p>
          <a:p>
            <a:r>
              <a:rPr lang="en-US" sz="1800" b="0" i="0" u="none" strike="noStrike" baseline="0" dirty="0">
                <a:solidFill>
                  <a:srgbClr val="000000"/>
                </a:solidFill>
                <a:latin typeface="Calibri" panose="020F0502020204030204" pitchFamily="34" charset="0"/>
              </a:rPr>
              <a:t>It is the first antidiabetic agent that targets both GLP-1 and GIP approved by the US Food and Drug Administration (FDA). </a:t>
            </a:r>
          </a:p>
          <a:p>
            <a:r>
              <a:rPr lang="en-US" sz="1800" dirty="0">
                <a:solidFill>
                  <a:srgbClr val="000000"/>
                </a:solidFill>
              </a:rPr>
              <a:t>Available as </a:t>
            </a:r>
            <a:r>
              <a:rPr lang="en-US" sz="1800" b="0" i="0" u="none" strike="noStrike" baseline="0" dirty="0">
                <a:solidFill>
                  <a:srgbClr val="000000"/>
                </a:solidFill>
                <a:latin typeface="Calibri" panose="020F0502020204030204" pitchFamily="34" charset="0"/>
              </a:rPr>
              <a:t>Injectable solution in 0.5 mL prefilled, single-dose pens in 2.5 mg, 5 mg, 7.5 mg, 10 mg, 12.5 mg, and 15 mg 	</a:t>
            </a:r>
          </a:p>
          <a:p>
            <a:pPr marL="0" indent="0" algn="l">
              <a:buNone/>
            </a:pPr>
            <a:r>
              <a:rPr lang="en-US" sz="1800" b="0" i="0" u="none" strike="noStrike" baseline="0" dirty="0">
                <a:solidFill>
                  <a:srgbClr val="000000"/>
                </a:solidFill>
                <a:latin typeface="Calibri" panose="020F0502020204030204" pitchFamily="34" charset="0"/>
              </a:rPr>
              <a:t>	</a:t>
            </a:r>
          </a:p>
          <a:p>
            <a:endParaRPr lang="en-US" sz="1800" dirty="0">
              <a:solidFill>
                <a:srgbClr val="000000"/>
              </a:solidFill>
            </a:endParaRPr>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0038116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1681-B36A-4648-82D8-AB1832CE62EF}"/>
              </a:ext>
            </a:extLst>
          </p:cNvPr>
          <p:cNvSpPr>
            <a:spLocks noGrp="1"/>
          </p:cNvSpPr>
          <p:nvPr>
            <p:ph type="ctrTitle"/>
          </p:nvPr>
        </p:nvSpPr>
        <p:spPr/>
        <p:txBody>
          <a:bodyPr/>
          <a:lstStyle/>
          <a:p>
            <a:r>
              <a:rPr lang="en-US" altLang="en-US" dirty="0"/>
              <a:t>Leukotriene Modifiers</a:t>
            </a:r>
            <a:endParaRPr lang="en-US" dirty="0"/>
          </a:p>
        </p:txBody>
      </p:sp>
    </p:spTree>
    <p:extLst>
      <p:ext uri="{BB962C8B-B14F-4D97-AF65-F5344CB8AC3E}">
        <p14:creationId xmlns:p14="http://schemas.microsoft.com/office/powerpoint/2010/main" val="3196947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dirty="0">
                <a:effectLst/>
                <a:latin typeface="Calibri" panose="020F0502020204030204" pitchFamily="34" charset="0"/>
                <a:ea typeface="MS Mincho" panose="02020609040205080304" pitchFamily="49" charset="-128"/>
                <a:cs typeface="Arial" panose="020B0604020202020204" pitchFamily="34" charset="0"/>
              </a:rPr>
              <a:t>The starting dose is 2.5 mg SC once weekly to the abdomen, thigh, or upper arm without regard to meals; dose may be increased to 5 mg SC after 4 weeks, with additional increases in 2.5 mg every 4 week increments to a maximum dose of 15 mg once weekly.  </a:t>
            </a:r>
          </a:p>
          <a:p>
            <a:r>
              <a:rPr lang="en-US" sz="1800" b="0" i="0" u="none" strike="noStrike" baseline="0" dirty="0">
                <a:solidFill>
                  <a:srgbClr val="000000"/>
                </a:solidFill>
                <a:latin typeface="Calibri" panose="020F0502020204030204" pitchFamily="34" charset="0"/>
              </a:rPr>
              <a:t>Contraindications include known serious hypersensitivity to any component of the product. </a:t>
            </a:r>
            <a:endParaRPr lang="en-US" sz="1800" dirty="0">
              <a:solidFill>
                <a:srgbClr val="000000"/>
              </a:solidFill>
              <a:latin typeface="Calibri" panose="020F0502020204030204" pitchFamily="34" charset="0"/>
            </a:endParaRPr>
          </a:p>
          <a:p>
            <a:r>
              <a:rPr lang="en-US" sz="1800" dirty="0" err="1">
                <a:solidFill>
                  <a:srgbClr val="000000"/>
                </a:solidFill>
                <a:latin typeface="Calibri" panose="020F0502020204030204" pitchFamily="34" charset="0"/>
              </a:rPr>
              <a:t>Tirzepatide</a:t>
            </a:r>
            <a:r>
              <a:rPr lang="en-US" sz="1800" dirty="0">
                <a:solidFill>
                  <a:srgbClr val="000000"/>
                </a:solidFill>
                <a:latin typeface="Calibri" panose="020F0502020204030204" pitchFamily="34" charset="0"/>
              </a:rPr>
              <a:t> is also contraindicated in patients with a personal or family history of medullary thyroid carcinoma (MTC) or with multiple endocrine neoplasia syndrome type 2 (MEN 2). </a:t>
            </a:r>
          </a:p>
          <a:p>
            <a:pPr lvl="1"/>
            <a:endParaRPr lang="en-US" sz="1800" dirty="0"/>
          </a:p>
        </p:txBody>
      </p:sp>
    </p:spTree>
    <p:extLst>
      <p:ext uri="{BB962C8B-B14F-4D97-AF65-F5344CB8AC3E}">
        <p14:creationId xmlns:p14="http://schemas.microsoft.com/office/powerpoint/2010/main" val="1822790452"/>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a:xfrm>
            <a:off x="0" y="1047750"/>
            <a:ext cx="8915400" cy="3394472"/>
          </a:xfrm>
        </p:spPr>
        <p:txBody>
          <a:bodyPr/>
          <a:lstStyle/>
          <a:p>
            <a:r>
              <a:rPr lang="en-US" sz="1800" dirty="0">
                <a:ea typeface="MS Mincho" panose="02020609040205080304" pitchFamily="49" charset="-128"/>
              </a:rPr>
              <a:t>C</a:t>
            </a:r>
            <a:r>
              <a:rPr lang="en-US" sz="1800" dirty="0">
                <a:effectLst/>
                <a:ea typeface="MS Mincho" panose="02020609040205080304" pitchFamily="49" charset="-128"/>
                <a:cs typeface="Arial" panose="020B0604020202020204" pitchFamily="34" charset="0"/>
              </a:rPr>
              <a:t>arries Boxed Warning for risk of thyroid C-cell tumors </a:t>
            </a:r>
          </a:p>
          <a:p>
            <a:r>
              <a:rPr lang="en-US" sz="1800" dirty="0">
                <a:ea typeface="MS Mincho" panose="02020609040205080304" pitchFamily="49" charset="-128"/>
              </a:rPr>
              <a:t>Additional warnings </a:t>
            </a:r>
          </a:p>
          <a:p>
            <a:pPr lvl="1"/>
            <a:r>
              <a:rPr lang="en-US" sz="1800" b="0" dirty="0">
                <a:solidFill>
                  <a:srgbClr val="000000"/>
                </a:solidFill>
                <a:effectLst/>
              </a:rPr>
              <a:t>Pancreatitis</a:t>
            </a:r>
            <a:endParaRPr lang="en-US" sz="1800" b="0" dirty="0">
              <a:solidFill>
                <a:srgbClr val="000000"/>
              </a:solidFill>
              <a:effectLst/>
              <a:ea typeface="MS Mincho" panose="02020609040205080304" pitchFamily="49" charset="-128"/>
            </a:endParaRPr>
          </a:p>
          <a:p>
            <a:pPr lvl="1"/>
            <a:r>
              <a:rPr lang="en-US" sz="1800" b="0" dirty="0">
                <a:solidFill>
                  <a:srgbClr val="000000"/>
                </a:solidFill>
                <a:effectLst/>
              </a:rPr>
              <a:t>Hypoglycemia with Concomitant Use of Insulin Secretagogues or Insulin:</a:t>
            </a:r>
            <a:endParaRPr lang="en-US" sz="1800" dirty="0">
              <a:solidFill>
                <a:srgbClr val="000000"/>
              </a:solidFill>
              <a:ea typeface="MS Mincho" panose="02020609040205080304" pitchFamily="49" charset="-128"/>
            </a:endParaRPr>
          </a:p>
          <a:p>
            <a:pPr lvl="1"/>
            <a:r>
              <a:rPr lang="en-US" sz="1800" b="0" dirty="0">
                <a:solidFill>
                  <a:srgbClr val="000000"/>
                </a:solidFill>
                <a:effectLst/>
              </a:rPr>
              <a:t>Hypersensitivity Reactions</a:t>
            </a:r>
            <a:endParaRPr lang="en-US" sz="1800" b="0" dirty="0">
              <a:solidFill>
                <a:srgbClr val="000000"/>
              </a:solidFill>
              <a:effectLst/>
              <a:ea typeface="MS Mincho" panose="02020609040205080304" pitchFamily="49" charset="-128"/>
            </a:endParaRPr>
          </a:p>
          <a:p>
            <a:pPr lvl="1"/>
            <a:r>
              <a:rPr lang="en-US" sz="1800" b="0" dirty="0">
                <a:solidFill>
                  <a:srgbClr val="000000"/>
                </a:solidFill>
                <a:effectLst/>
              </a:rPr>
              <a:t>Acute Kidney Injury</a:t>
            </a:r>
            <a:endParaRPr lang="en-US" sz="1800" dirty="0">
              <a:solidFill>
                <a:srgbClr val="000000"/>
              </a:solidFill>
              <a:ea typeface="MS Mincho" panose="02020609040205080304" pitchFamily="49" charset="-128"/>
            </a:endParaRPr>
          </a:p>
          <a:p>
            <a:pPr lvl="1"/>
            <a:r>
              <a:rPr lang="en-US" sz="1800" b="0" dirty="0">
                <a:solidFill>
                  <a:srgbClr val="000000"/>
                </a:solidFill>
                <a:effectLst/>
              </a:rPr>
              <a:t>Severe Gastrointestinal Disease</a:t>
            </a:r>
            <a:endParaRPr lang="en-US" sz="1800" b="0" dirty="0">
              <a:solidFill>
                <a:srgbClr val="000000"/>
              </a:solidFill>
              <a:effectLst/>
              <a:ea typeface="MS Mincho" panose="02020609040205080304" pitchFamily="49" charset="-128"/>
            </a:endParaRPr>
          </a:p>
          <a:p>
            <a:pPr lvl="1"/>
            <a:r>
              <a:rPr lang="en-US" sz="1800" b="0" dirty="0">
                <a:solidFill>
                  <a:srgbClr val="000000"/>
                </a:solidFill>
                <a:effectLst/>
              </a:rPr>
              <a:t>Diabetic Retinopathy Complications in Patients with a History of Diabetic Retinopathy</a:t>
            </a:r>
            <a:endParaRPr lang="en-US" sz="1800" dirty="0">
              <a:solidFill>
                <a:srgbClr val="000000"/>
              </a:solidFill>
              <a:ea typeface="MS Mincho" panose="02020609040205080304" pitchFamily="49" charset="-128"/>
            </a:endParaRPr>
          </a:p>
          <a:p>
            <a:pPr lvl="1"/>
            <a:r>
              <a:rPr lang="en-US" sz="1800" b="0" dirty="0">
                <a:solidFill>
                  <a:srgbClr val="000000"/>
                </a:solidFill>
                <a:effectLst/>
              </a:rPr>
              <a:t>Acute Gallbladder Disease</a:t>
            </a:r>
            <a:endParaRPr lang="en-US" sz="1800" dirty="0">
              <a:effectLst/>
              <a:ea typeface="MS Mincho" panose="02020609040205080304" pitchFamily="49" charset="-128"/>
              <a:cs typeface="Arial" panose="020B0604020202020204" pitchFamily="34" charset="0"/>
            </a:endParaRPr>
          </a:p>
          <a:p>
            <a:pPr lvl="1"/>
            <a:endParaRPr lang="en-US" sz="1800" dirty="0">
              <a:latin typeface="Calibri" panose="020F0502020204030204" pitchFamily="34" charset="0"/>
              <a:ea typeface="MS Mincho" panose="02020609040205080304" pitchFamily="49" charset="-128"/>
            </a:endParaRPr>
          </a:p>
        </p:txBody>
      </p:sp>
    </p:spTree>
    <p:extLst>
      <p:ext uri="{BB962C8B-B14F-4D97-AF65-F5344CB8AC3E}">
        <p14:creationId xmlns:p14="http://schemas.microsoft.com/office/powerpoint/2010/main" val="1033426068"/>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dirty="0">
                <a:effectLst/>
                <a:ea typeface="MS Mincho" panose="02020609040205080304" pitchFamily="49" charset="-128"/>
                <a:cs typeface="Arial" panose="020B0604020202020204" pitchFamily="34" charset="0"/>
              </a:rPr>
              <a:t>Adverse reactions:</a:t>
            </a:r>
          </a:p>
          <a:p>
            <a:pPr lvl="1"/>
            <a:r>
              <a:rPr lang="en-US" sz="1800" dirty="0">
                <a:effectLst/>
                <a:ea typeface="MS Mincho" panose="02020609040205080304" pitchFamily="49" charset="-128"/>
                <a:cs typeface="Arial" panose="020B0604020202020204" pitchFamily="34" charset="0"/>
              </a:rPr>
              <a:t>nausea                                constipation</a:t>
            </a:r>
          </a:p>
          <a:p>
            <a:pPr lvl="1"/>
            <a:r>
              <a:rPr lang="en-US" sz="1800" dirty="0">
                <a:effectLst/>
                <a:ea typeface="MS Mincho" panose="02020609040205080304" pitchFamily="49" charset="-128"/>
                <a:cs typeface="Arial" panose="020B0604020202020204" pitchFamily="34" charset="0"/>
              </a:rPr>
              <a:t>diarrhea                              </a:t>
            </a:r>
            <a:r>
              <a:rPr lang="en-US" sz="1800" dirty="0">
                <a:ea typeface="MS Mincho" panose="02020609040205080304" pitchFamily="49" charset="-128"/>
              </a:rPr>
              <a:t>d</a:t>
            </a:r>
            <a:r>
              <a:rPr lang="en-US" sz="1800" dirty="0">
                <a:effectLst/>
                <a:ea typeface="MS Mincho" panose="02020609040205080304" pitchFamily="49" charset="-128"/>
                <a:cs typeface="Arial" panose="020B0604020202020204" pitchFamily="34" charset="0"/>
              </a:rPr>
              <a:t>yspepsia</a:t>
            </a:r>
          </a:p>
          <a:p>
            <a:pPr lvl="1"/>
            <a:r>
              <a:rPr lang="en-US" sz="1800" dirty="0">
                <a:effectLst/>
                <a:ea typeface="MS Mincho" panose="02020609040205080304" pitchFamily="49" charset="-128"/>
                <a:cs typeface="Arial" panose="020B0604020202020204" pitchFamily="34" charset="0"/>
              </a:rPr>
              <a:t>decreased appetite           </a:t>
            </a:r>
            <a:r>
              <a:rPr lang="en-US" sz="1800" dirty="0">
                <a:ea typeface="MS Mincho" panose="02020609040205080304" pitchFamily="49" charset="-128"/>
              </a:rPr>
              <a:t>a</a:t>
            </a:r>
            <a:r>
              <a:rPr lang="en-US" sz="1800" dirty="0">
                <a:effectLst/>
                <a:ea typeface="MS Mincho" panose="02020609040205080304" pitchFamily="49" charset="-128"/>
                <a:cs typeface="Arial" panose="020B0604020202020204" pitchFamily="34" charset="0"/>
              </a:rPr>
              <a:t>bdominal pain</a:t>
            </a:r>
            <a:endParaRPr lang="en-US" sz="1800" b="0" i="0" u="none" strike="noStrike" baseline="0" dirty="0">
              <a:solidFill>
                <a:srgbClr val="000000"/>
              </a:solidFill>
            </a:endParaRPr>
          </a:p>
          <a:p>
            <a:pPr lvl="1"/>
            <a:r>
              <a:rPr lang="en-US" sz="1800" dirty="0">
                <a:effectLst/>
                <a:ea typeface="MS Mincho" panose="02020609040205080304" pitchFamily="49" charset="-128"/>
                <a:cs typeface="Arial" panose="020B0604020202020204" pitchFamily="34" charset="0"/>
              </a:rPr>
              <a:t>vomiting</a:t>
            </a:r>
          </a:p>
          <a:p>
            <a:pPr marL="457200" lvl="1" indent="0">
              <a:buNone/>
            </a:pPr>
            <a:endParaRPr lang="en-US" sz="1800" dirty="0">
              <a:latin typeface="Calibri" panose="020F0502020204030204" pitchFamily="34" charset="0"/>
              <a:ea typeface="MS Mincho" panose="02020609040205080304" pitchFamily="49" charset="-128"/>
            </a:endParaRPr>
          </a:p>
        </p:txBody>
      </p:sp>
    </p:spTree>
    <p:extLst>
      <p:ext uri="{BB962C8B-B14F-4D97-AF65-F5344CB8AC3E}">
        <p14:creationId xmlns:p14="http://schemas.microsoft.com/office/powerpoint/2010/main" val="46782340"/>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The phase 3 SURPASS clinical study program evaluated once weekly SC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in adults with uncontrolled T2DM. The primary endpoint in all studies reviewed below was the mean change in hemoglobin A1c (HbA1c) from baseline</a:t>
            </a:r>
          </a:p>
          <a:p>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SURPASS-1 </a:t>
            </a:r>
            <a:r>
              <a:rPr lang="en-US" sz="1800" b="0" i="0" u="none" strike="noStrike" baseline="0" dirty="0">
                <a:solidFill>
                  <a:srgbClr val="000000"/>
                </a:solidFill>
                <a:latin typeface="Calibri" panose="020F0502020204030204" pitchFamily="34" charset="0"/>
              </a:rPr>
              <a:t>trial was a 40-week, double-blind, placebo-controlled study that assessed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in 478 adult patients with uncontrolled T2DM with diet and exercise </a:t>
            </a:r>
          </a:p>
          <a:p>
            <a:r>
              <a:rPr lang="en-US" sz="1800" b="0" i="0" u="none" strike="noStrike" baseline="0" dirty="0">
                <a:solidFill>
                  <a:srgbClr val="000000"/>
                </a:solidFill>
                <a:latin typeface="Calibri" panose="020F0502020204030204" pitchFamily="34" charset="0"/>
              </a:rPr>
              <a:t>At week 40, all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doses were superior to placebo based on mean change from baseline in HbA1c (-1.87%, -1.89%, and -2.07% versus +0.04%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versus placebo, respectively; all p&lt;0.0001)</a:t>
            </a:r>
          </a:p>
          <a:p>
            <a:r>
              <a:rPr lang="en-US" sz="1800" b="0" i="0" u="none" strike="noStrike" baseline="0" dirty="0">
                <a:solidFill>
                  <a:srgbClr val="000000"/>
                </a:solidFill>
                <a:latin typeface="Calibri" panose="020F0502020204030204" pitchFamily="34" charset="0"/>
              </a:rPr>
              <a:t>More patients who received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compared to placebo achieved a HbA1c &lt; 7% (87%, 92%, and 88% versus 19%, respectively; all p&lt;0.001)</a:t>
            </a:r>
          </a:p>
          <a:p>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955160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SURPASS-2 </a:t>
            </a:r>
            <a:r>
              <a:rPr lang="en-US" sz="1800" b="0" i="0" u="none" strike="noStrike" baseline="0" dirty="0">
                <a:solidFill>
                  <a:srgbClr val="000000"/>
                </a:solidFill>
                <a:latin typeface="Calibri" panose="020F0502020204030204" pitchFamily="34" charset="0"/>
              </a:rPr>
              <a:t>trial was a 40-week, open-label study that evaluated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in 1,879 adult patients with inadequately controlled T2DM while on metformin (≥ 1,500 mg/day)</a:t>
            </a:r>
          </a:p>
          <a:p>
            <a:r>
              <a:rPr lang="en-US" sz="1800" b="0" i="0" u="none" strike="noStrike" baseline="0" dirty="0">
                <a:solidFill>
                  <a:srgbClr val="000000"/>
                </a:solidFill>
                <a:latin typeface="Calibri" panose="020F0502020204030204" pitchFamily="34" charset="0"/>
              </a:rPr>
              <a:t>At week 40, all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doses were superior to semaglutide based on the mean change in HbA1C from baseline (-2.01%, -2.24%, and -2.3% versus -1.86%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versus semaglutide, respectively; p=0.02, p&lt;0.001, and p&lt;0.001, respectively for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versus semaglutide)</a:t>
            </a:r>
          </a:p>
          <a:p>
            <a:r>
              <a:rPr lang="en-US" sz="1800" b="0" i="0" u="none" strike="noStrike" baseline="0" dirty="0">
                <a:solidFill>
                  <a:srgbClr val="000000"/>
                </a:solidFill>
                <a:latin typeface="Calibri" panose="020F0502020204030204" pitchFamily="34" charset="0"/>
              </a:rPr>
              <a:t>More patients who received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compared to </a:t>
            </a:r>
            <a:r>
              <a:rPr lang="en-US" sz="1800" b="0" i="0" u="none" strike="noStrike" baseline="0" dirty="0" err="1">
                <a:solidFill>
                  <a:srgbClr val="000000"/>
                </a:solidFill>
                <a:latin typeface="Calibri" panose="020F0502020204030204" pitchFamily="34" charset="0"/>
              </a:rPr>
              <a:t>semaglutide</a:t>
            </a:r>
            <a:r>
              <a:rPr lang="en-US" sz="1800" b="0" i="0" u="none" strike="noStrike" baseline="0" dirty="0">
                <a:solidFill>
                  <a:srgbClr val="000000"/>
                </a:solidFill>
                <a:latin typeface="Calibri" panose="020F0502020204030204" pitchFamily="34" charset="0"/>
              </a:rPr>
              <a:t> achieved an HbA1c &lt; 7% (82%, 86%, and 86% versus 79%, respectively; p=not reported [NR], p&lt;0.05, and p&lt;0.05, respectively) and HbA1c &lt; 5.7% (27%, 40%, and 46%, versus 19%, respectively; p=NR, p&lt;0.001, p&lt;0.001, respectively) </a:t>
            </a:r>
          </a:p>
        </p:txBody>
      </p:sp>
    </p:spTree>
    <p:extLst>
      <p:ext uri="{BB962C8B-B14F-4D97-AF65-F5344CB8AC3E}">
        <p14:creationId xmlns:p14="http://schemas.microsoft.com/office/powerpoint/2010/main" val="78522964"/>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SURPASS-3 </a:t>
            </a:r>
            <a:r>
              <a:rPr lang="en-US" sz="1800" b="0" i="0" u="none" strike="noStrike" baseline="0" dirty="0">
                <a:solidFill>
                  <a:srgbClr val="000000"/>
                </a:solidFill>
                <a:latin typeface="Calibri" panose="020F0502020204030204" pitchFamily="34" charset="0"/>
              </a:rPr>
              <a:t>trial was an open-label, parallel-group study that evaluated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in 1,444 adult patients with inadequately controlled T2DM on stable treatment with metformin alone or in combination with an SGLT2 inhibitor</a:t>
            </a:r>
            <a:endParaRPr lang="en-US" sz="1800" b="1"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At week 52, in the modified intent-to-treat group (</a:t>
            </a:r>
            <a:r>
              <a:rPr lang="en-US" sz="1800" b="0" i="0" u="none" strike="noStrike" baseline="0" dirty="0" err="1">
                <a:solidFill>
                  <a:srgbClr val="000000"/>
                </a:solidFill>
                <a:latin typeface="Calibri" panose="020F0502020204030204" pitchFamily="34" charset="0"/>
              </a:rPr>
              <a:t>mITT</a:t>
            </a:r>
            <a:r>
              <a:rPr lang="en-US" sz="1800" b="0" i="0" u="none" strike="noStrike" baseline="0" dirty="0">
                <a:solidFill>
                  <a:srgbClr val="000000"/>
                </a:solidFill>
                <a:latin typeface="Calibri" panose="020F0502020204030204" pitchFamily="34" charset="0"/>
              </a:rPr>
              <a:t>; n=1,437), all doses of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demonstrated non-inferiority to insulin degludec based on the mean change in HbA1c from baseline (-1.93%, -2.2%, and -2.37% versus -1.34%,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versus insulin degludec, respectively; non-inferiority margin of 0.3% was met)</a:t>
            </a:r>
          </a:p>
          <a:p>
            <a:r>
              <a:rPr lang="en-US" sz="1800" b="0" i="0" u="none" strike="noStrike" baseline="0" dirty="0">
                <a:solidFill>
                  <a:srgbClr val="000000"/>
                </a:solidFill>
                <a:latin typeface="Calibri" panose="020F0502020204030204" pitchFamily="34" charset="0"/>
              </a:rPr>
              <a:t>Significantly more patients in the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groups achieved an HbA1c &lt; 7% compared to those in the insulin degludec group (82%, 90%, and 93% versus 61%, respectively; all p&lt;0.0001)</a:t>
            </a:r>
          </a:p>
        </p:txBody>
      </p:sp>
    </p:spTree>
    <p:extLst>
      <p:ext uri="{BB962C8B-B14F-4D97-AF65-F5344CB8AC3E}">
        <p14:creationId xmlns:p14="http://schemas.microsoft.com/office/powerpoint/2010/main" val="2380574718"/>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SURPASS-4 </a:t>
            </a:r>
            <a:r>
              <a:rPr lang="en-US" sz="1800" b="0" i="0" u="none" strike="noStrike" baseline="0" dirty="0">
                <a:solidFill>
                  <a:srgbClr val="000000"/>
                </a:solidFill>
                <a:latin typeface="Calibri" panose="020F0502020204030204" pitchFamily="34" charset="0"/>
              </a:rPr>
              <a:t>trial (NCT03730662) was an open-label trial, parallel-group study. It enrolled 1,995 adult patients with inadequately controlled T2DM on metformin, a sulfonylurea, and/or a SGLT2 inhibitor and at increased cardiovascular (CV) risk</a:t>
            </a:r>
          </a:p>
          <a:p>
            <a:r>
              <a:rPr lang="en-US" sz="1800" b="0" i="0" u="none" strike="noStrike" baseline="0" dirty="0">
                <a:solidFill>
                  <a:srgbClr val="000000"/>
                </a:solidFill>
                <a:latin typeface="Calibri" panose="020F0502020204030204" pitchFamily="34" charset="0"/>
              </a:rPr>
              <a:t>At week 52, in the </a:t>
            </a:r>
            <a:r>
              <a:rPr lang="en-US" sz="1800" b="0" i="0" u="none" strike="noStrike" baseline="0" dirty="0" err="1">
                <a:solidFill>
                  <a:srgbClr val="000000"/>
                </a:solidFill>
                <a:latin typeface="Calibri" panose="020F0502020204030204" pitchFamily="34" charset="0"/>
              </a:rPr>
              <a:t>mITT</a:t>
            </a:r>
            <a:r>
              <a:rPr lang="en-US" sz="1800" b="0" i="0" u="none" strike="noStrike" baseline="0" dirty="0">
                <a:solidFill>
                  <a:srgbClr val="000000"/>
                </a:solidFill>
                <a:latin typeface="Calibri" panose="020F0502020204030204" pitchFamily="34" charset="0"/>
              </a:rPr>
              <a:t> population,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significantly reduced HbA1c from baseline compared to insulin glargine (-2.24%, -2.43%, and -2.58% versus -1.44%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versus insulin glargine, respectively; all p&lt;0.001)</a:t>
            </a:r>
          </a:p>
          <a:p>
            <a:r>
              <a:rPr lang="en-US" sz="1800" b="0" i="0" u="none" strike="noStrike" baseline="0" dirty="0">
                <a:solidFill>
                  <a:srgbClr val="000000"/>
                </a:solidFill>
                <a:latin typeface="Calibri" panose="020F0502020204030204" pitchFamily="34" charset="0"/>
              </a:rPr>
              <a:t>In addition, significantly more patients treated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achieved a HbA1c &lt; 7% (81%, 88%, and 91% versus 51%, respectively; all p&lt;0.0001). The change in fasting serum glucose was similar across all groups</a:t>
            </a:r>
          </a:p>
        </p:txBody>
      </p:sp>
    </p:spTree>
    <p:extLst>
      <p:ext uri="{BB962C8B-B14F-4D97-AF65-F5344CB8AC3E}">
        <p14:creationId xmlns:p14="http://schemas.microsoft.com/office/powerpoint/2010/main" val="2101213168"/>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Mounjaro</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tirzepatide</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a:xfrm>
            <a:off x="457200" y="1047750"/>
            <a:ext cx="8229600" cy="3505200"/>
          </a:xfrm>
        </p:spPr>
        <p:txBody>
          <a:bodyPr/>
          <a:lstStyle/>
          <a:p>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SURPASS-5 </a:t>
            </a:r>
            <a:r>
              <a:rPr lang="en-US" sz="1800" b="0" i="0" u="none" strike="noStrike" baseline="0" dirty="0">
                <a:solidFill>
                  <a:srgbClr val="000000"/>
                </a:solidFill>
                <a:latin typeface="Calibri" panose="020F0502020204030204" pitchFamily="34" charset="0"/>
              </a:rPr>
              <a:t>trial evaluated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as an addition to insulin glargine in 475 adult patients with inadequately controlled T2DM</a:t>
            </a:r>
          </a:p>
          <a:p>
            <a:r>
              <a:rPr lang="en-US" sz="1800" b="0" i="0" u="none" strike="noStrike" baseline="0" dirty="0">
                <a:solidFill>
                  <a:srgbClr val="000000"/>
                </a:solidFill>
                <a:latin typeface="Calibri" panose="020F0502020204030204" pitchFamily="34" charset="0"/>
              </a:rPr>
              <a:t>At 40 weeks, the addition of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led to a mean change in HbA1c from baseline of -2.11%, -2.4%, and -2.34%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respectively, compared to -0.86% with placebo added to insulin glargine (all p&lt;0.001)</a:t>
            </a:r>
          </a:p>
          <a:p>
            <a:r>
              <a:rPr lang="en-US" sz="1800" b="0" i="0" u="none" strike="noStrike" baseline="0" dirty="0">
                <a:solidFill>
                  <a:srgbClr val="000000"/>
                </a:solidFill>
                <a:latin typeface="Calibri" panose="020F0502020204030204" pitchFamily="34" charset="0"/>
              </a:rPr>
              <a:t>The proportion of patients who achieved a HbA1c &lt; 7% was 87.3%, 89.6%, and 84.7% with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5 mg, 10 mg, and 15 mg, respectively, compared to 34.5% with placebo (all p&lt;0.001)</a:t>
            </a:r>
          </a:p>
          <a:p>
            <a:r>
              <a:rPr lang="en-US" sz="1800" b="0" i="0" u="none" strike="noStrike" baseline="0" dirty="0">
                <a:solidFill>
                  <a:srgbClr val="000000"/>
                </a:solidFill>
                <a:latin typeface="Calibri" panose="020F0502020204030204" pitchFamily="34" charset="0"/>
              </a:rPr>
              <a:t>Changes in fasting serum glucose from baseline were -58.2 mg/dL, -64 mg/dL, and 62.6 mg/dL with the </a:t>
            </a:r>
            <a:r>
              <a:rPr lang="en-US" sz="1800" b="0" i="0" u="none" strike="noStrike" baseline="0" dirty="0" err="1">
                <a:solidFill>
                  <a:srgbClr val="000000"/>
                </a:solidFill>
                <a:latin typeface="Calibri" panose="020F0502020204030204" pitchFamily="34" charset="0"/>
              </a:rPr>
              <a:t>tirzepatide</a:t>
            </a:r>
            <a:r>
              <a:rPr lang="en-US" sz="1800" b="0" i="0" u="none" strike="noStrike" baseline="0" dirty="0">
                <a:solidFill>
                  <a:srgbClr val="000000"/>
                </a:solidFill>
                <a:latin typeface="Calibri" panose="020F0502020204030204" pitchFamily="34" charset="0"/>
              </a:rPr>
              <a:t> doses, respectively, compared to -39.2 mg/dL with placebo</a:t>
            </a:r>
          </a:p>
        </p:txBody>
      </p:sp>
    </p:spTree>
    <p:extLst>
      <p:ext uri="{BB962C8B-B14F-4D97-AF65-F5344CB8AC3E}">
        <p14:creationId xmlns:p14="http://schemas.microsoft.com/office/powerpoint/2010/main" val="351192225"/>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Vtama</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tapinarof</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An aryl hydrocarbon receptor agonist indicated for the topical treatment of plaque psoriasis in adults</a:t>
            </a:r>
          </a:p>
          <a:p>
            <a:r>
              <a:rPr lang="en-US" sz="1800" dirty="0">
                <a:solidFill>
                  <a:srgbClr val="000000"/>
                </a:solidFill>
                <a:latin typeface="Calibri" panose="020F0502020204030204" pitchFamily="34" charset="0"/>
              </a:rPr>
              <a:t>Available as a 1% 60 gram tube</a:t>
            </a:r>
          </a:p>
          <a:p>
            <a:r>
              <a:rPr lang="en-US" sz="1800" b="0" i="0" u="none" strike="noStrike" baseline="0" dirty="0">
                <a:solidFill>
                  <a:srgbClr val="000000"/>
                </a:solidFill>
                <a:latin typeface="Calibri" panose="020F0502020204030204" pitchFamily="34" charset="0"/>
              </a:rPr>
              <a:t>A thin layer of </a:t>
            </a:r>
            <a:r>
              <a:rPr lang="en-US" sz="1800" b="0" i="0" u="none" strike="noStrike" baseline="0" dirty="0" err="1">
                <a:solidFill>
                  <a:srgbClr val="000000"/>
                </a:solidFill>
                <a:latin typeface="Calibri" panose="020F0502020204030204" pitchFamily="34" charset="0"/>
              </a:rPr>
              <a:t>tapinarof</a:t>
            </a:r>
            <a:r>
              <a:rPr lang="en-US" sz="1800" b="0" i="0" u="none" strike="noStrike" baseline="0" dirty="0">
                <a:solidFill>
                  <a:srgbClr val="000000"/>
                </a:solidFill>
                <a:latin typeface="Calibri" panose="020F0502020204030204" pitchFamily="34" charset="0"/>
              </a:rPr>
              <a:t> cream should be applied once daily to affected area(s)</a:t>
            </a:r>
            <a:endParaRPr lang="en-US" sz="180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There are no contraindications, or warnings with use of </a:t>
            </a:r>
            <a:r>
              <a:rPr lang="en-US" sz="1800" b="0" i="0" u="none" strike="noStrike" baseline="0" dirty="0" err="1">
                <a:solidFill>
                  <a:srgbClr val="000000"/>
                </a:solidFill>
                <a:latin typeface="Calibri" panose="020F0502020204030204" pitchFamily="34" charset="0"/>
              </a:rPr>
              <a:t>tapinarof</a:t>
            </a:r>
            <a:r>
              <a:rPr lang="en-US" sz="1800" b="0" i="0" u="none" strike="noStrike" baseline="0" dirty="0">
                <a:solidFill>
                  <a:srgbClr val="000000"/>
                </a:solidFill>
                <a:latin typeface="Calibri" panose="020F0502020204030204" pitchFamily="34" charset="0"/>
              </a:rPr>
              <a:t> cream</a:t>
            </a:r>
          </a:p>
          <a:p>
            <a:r>
              <a:rPr lang="en-US" sz="1800" dirty="0">
                <a:solidFill>
                  <a:srgbClr val="000000"/>
                </a:solidFill>
                <a:latin typeface="Calibri" panose="020F0502020204030204" pitchFamily="34" charset="0"/>
              </a:rPr>
              <a:t>Adverse effects:</a:t>
            </a:r>
          </a:p>
          <a:p>
            <a:pPr lvl="1"/>
            <a:r>
              <a:rPr lang="en-US" sz="1800" dirty="0">
                <a:solidFill>
                  <a:srgbClr val="000000"/>
                </a:solidFill>
              </a:rPr>
              <a:t>Folliculitis 		     Headache</a:t>
            </a:r>
          </a:p>
          <a:p>
            <a:pPr lvl="1"/>
            <a:r>
              <a:rPr lang="en-US" sz="1800" dirty="0">
                <a:solidFill>
                  <a:srgbClr val="000000"/>
                </a:solidFill>
              </a:rPr>
              <a:t>Nasopharyngitis	     Pruritus</a:t>
            </a:r>
          </a:p>
          <a:p>
            <a:pPr lvl="1"/>
            <a:r>
              <a:rPr lang="en-US" sz="1800" dirty="0">
                <a:solidFill>
                  <a:srgbClr val="000000"/>
                </a:solidFill>
              </a:rPr>
              <a:t>Contact dermatitis	     </a:t>
            </a:r>
            <a:r>
              <a:rPr lang="en-US" sz="1800" dirty="0">
                <a:solidFill>
                  <a:srgbClr val="000000"/>
                </a:solidFill>
                <a:latin typeface="+mn-lt"/>
              </a:rPr>
              <a:t>Influenza</a:t>
            </a:r>
          </a:p>
          <a:p>
            <a:pPr marL="457200" lvl="1" indent="0">
              <a:buNone/>
            </a:pPr>
            <a:r>
              <a:rPr lang="en-US" sz="1800" dirty="0">
                <a:solidFill>
                  <a:srgbClr val="000000"/>
                </a:solidFill>
              </a:rPr>
              <a:t>	</a:t>
            </a:r>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947633176"/>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700" dirty="0" err="1">
                <a:solidFill>
                  <a:schemeClr val="accent1"/>
                </a:solidFill>
                <a:effectLst>
                  <a:outerShdw blurRad="38100" dist="38100" dir="2700000" algn="tl">
                    <a:srgbClr val="000000">
                      <a:alpha val="43137"/>
                    </a:srgbClr>
                  </a:outerShdw>
                </a:effectLst>
              </a:rPr>
              <a:t>Vtama</a:t>
            </a:r>
            <a:r>
              <a:rPr lang="en-US" sz="2700" dirty="0">
                <a:solidFill>
                  <a:schemeClr val="accent1"/>
                </a:solidFill>
                <a:effectLst>
                  <a:outerShdw blurRad="38100" dist="38100" dir="2700000" algn="tl">
                    <a:srgbClr val="000000">
                      <a:alpha val="43137"/>
                    </a:srgbClr>
                  </a:outerShdw>
                </a:effectLst>
              </a:rPr>
              <a:t> (</a:t>
            </a:r>
            <a:r>
              <a:rPr lang="en-US" sz="2700" dirty="0" err="1">
                <a:solidFill>
                  <a:schemeClr val="accent1"/>
                </a:solidFill>
                <a:effectLst>
                  <a:outerShdw blurRad="38100" dist="38100" dir="2700000" algn="tl">
                    <a:srgbClr val="000000">
                      <a:alpha val="43137"/>
                    </a:srgbClr>
                  </a:outerShdw>
                </a:effectLst>
              </a:rPr>
              <a:t>tapinarof</a:t>
            </a:r>
            <a:r>
              <a:rPr lang="en-US" sz="2700" dirty="0">
                <a:solidFill>
                  <a:schemeClr val="accent1"/>
                </a:solidFill>
                <a:effectLst>
                  <a:outerShdw blurRad="38100" dist="38100" dir="2700000" algn="tl">
                    <a:srgbClr val="000000">
                      <a:alpha val="43137"/>
                    </a:srgbClr>
                  </a:outerShdw>
                </a:effectLst>
              </a:rPr>
              <a:t>)</a:t>
            </a:r>
          </a:p>
        </p:txBody>
      </p:sp>
      <p:sp>
        <p:nvSpPr>
          <p:cNvPr id="29699" name="Content Placeholder 2"/>
          <p:cNvSpPr>
            <a:spLocks noGrp="1"/>
          </p:cNvSpPr>
          <p:nvPr>
            <p:ph idx="1"/>
          </p:nvPr>
        </p:nvSpPr>
        <p:spPr>
          <a:xfrm>
            <a:off x="444190" y="874514"/>
            <a:ext cx="8229600" cy="3602236"/>
          </a:xfrm>
        </p:spPr>
        <p:txBody>
          <a:bodyPr/>
          <a:lstStyle/>
          <a:p>
            <a:r>
              <a:rPr lang="en-US" sz="1800" b="0" i="0" u="none" strike="noStrike" baseline="0" dirty="0">
                <a:solidFill>
                  <a:srgbClr val="000000"/>
                </a:solidFill>
                <a:latin typeface="Calibri" panose="020F0502020204030204" pitchFamily="34" charset="0"/>
              </a:rPr>
              <a:t>The safety and efficacy of </a:t>
            </a:r>
            <a:r>
              <a:rPr lang="en-US" sz="1800" b="0" i="0" u="none" strike="noStrike" baseline="0" dirty="0" err="1">
                <a:solidFill>
                  <a:srgbClr val="000000"/>
                </a:solidFill>
                <a:latin typeface="Calibri" panose="020F0502020204030204" pitchFamily="34" charset="0"/>
              </a:rPr>
              <a:t>tapinarof</a:t>
            </a:r>
            <a:r>
              <a:rPr lang="en-US" sz="1800" b="0" i="0" u="none" strike="noStrike" baseline="0" dirty="0">
                <a:solidFill>
                  <a:srgbClr val="000000"/>
                </a:solidFill>
                <a:latin typeface="Calibri" panose="020F0502020204030204" pitchFamily="34" charset="0"/>
              </a:rPr>
              <a:t> 1% cream was evaluated in two identical phase 3 multicenter, randomized, vehicle-controlled trials (PSOARING 1 and PSOARING 2)</a:t>
            </a:r>
          </a:p>
          <a:p>
            <a:r>
              <a:rPr lang="en-US" sz="1800" b="0" i="0" u="none" strike="noStrike" baseline="0" dirty="0">
                <a:solidFill>
                  <a:srgbClr val="000000"/>
                </a:solidFill>
                <a:latin typeface="Calibri" panose="020F0502020204030204" pitchFamily="34" charset="0"/>
              </a:rPr>
              <a:t>510 and 515 patients being enrolled, respectively in PSOARING 1 and 2 </a:t>
            </a:r>
            <a:endParaRPr lang="en-US" sz="180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Patients were randomly assigned 2:1 to </a:t>
            </a:r>
            <a:r>
              <a:rPr lang="en-US" sz="1800" b="0" i="0" u="none" strike="noStrike" baseline="0" dirty="0" err="1">
                <a:solidFill>
                  <a:srgbClr val="000000"/>
                </a:solidFill>
                <a:latin typeface="Calibri" panose="020F0502020204030204" pitchFamily="34" charset="0"/>
              </a:rPr>
              <a:t>tapinarof</a:t>
            </a:r>
            <a:r>
              <a:rPr lang="en-US" sz="1800" b="0" i="0" u="none" strike="noStrike" baseline="0" dirty="0">
                <a:solidFill>
                  <a:srgbClr val="000000"/>
                </a:solidFill>
                <a:latin typeface="Calibri" panose="020F0502020204030204" pitchFamily="34" charset="0"/>
              </a:rPr>
              <a:t> 1% cream or vehicle cream once daily for 12 weeks </a:t>
            </a:r>
          </a:p>
          <a:p>
            <a:r>
              <a:rPr lang="en-US" sz="1800" dirty="0">
                <a:solidFill>
                  <a:srgbClr val="000000"/>
                </a:solidFill>
              </a:rPr>
              <a:t>Physician’s Global Assessment </a:t>
            </a:r>
            <a:r>
              <a:rPr lang="en-US" sz="1800" b="0" i="0" u="none" strike="noStrike" baseline="0" dirty="0">
                <a:solidFill>
                  <a:srgbClr val="000000"/>
                </a:solidFill>
              </a:rPr>
              <a:t>response occurred more frequently in patients receiving </a:t>
            </a:r>
            <a:r>
              <a:rPr lang="en-US" sz="1800" b="0" i="0" u="none" strike="noStrike" baseline="0" dirty="0" err="1">
                <a:solidFill>
                  <a:srgbClr val="000000"/>
                </a:solidFill>
              </a:rPr>
              <a:t>tapinarof</a:t>
            </a:r>
            <a:r>
              <a:rPr lang="en-US" sz="1800" b="0" i="0" u="none" strike="noStrike" baseline="0" dirty="0">
                <a:solidFill>
                  <a:srgbClr val="000000"/>
                </a:solidFill>
              </a:rPr>
              <a:t> compared to vehicle in both PSOARING 1 and PSOARING 2 (35.4% versus 6% and 40.2% versus 6.3%, respectively)</a:t>
            </a:r>
          </a:p>
          <a:p>
            <a:r>
              <a:rPr lang="en-US" sz="1800" b="0" i="0" u="none" strike="noStrike" baseline="0" dirty="0">
                <a:solidFill>
                  <a:srgbClr val="000000"/>
                </a:solidFill>
              </a:rPr>
              <a:t>In addition, the secondary </a:t>
            </a:r>
            <a:r>
              <a:rPr lang="en-US" sz="1800" b="0" i="0" u="none" strike="noStrike" baseline="0" dirty="0">
                <a:solidFill>
                  <a:srgbClr val="000000"/>
                </a:solidFill>
                <a:latin typeface="Calibri" panose="020F0502020204030204" pitchFamily="34" charset="0"/>
              </a:rPr>
              <a:t>efficacy endpoint of ≥ 75% reduction in the Psoriasis Area and Severity Index score (PASI 75) occurred more frequently in patients receiving </a:t>
            </a:r>
            <a:r>
              <a:rPr lang="en-US" sz="1800" b="0" i="0" u="none" strike="noStrike" baseline="0" dirty="0" err="1">
                <a:solidFill>
                  <a:srgbClr val="000000"/>
                </a:solidFill>
                <a:latin typeface="Calibri" panose="020F0502020204030204" pitchFamily="34" charset="0"/>
              </a:rPr>
              <a:t>tapinarof</a:t>
            </a:r>
            <a:r>
              <a:rPr lang="en-US" sz="1800" b="0" i="0" u="none" strike="noStrike" baseline="0" dirty="0">
                <a:solidFill>
                  <a:srgbClr val="000000"/>
                </a:solidFill>
                <a:latin typeface="Calibri" panose="020F0502020204030204" pitchFamily="34" charset="0"/>
              </a:rPr>
              <a:t> compared to vehicle in both PSOARING 1 and PSOARING 2 (36.1% versus 10.2% and 47.6% versus 6.9%, respectively; in both trials) </a:t>
            </a:r>
            <a:endParaRPr lang="en-US" sz="1800" dirty="0"/>
          </a:p>
          <a:p>
            <a:pPr lvl="1"/>
            <a:endParaRPr lang="en-US" sz="1800" dirty="0"/>
          </a:p>
        </p:txBody>
      </p:sp>
    </p:spTree>
    <p:extLst>
      <p:ext uri="{BB962C8B-B14F-4D97-AF65-F5344CB8AC3E}">
        <p14:creationId xmlns:p14="http://schemas.microsoft.com/office/powerpoint/2010/main" val="4020298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Leukotriene Modifiers</a:t>
            </a:r>
          </a:p>
        </p:txBody>
      </p:sp>
      <p:sp>
        <p:nvSpPr>
          <p:cNvPr id="5" name="Content Placeholder 4"/>
          <p:cNvSpPr>
            <a:spLocks noGrp="1"/>
          </p:cNvSpPr>
          <p:nvPr>
            <p:ph idx="1"/>
          </p:nvPr>
        </p:nvSpPr>
        <p:spPr/>
        <p:txBody>
          <a:bodyPr/>
          <a:lstStyle/>
          <a:p>
            <a:pPr>
              <a:buNone/>
            </a:pPr>
            <a:r>
              <a:rPr lang="en-US" altLang="en-US" sz="2200" b="1" i="1" dirty="0"/>
              <a:t>Class Overview:</a:t>
            </a:r>
            <a:endParaRPr lang="en-US" sz="2200" b="1" i="1" dirty="0"/>
          </a:p>
          <a:p>
            <a:r>
              <a:rPr lang="en-US" sz="2200" dirty="0">
                <a:solidFill>
                  <a:srgbClr val="000000"/>
                </a:solidFill>
              </a:rPr>
              <a:t>montelukast - (montelukast chewable tablet, granules &amp; </a:t>
            </a:r>
            <a:r>
              <a:rPr lang="en-US" sz="2200">
                <a:solidFill>
                  <a:srgbClr val="000000"/>
                </a:solidFill>
              </a:rPr>
              <a:t>tablet; Singulair </a:t>
            </a:r>
            <a:r>
              <a:rPr lang="en-US" sz="2200" dirty="0">
                <a:solidFill>
                  <a:srgbClr val="000000"/>
                </a:solidFill>
              </a:rPr>
              <a:t>Chewable Tablet, Granules &amp; Tablet)</a:t>
            </a:r>
          </a:p>
          <a:p>
            <a:r>
              <a:rPr lang="en-US" sz="2200" dirty="0">
                <a:solidFill>
                  <a:srgbClr val="000000"/>
                </a:solidFill>
              </a:rPr>
              <a:t>zafirlukast - (Accolate; zafirlukast)</a:t>
            </a:r>
          </a:p>
          <a:p>
            <a:r>
              <a:rPr lang="en-US" sz="2200" dirty="0">
                <a:solidFill>
                  <a:srgbClr val="000000"/>
                </a:solidFill>
              </a:rPr>
              <a:t>zileuton- (zileuton ER; Zyflo; Zyflo CR)</a:t>
            </a:r>
          </a:p>
          <a:p>
            <a:pPr lvl="1">
              <a:buNone/>
            </a:pP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332534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lIns="91440" tIns="45720" rIns="91440" bIns="45720" anchor="b"/>
          <a:lstStyle/>
          <a:p>
            <a:r>
              <a:rPr lang="en-US">
                <a:effectLst/>
                <a:latin typeface="Calibri"/>
                <a:ea typeface="Calibri" panose="020F0502020204030204" pitchFamily="34" charset="0"/>
                <a:cs typeface="Calibri"/>
              </a:rPr>
              <a:t>Conflict of Interest Training</a:t>
            </a:r>
            <a:endParaRPr lang="en-US">
              <a:latin typeface="Calibri"/>
              <a:cs typeface="Calibri"/>
            </a:endParaRPr>
          </a:p>
        </p:txBody>
      </p:sp>
      <p:sp>
        <p:nvSpPr>
          <p:cNvPr id="6" name="Content Placeholder 5"/>
          <p:cNvSpPr>
            <a:spLocks noGrp="1"/>
          </p:cNvSpPr>
          <p:nvPr>
            <p:ph type="subTitle" idx="1"/>
          </p:nvPr>
        </p:nvSpPr>
        <p:spPr>
          <a:xfrm>
            <a:off x="533400" y="3257550"/>
            <a:ext cx="8007802" cy="1104900"/>
          </a:xfrm>
        </p:spPr>
        <p:txBody>
          <a:bodyPr lIns="91440" tIns="45720" rIns="91440" bIns="45720" anchor="t"/>
          <a:lstStyle/>
          <a:p>
            <a:r>
              <a:rPr lang="en-US" sz="2400">
                <a:solidFill>
                  <a:schemeClr val="bg1"/>
                </a:solidFill>
                <a:ea typeface="+mn-lt"/>
                <a:cs typeface="+mn-lt"/>
              </a:rPr>
              <a:t>Susan Russo, Deputy General Counsel</a:t>
            </a:r>
          </a:p>
          <a:p>
            <a:pPr marL="0" indent="0">
              <a:buNone/>
            </a:pPr>
            <a:r>
              <a:rPr lang="en-US" sz="2400">
                <a:solidFill>
                  <a:schemeClr val="bg1"/>
                </a:solidFill>
                <a:ea typeface="+mn-lt"/>
                <a:cs typeface="+mn-lt"/>
              </a:rPr>
              <a:t>Office of the General Counsel</a:t>
            </a:r>
          </a:p>
          <a:p>
            <a:r>
              <a:rPr lang="en-US" sz="2400">
                <a:solidFill>
                  <a:schemeClr val="bg1"/>
                </a:solidFill>
                <a:ea typeface="+mn-lt"/>
                <a:cs typeface="+mn-lt"/>
              </a:rPr>
              <a:t>AHCCCS</a:t>
            </a:r>
          </a:p>
        </p:txBody>
      </p:sp>
    </p:spTree>
    <p:extLst>
      <p:ext uri="{BB962C8B-B14F-4D97-AF65-F5344CB8AC3E}">
        <p14:creationId xmlns:p14="http://schemas.microsoft.com/office/powerpoint/2010/main" val="27931878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B857A95F-4852-4C77-8EAE-5BB3F26BB74C}"/>
              </a:ext>
            </a:extLst>
          </p:cNvPr>
          <p:cNvSpPr>
            <a:spLocks noGrp="1"/>
          </p:cNvSpPr>
          <p:nvPr>
            <p:ph idx="10"/>
          </p:nvPr>
        </p:nvSpPr>
        <p:spPr>
          <a:xfrm>
            <a:off x="457200" y="1047750"/>
            <a:ext cx="8305800" cy="3581400"/>
          </a:xfrm>
        </p:spPr>
        <p:txBody>
          <a:bodyPr/>
          <a:lstStyle/>
          <a:p>
            <a:r>
              <a:rPr lang="en-US"/>
              <a:t>Applicable Laws &amp; Policies</a:t>
            </a:r>
          </a:p>
          <a:p>
            <a:r>
              <a:rPr lang="en-US"/>
              <a:t>Intent </a:t>
            </a:r>
          </a:p>
          <a:p>
            <a:r>
              <a:rPr lang="en-US"/>
              <a:t>Examples</a:t>
            </a:r>
          </a:p>
          <a:p>
            <a:r>
              <a:rPr lang="en-US"/>
              <a:t>Procedures</a:t>
            </a:r>
          </a:p>
          <a:p>
            <a:r>
              <a:rPr lang="en-US"/>
              <a:t>Questions </a:t>
            </a:r>
          </a:p>
          <a:p>
            <a:endParaRPr lang="en-US"/>
          </a:p>
        </p:txBody>
      </p:sp>
    </p:spTree>
    <p:extLst>
      <p:ext uri="{BB962C8B-B14F-4D97-AF65-F5344CB8AC3E}">
        <p14:creationId xmlns:p14="http://schemas.microsoft.com/office/powerpoint/2010/main" val="8376599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Order 2018-06</a:t>
            </a:r>
          </a:p>
        </p:txBody>
      </p:sp>
      <p:sp>
        <p:nvSpPr>
          <p:cNvPr id="6" name="Content Placeholder 5"/>
          <p:cNvSpPr>
            <a:spLocks noGrp="1"/>
          </p:cNvSpPr>
          <p:nvPr>
            <p:ph idx="1"/>
          </p:nvPr>
        </p:nvSpPr>
        <p:spPr/>
        <p:txBody>
          <a:bodyPr/>
          <a:lstStyle/>
          <a:p>
            <a:pPr marL="0" indent="0">
              <a:buNone/>
            </a:pPr>
            <a:r>
              <a:rPr lang="en-US" sz="2000"/>
              <a:t>1.) The Arizona Health Care Cost Containment System (AHCCCS) shall annually provide mandatory conflict of interest training to all members of the Pharmacy and Therapeutics Committee.</a:t>
            </a:r>
          </a:p>
        </p:txBody>
      </p:sp>
    </p:spTree>
    <p:extLst>
      <p:ext uri="{BB962C8B-B14F-4D97-AF65-F5344CB8AC3E}">
        <p14:creationId xmlns:p14="http://schemas.microsoft.com/office/powerpoint/2010/main" val="31279143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Order 2018-06</a:t>
            </a:r>
          </a:p>
        </p:txBody>
      </p:sp>
      <p:sp>
        <p:nvSpPr>
          <p:cNvPr id="6" name="Content Placeholder 5"/>
          <p:cNvSpPr>
            <a:spLocks noGrp="1"/>
          </p:cNvSpPr>
          <p:nvPr>
            <p:ph idx="1"/>
          </p:nvPr>
        </p:nvSpPr>
        <p:spPr/>
        <p:txBody>
          <a:bodyPr/>
          <a:lstStyle/>
          <a:p>
            <a:pPr marL="0" indent="0">
              <a:buNone/>
            </a:pPr>
            <a:r>
              <a:rPr lang="en-US" sz="2000"/>
              <a:t>2.) AHCCCS shall publicly post all disclosure forms for all members of the Pharmacy and Therapeutics Committee must abstain from vote if conflict of interest exists.</a:t>
            </a:r>
          </a:p>
        </p:txBody>
      </p:sp>
    </p:spTree>
    <p:extLst>
      <p:ext uri="{BB962C8B-B14F-4D97-AF65-F5344CB8AC3E}">
        <p14:creationId xmlns:p14="http://schemas.microsoft.com/office/powerpoint/2010/main" val="19837423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Order 2018-06</a:t>
            </a:r>
          </a:p>
        </p:txBody>
      </p:sp>
      <p:sp>
        <p:nvSpPr>
          <p:cNvPr id="6" name="Content Placeholder 5"/>
          <p:cNvSpPr>
            <a:spLocks noGrp="1"/>
          </p:cNvSpPr>
          <p:nvPr>
            <p:ph idx="1"/>
          </p:nvPr>
        </p:nvSpPr>
        <p:spPr/>
        <p:txBody>
          <a:bodyPr/>
          <a:lstStyle/>
          <a:p>
            <a:pPr marL="0" indent="0">
              <a:buNone/>
            </a:pPr>
            <a:r>
              <a:rPr lang="en-US" sz="2000"/>
              <a:t>3.) In accordance with Arizona Revised Statutes Title 38 Chapter 3 Article 8, any member of the Pharmacy and Therapeutics Committee who has a conflict on any agenda item shall abstain from participating in the discussion of and voting on that agenda item.</a:t>
            </a:r>
          </a:p>
        </p:txBody>
      </p:sp>
    </p:spTree>
    <p:extLst>
      <p:ext uri="{BB962C8B-B14F-4D97-AF65-F5344CB8AC3E}">
        <p14:creationId xmlns:p14="http://schemas.microsoft.com/office/powerpoint/2010/main" val="2040738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Order 2018-06</a:t>
            </a:r>
          </a:p>
        </p:txBody>
      </p:sp>
      <p:sp>
        <p:nvSpPr>
          <p:cNvPr id="6" name="Content Placeholder 5"/>
          <p:cNvSpPr>
            <a:spLocks noGrp="1"/>
          </p:cNvSpPr>
          <p:nvPr>
            <p:ph idx="1"/>
          </p:nvPr>
        </p:nvSpPr>
        <p:spPr/>
        <p:txBody>
          <a:bodyPr/>
          <a:lstStyle/>
          <a:p>
            <a:pPr marL="0" indent="0">
              <a:buNone/>
            </a:pPr>
            <a:r>
              <a:rPr lang="en-US" sz="2000"/>
              <a:t>4.) AHCCCS shall adopt a policy requiring any individual providing in-person or written testimony at meetings of the Pharmacy and Therapeutics Committee to disclose whether they represent a pharmaceutical or medical device company and whether they have received any form of payment or compensation from a pharmaceutical or medical device company.</a:t>
            </a:r>
          </a:p>
        </p:txBody>
      </p:sp>
    </p:spTree>
    <p:extLst>
      <p:ext uri="{BB962C8B-B14F-4D97-AF65-F5344CB8AC3E}">
        <p14:creationId xmlns:p14="http://schemas.microsoft.com/office/powerpoint/2010/main" val="592301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Order 2018-06</a:t>
            </a:r>
          </a:p>
        </p:txBody>
      </p:sp>
      <p:sp>
        <p:nvSpPr>
          <p:cNvPr id="6" name="Content Placeholder 5"/>
          <p:cNvSpPr>
            <a:spLocks noGrp="1"/>
          </p:cNvSpPr>
          <p:nvPr>
            <p:ph idx="1"/>
          </p:nvPr>
        </p:nvSpPr>
        <p:spPr/>
        <p:txBody>
          <a:bodyPr/>
          <a:lstStyle/>
          <a:p>
            <a:pPr marL="0" indent="0">
              <a:buNone/>
            </a:pPr>
            <a:r>
              <a:rPr lang="en-US" sz="2000"/>
              <a:t>5.) AHCCCS shall review publicly available data on payments by pharmaceutical and medical device companies to physicians to determine an appropriate threshold above which a person shall be disqualified from serving on the Pharmacy and Therapeutics Committee.</a:t>
            </a:r>
          </a:p>
        </p:txBody>
      </p:sp>
    </p:spTree>
    <p:extLst>
      <p:ext uri="{BB962C8B-B14F-4D97-AF65-F5344CB8AC3E}">
        <p14:creationId xmlns:p14="http://schemas.microsoft.com/office/powerpoint/2010/main" val="29467930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AHCCCS Contractor Operations Manual Ch. 111</a:t>
            </a:r>
          </a:p>
        </p:txBody>
      </p:sp>
      <p:sp>
        <p:nvSpPr>
          <p:cNvPr id="6" name="Content Placeholder 5"/>
          <p:cNvSpPr>
            <a:spLocks noGrp="1"/>
          </p:cNvSpPr>
          <p:nvPr>
            <p:ph idx="1"/>
          </p:nvPr>
        </p:nvSpPr>
        <p:spPr/>
        <p:txBody>
          <a:bodyPr/>
          <a:lstStyle/>
          <a:p>
            <a:pPr marL="0" indent="0">
              <a:buNone/>
            </a:pPr>
            <a:r>
              <a:rPr lang="en-US" sz="2000"/>
              <a:t>Section III(B)(4) </a:t>
            </a:r>
          </a:p>
          <a:p>
            <a:r>
              <a:rPr lang="en-US" sz="2000"/>
              <a:t>Committee members </a:t>
            </a:r>
            <a:r>
              <a:rPr lang="en-US" sz="2000">
                <a:solidFill>
                  <a:srgbClr val="FF0000"/>
                </a:solidFill>
              </a:rPr>
              <a:t>shall not</a:t>
            </a:r>
            <a:r>
              <a:rPr lang="en-US" sz="2000"/>
              <a:t>: </a:t>
            </a:r>
          </a:p>
          <a:p>
            <a:pPr marL="400050" lvl="1" indent="0">
              <a:buNone/>
            </a:pPr>
            <a:r>
              <a:rPr lang="en-US" sz="1800"/>
              <a:t>a. Be employed by, subcontract with, or directly or indirectly represent a pharmaceutical manufacturer, </a:t>
            </a:r>
          </a:p>
          <a:p>
            <a:pPr marL="400050" lvl="1" indent="0">
              <a:buNone/>
            </a:pPr>
            <a:r>
              <a:rPr lang="en-US" sz="1800"/>
              <a:t>b. Be employed by, subcontract with, or directly or indirectly represent a Pharmacy Benefits Management (PBM) company, or </a:t>
            </a:r>
          </a:p>
          <a:p>
            <a:pPr marL="400050" lvl="1" indent="0">
              <a:buNone/>
            </a:pPr>
            <a:r>
              <a:rPr lang="en-US" sz="1800"/>
              <a:t>c. Receive payments or compensation from the pharmaceutical industry in excess of the CMS Open Payments database US Mean, including the Specialty Mean, if available, for the most recent year.  </a:t>
            </a:r>
          </a:p>
        </p:txBody>
      </p:sp>
    </p:spTree>
    <p:extLst>
      <p:ext uri="{BB962C8B-B14F-4D97-AF65-F5344CB8AC3E}">
        <p14:creationId xmlns:p14="http://schemas.microsoft.com/office/powerpoint/2010/main" val="12170686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AHCCCS Contractor Operations Manual Ch. 111: </a:t>
            </a:r>
            <a:br>
              <a:rPr lang="en-US"/>
            </a:br>
            <a:r>
              <a:rPr lang="en-US"/>
              <a:t>Appendix A Disclosure Form</a:t>
            </a:r>
          </a:p>
        </p:txBody>
      </p:sp>
      <p:sp>
        <p:nvSpPr>
          <p:cNvPr id="6" name="Content Placeholder 5"/>
          <p:cNvSpPr>
            <a:spLocks noGrp="1"/>
          </p:cNvSpPr>
          <p:nvPr>
            <p:ph idx="1"/>
          </p:nvPr>
        </p:nvSpPr>
        <p:spPr/>
        <p:txBody>
          <a:bodyPr/>
          <a:lstStyle/>
          <a:p>
            <a:pPr marL="0" indent="0">
              <a:buNone/>
            </a:pPr>
            <a:r>
              <a:rPr lang="en-US" sz="1800" b="1" i="1"/>
              <a:t>Disclosure:</a:t>
            </a:r>
          </a:p>
          <a:p>
            <a:pPr>
              <a:buFont typeface="Wingdings" panose="05000000000000000000" pitchFamily="2" charset="2"/>
              <a:buChar char="Ø"/>
            </a:pPr>
            <a:r>
              <a:rPr lang="en-US" sz="1800"/>
              <a:t>Any financial relationship, affiliation, or other relationship </a:t>
            </a:r>
          </a:p>
          <a:p>
            <a:pPr lvl="1"/>
            <a:r>
              <a:rPr lang="en-US" sz="1800"/>
              <a:t>May include, but is not limited to: being employed by, being on retainer, having research or honoraria paid by, or receiving other forms of remuneration</a:t>
            </a:r>
          </a:p>
          <a:p>
            <a:pPr>
              <a:buFont typeface="Wingdings" panose="05000000000000000000" pitchFamily="2" charset="2"/>
              <a:buChar char="Ø"/>
            </a:pPr>
            <a:r>
              <a:rPr lang="en-US" sz="1800"/>
              <a:t>With any organization </a:t>
            </a:r>
          </a:p>
          <a:p>
            <a:pPr>
              <a:buFont typeface="Wingdings" panose="05000000000000000000" pitchFamily="2" charset="2"/>
              <a:buChar char="Ø"/>
            </a:pPr>
            <a:r>
              <a:rPr lang="en-US" sz="1800"/>
              <a:t>That may have a direct or indirect interest in business that may be considered by the Committee</a:t>
            </a:r>
          </a:p>
          <a:p>
            <a:pPr>
              <a:buFont typeface="Wingdings" panose="05000000000000000000" pitchFamily="2" charset="2"/>
              <a:buChar char="Ø"/>
            </a:pPr>
            <a:r>
              <a:rPr lang="en-US" sz="1800"/>
              <a:t>Within the past 24 months </a:t>
            </a:r>
          </a:p>
        </p:txBody>
      </p:sp>
    </p:spTree>
    <p:extLst>
      <p:ext uri="{BB962C8B-B14F-4D97-AF65-F5344CB8AC3E}">
        <p14:creationId xmlns:p14="http://schemas.microsoft.com/office/powerpoint/2010/main" val="2083441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Arizona Statutes for All Public Officers</a:t>
            </a:r>
          </a:p>
        </p:txBody>
      </p:sp>
      <p:sp>
        <p:nvSpPr>
          <p:cNvPr id="6" name="Content Placeholder 5"/>
          <p:cNvSpPr>
            <a:spLocks noGrp="1"/>
          </p:cNvSpPr>
          <p:nvPr>
            <p:ph idx="1"/>
          </p:nvPr>
        </p:nvSpPr>
        <p:spPr>
          <a:xfrm>
            <a:off x="76200" y="666750"/>
            <a:ext cx="8915400" cy="3775472"/>
          </a:xfrm>
        </p:spPr>
        <p:txBody>
          <a:bodyPr/>
          <a:lstStyle/>
          <a:p>
            <a:r>
              <a:rPr lang="en-US" sz="1800" b="1"/>
              <a:t>A.R.S. § 38-503 </a:t>
            </a:r>
            <a:r>
              <a:rPr lang="en-US" sz="1800"/>
              <a:t>requires disclosure </a:t>
            </a:r>
            <a:r>
              <a:rPr lang="en-US" sz="1800" i="1"/>
              <a:t>and</a:t>
            </a:r>
            <a:r>
              <a:rPr lang="en-US" sz="1800"/>
              <a:t> abstention as set forth in Executive Order 2018-06.  It pertains to a “substantial interest in” a contract, sale, purchase or service to the public agency. </a:t>
            </a:r>
          </a:p>
          <a:p>
            <a:pPr lvl="1"/>
            <a:r>
              <a:rPr lang="en-US" sz="1600"/>
              <a:t>Applies to officers and their “relatives”:  spouse, child, child's child, parent, grandparent, brother or sister of the whole or half blood and their spouses and the parent, brother, sister or child of a spouse.</a:t>
            </a:r>
            <a:endParaRPr lang="en-US" sz="1800"/>
          </a:p>
          <a:p>
            <a:r>
              <a:rPr lang="en-US" sz="1800" b="1"/>
              <a:t>A.R.S. § 38-504</a:t>
            </a:r>
          </a:p>
          <a:p>
            <a:pPr lvl="1"/>
            <a:r>
              <a:rPr lang="en-US" sz="1800" b="1"/>
              <a:t>(A)</a:t>
            </a:r>
            <a:r>
              <a:rPr lang="en-US" sz="1800"/>
              <a:t>  No representation, for compensation, any person or entity to the Committee while serving or for one year afterward. </a:t>
            </a:r>
          </a:p>
          <a:p>
            <a:pPr lvl="1"/>
            <a:r>
              <a:rPr lang="en-US" sz="1800" b="1"/>
              <a:t>(B)</a:t>
            </a:r>
            <a:r>
              <a:rPr lang="en-US" sz="1800"/>
              <a:t>  No disclosure or use, for profit, of confidential information obtained while on the committee or for two years afterward.</a:t>
            </a:r>
          </a:p>
          <a:p>
            <a:pPr lvl="1"/>
            <a:r>
              <a:rPr lang="en-US" sz="1800" b="1"/>
              <a:t>(C)</a:t>
            </a:r>
            <a:r>
              <a:rPr lang="en-US" sz="1800"/>
              <a:t> No use of Committee member status to “secure any valuable thing or valuable benefit” if it “is of such character as to manifest a substantial and improper influence on” duties as a committee member.</a:t>
            </a:r>
          </a:p>
        </p:txBody>
      </p:sp>
    </p:spTree>
    <p:extLst>
      <p:ext uri="{BB962C8B-B14F-4D97-AF65-F5344CB8AC3E}">
        <p14:creationId xmlns:p14="http://schemas.microsoft.com/office/powerpoint/2010/main" val="278203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p:txBody>
          <a:bodyPr/>
          <a:lstStyle/>
          <a:p>
            <a:r>
              <a:rPr lang="en-US" sz="1800" dirty="0">
                <a:solidFill>
                  <a:srgbClr val="000000"/>
                </a:solidFill>
              </a:rPr>
              <a:t>Zafirlukast, zileuton, and zileuton ER are only approved for prophylaxis and chronic treatment of asthma</a:t>
            </a:r>
          </a:p>
          <a:p>
            <a:r>
              <a:rPr lang="en-US" sz="1800" dirty="0">
                <a:solidFill>
                  <a:srgbClr val="000000"/>
                </a:solidFill>
              </a:rPr>
              <a:t>Montelukast is the only leukotriene modifier that is approved for asthma and allergic rhinitis and can be considered for patients with these two co-morbidities</a:t>
            </a:r>
          </a:p>
          <a:p>
            <a:r>
              <a:rPr lang="en-US" sz="1800" dirty="0">
                <a:solidFill>
                  <a:srgbClr val="000000"/>
                </a:solidFill>
              </a:rPr>
              <a:t>National Asthma Education and Prevention Program (NAEPP) and Global Initiative for Asthma (GINA) guidelines recommend inhaled corticosteroids (ICS) as the cornerstone for the treatment of asthma</a:t>
            </a:r>
          </a:p>
          <a:p>
            <a:r>
              <a:rPr lang="en-US" sz="1800" dirty="0">
                <a:solidFill>
                  <a:srgbClr val="000000"/>
                </a:solidFill>
              </a:rPr>
              <a:t>Leukotriene modifiers are included as potential alternatives or add-on therapy in some patients</a:t>
            </a:r>
          </a:p>
          <a:p>
            <a:r>
              <a:rPr lang="en-US" sz="1800" dirty="0">
                <a:solidFill>
                  <a:srgbClr val="000000"/>
                </a:solidFill>
              </a:rPr>
              <a:t>GINA states that leukotriene modifiers are less effective than ICS, but may be appropriate for initial controller treatment for patients unable or unwilling to use ICS, intolerant to ICS, or who also have allergic rhinitis</a:t>
            </a: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822760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Integrity</a:t>
            </a:r>
            <a:r>
              <a:rPr lang="fr-FR"/>
              <a:t>, </a:t>
            </a:r>
            <a:r>
              <a:rPr lang="en-US"/>
              <a:t>Impartiality and Financial Interests </a:t>
            </a:r>
          </a:p>
        </p:txBody>
      </p:sp>
      <p:sp>
        <p:nvSpPr>
          <p:cNvPr id="6" name="Content Placeholder 5"/>
          <p:cNvSpPr>
            <a:spLocks noGrp="1"/>
          </p:cNvSpPr>
          <p:nvPr>
            <p:ph idx="1"/>
          </p:nvPr>
        </p:nvSpPr>
        <p:spPr/>
        <p:txBody>
          <a:bodyPr/>
          <a:lstStyle/>
          <a:p>
            <a:pPr marL="0" indent="0" algn="ctr">
              <a:buNone/>
            </a:pPr>
            <a:r>
              <a:rPr lang="en-US" sz="2000" i="1"/>
              <a:t>Are there incentives to approve drugs that do not meet criteria? </a:t>
            </a:r>
          </a:p>
          <a:p>
            <a:pPr>
              <a:buFont typeface="Wingdings" panose="05000000000000000000" pitchFamily="2" charset="2"/>
              <a:buChar char="Ø"/>
            </a:pPr>
            <a:endParaRPr lang="en-US" sz="2000"/>
          </a:p>
          <a:p>
            <a:pPr>
              <a:buFont typeface="Wingdings" panose="05000000000000000000" pitchFamily="2" charset="2"/>
              <a:buChar char="Ø"/>
            </a:pPr>
            <a:r>
              <a:rPr lang="en-US" sz="2000"/>
              <a:t>Financial relationships can influence decisions on drug coverage that should be made based on empirical data. </a:t>
            </a:r>
          </a:p>
          <a:p>
            <a:pPr lvl="1">
              <a:buFont typeface="Wingdings" panose="05000000000000000000" pitchFamily="2" charset="2"/>
              <a:buChar char="Ø"/>
            </a:pPr>
            <a:r>
              <a:rPr lang="en-US" sz="1800"/>
              <a:t>Covered drugs should be safe, effective, clinically appropriate, and the most cost-effective</a:t>
            </a:r>
          </a:p>
          <a:p>
            <a:pPr>
              <a:buFont typeface="Wingdings" panose="05000000000000000000" pitchFamily="2" charset="2"/>
              <a:buChar char="Ø"/>
            </a:pPr>
            <a:endParaRPr lang="en-US" sz="2000"/>
          </a:p>
          <a:p>
            <a:pPr>
              <a:buFont typeface="Wingdings" panose="05000000000000000000" pitchFamily="2" charset="2"/>
              <a:buChar char="Ø"/>
            </a:pPr>
            <a:r>
              <a:rPr lang="en-US" sz="2000"/>
              <a:t>Minimizing financial interests in the decision-making process helps ensure impartiality in the development of the Drug List, maintaining the integrity of pharmaceutical coverage. </a:t>
            </a:r>
          </a:p>
          <a:p>
            <a:pPr marL="0" indent="0">
              <a:buNone/>
            </a:pPr>
            <a:endParaRPr lang="en-US" sz="1600"/>
          </a:p>
          <a:p>
            <a:pPr marL="0" indent="0">
              <a:buNone/>
            </a:pPr>
            <a:endParaRPr lang="en-US" sz="1600"/>
          </a:p>
        </p:txBody>
      </p:sp>
    </p:spTree>
    <p:extLst>
      <p:ext uri="{BB962C8B-B14F-4D97-AF65-F5344CB8AC3E}">
        <p14:creationId xmlns:p14="http://schemas.microsoft.com/office/powerpoint/2010/main" val="17520581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Examples</a:t>
            </a:r>
          </a:p>
        </p:txBody>
      </p:sp>
      <p:sp>
        <p:nvSpPr>
          <p:cNvPr id="6" name="Content Placeholder 5"/>
          <p:cNvSpPr>
            <a:spLocks noGrp="1"/>
          </p:cNvSpPr>
          <p:nvPr>
            <p:ph idx="1"/>
          </p:nvPr>
        </p:nvSpPr>
        <p:spPr>
          <a:xfrm>
            <a:off x="457200" y="819150"/>
            <a:ext cx="8229600" cy="3623072"/>
          </a:xfrm>
        </p:spPr>
        <p:txBody>
          <a:bodyPr/>
          <a:lstStyle/>
          <a:p>
            <a:pPr marL="0" indent="0">
              <a:buNone/>
            </a:pPr>
            <a:r>
              <a:rPr lang="en-US" sz="2000" i="1"/>
              <a:t>Scenario: The Committee is discussing whether it should delete Pneumovax from the Drug List because of reported correlations with Guillain-Barre Syndrome. </a:t>
            </a:r>
          </a:p>
          <a:p>
            <a:pPr marL="0" indent="0">
              <a:buNone/>
            </a:pPr>
            <a:endParaRPr lang="en-US" sz="2000" i="1"/>
          </a:p>
          <a:p>
            <a:r>
              <a:rPr lang="en-US" sz="2000">
                <a:solidFill>
                  <a:schemeClr val="accent3"/>
                </a:solidFill>
              </a:rPr>
              <a:t>Example 1: </a:t>
            </a:r>
            <a:r>
              <a:rPr lang="en-US" sz="2000"/>
              <a:t>You own stock in Merck. Does it matter how much Pfizer stock you own?  Is it on your disclosure form?</a:t>
            </a:r>
          </a:p>
          <a:p>
            <a:r>
              <a:rPr lang="en-US" sz="2000">
                <a:solidFill>
                  <a:schemeClr val="accent3"/>
                </a:solidFill>
              </a:rPr>
              <a:t>Example 2: </a:t>
            </a:r>
            <a:r>
              <a:rPr lang="en-US" sz="2000"/>
              <a:t>You’re a physician who prefers Prevnar to Pneumovax, or vice versa.</a:t>
            </a:r>
          </a:p>
          <a:p>
            <a:r>
              <a:rPr lang="en-US" sz="2000">
                <a:solidFill>
                  <a:schemeClr val="accent3"/>
                </a:solidFill>
              </a:rPr>
              <a:t>Example 3: </a:t>
            </a:r>
            <a:r>
              <a:rPr lang="en-US" sz="2000"/>
              <a:t>You’re a paid consultant on Prevnar (or Pneumovax). </a:t>
            </a:r>
          </a:p>
          <a:p>
            <a:r>
              <a:rPr lang="en-US" sz="2000">
                <a:solidFill>
                  <a:schemeClr val="accent3"/>
                </a:solidFill>
              </a:rPr>
              <a:t>Example 4: </a:t>
            </a:r>
            <a:r>
              <a:rPr lang="en-US" sz="2000"/>
              <a:t>Your spouse is a paid consultant on Pneumovax.</a:t>
            </a:r>
          </a:p>
          <a:p>
            <a:r>
              <a:rPr lang="en-US" sz="2000">
                <a:solidFill>
                  <a:schemeClr val="accent3"/>
                </a:solidFill>
              </a:rPr>
              <a:t>Example 5: </a:t>
            </a:r>
            <a:r>
              <a:rPr lang="en-US" sz="2000"/>
              <a:t>Your cousin’s spouse is a Pfizer employee.</a:t>
            </a:r>
          </a:p>
        </p:txBody>
      </p:sp>
    </p:spTree>
    <p:extLst>
      <p:ext uri="{BB962C8B-B14F-4D97-AF65-F5344CB8AC3E}">
        <p14:creationId xmlns:p14="http://schemas.microsoft.com/office/powerpoint/2010/main" val="9251816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More Examples</a:t>
            </a:r>
          </a:p>
        </p:txBody>
      </p:sp>
      <p:sp>
        <p:nvSpPr>
          <p:cNvPr id="6" name="Content Placeholder 5"/>
          <p:cNvSpPr>
            <a:spLocks noGrp="1"/>
          </p:cNvSpPr>
          <p:nvPr>
            <p:ph idx="1"/>
          </p:nvPr>
        </p:nvSpPr>
        <p:spPr/>
        <p:txBody>
          <a:bodyPr/>
          <a:lstStyle/>
          <a:p>
            <a:r>
              <a:rPr lang="en-US"/>
              <a:t>What are subcontracts? </a:t>
            </a:r>
          </a:p>
          <a:p>
            <a:pPr lvl="1"/>
            <a:r>
              <a:rPr lang="en-US" sz="2400"/>
              <a:t>Consulting?  Honoraria?  Licensing/royalty fees?</a:t>
            </a:r>
          </a:p>
          <a:p>
            <a:r>
              <a:rPr lang="en-US"/>
              <a:t>If you speak at a continuing education program about a drug manufactured by the program’s sponsor, do you directly or indirectly represent the pharmaceutical manufacturer?</a:t>
            </a:r>
          </a:p>
          <a:p>
            <a:r>
              <a:rPr lang="en-US"/>
              <a:t>If you sell your stock in Pfizer, can you now vote on the inclusion/exclusion of Pfizer’s products from the Drug List? </a:t>
            </a:r>
          </a:p>
          <a:p>
            <a:endParaRPr lang="en-US" sz="1600"/>
          </a:p>
          <a:p>
            <a:endParaRPr lang="en-US" sz="1800"/>
          </a:p>
        </p:txBody>
      </p:sp>
    </p:spTree>
    <p:extLst>
      <p:ext uri="{BB962C8B-B14F-4D97-AF65-F5344CB8AC3E}">
        <p14:creationId xmlns:p14="http://schemas.microsoft.com/office/powerpoint/2010/main" val="10318029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Disclosure Procedures</a:t>
            </a:r>
          </a:p>
        </p:txBody>
      </p:sp>
      <p:sp>
        <p:nvSpPr>
          <p:cNvPr id="6" name="Content Placeholder 5"/>
          <p:cNvSpPr>
            <a:spLocks noGrp="1"/>
          </p:cNvSpPr>
          <p:nvPr>
            <p:ph idx="1"/>
          </p:nvPr>
        </p:nvSpPr>
        <p:spPr/>
        <p:txBody>
          <a:bodyPr/>
          <a:lstStyle/>
          <a:p>
            <a:r>
              <a:rPr lang="en-US" sz="2000" u="sng"/>
              <a:t>Before a Committee member participates in their first Committee meeting</a:t>
            </a:r>
            <a:r>
              <a:rPr lang="en-US" sz="2000"/>
              <a:t>, Committee members shall submit the completed Conflict of Interest Disclosure Form and disclose any potential conflicts of interest with respect to their participation in Committee business.</a:t>
            </a:r>
          </a:p>
          <a:p>
            <a:r>
              <a:rPr lang="en-US" sz="2000"/>
              <a:t>Committee members shall update their Conflict of Interest Disclosure Form </a:t>
            </a:r>
            <a:r>
              <a:rPr lang="en-US" sz="2000" u="sng"/>
              <a:t>no less than annually</a:t>
            </a:r>
            <a:r>
              <a:rPr lang="en-US" sz="2000"/>
              <a:t> from the date of first completion, and additionally </a:t>
            </a:r>
            <a:r>
              <a:rPr lang="en-US" sz="2000" u="sng"/>
              <a:t>no later than 30 calendar days from any change </a:t>
            </a:r>
            <a:r>
              <a:rPr lang="en-US" sz="2000"/>
              <a:t>to the information in the existing Conflict of Interest Disclosure Form. The form shall be submitted to AHCCCS at </a:t>
            </a:r>
            <a:r>
              <a:rPr lang="en-US" sz="2000">
                <a:hlinkClick r:id="rId3"/>
              </a:rPr>
              <a:t>AHCCCSPharmacyDept@azahcccs.gov</a:t>
            </a:r>
            <a:r>
              <a:rPr lang="en-US" sz="2000"/>
              <a:t>. </a:t>
            </a:r>
          </a:p>
          <a:p>
            <a:r>
              <a:rPr lang="en-US" sz="2000"/>
              <a:t>Committee must consider disclosure forms. Committee members must abstain from votes when there is a </a:t>
            </a:r>
            <a:r>
              <a:rPr lang="en-US" sz="2000" i="1" u="sng"/>
              <a:t>potential</a:t>
            </a:r>
            <a:r>
              <a:rPr lang="en-US" sz="2000" u="sng"/>
              <a:t> </a:t>
            </a:r>
            <a:r>
              <a:rPr lang="en-US" sz="2000"/>
              <a:t>conflict of interest. </a:t>
            </a:r>
          </a:p>
        </p:txBody>
      </p:sp>
    </p:spTree>
    <p:extLst>
      <p:ext uri="{BB962C8B-B14F-4D97-AF65-F5344CB8AC3E}">
        <p14:creationId xmlns:p14="http://schemas.microsoft.com/office/powerpoint/2010/main" val="4123487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sz="2000"/>
          </a:p>
          <a:p>
            <a:endParaRPr lang="en-US" sz="2000"/>
          </a:p>
          <a:p>
            <a:r>
              <a:rPr lang="en-US" sz="2000"/>
              <a:t>Susan Russo, Deputy General Counsel</a:t>
            </a:r>
          </a:p>
        </p:txBody>
      </p:sp>
    </p:spTree>
    <p:extLst>
      <p:ext uri="{BB962C8B-B14F-4D97-AF65-F5344CB8AC3E}">
        <p14:creationId xmlns:p14="http://schemas.microsoft.com/office/powerpoint/2010/main" val="1052092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4127-8C1F-41BF-AF6D-9D546197D899}"/>
              </a:ext>
            </a:extLst>
          </p:cNvPr>
          <p:cNvSpPr>
            <a:spLocks noGrp="1"/>
          </p:cNvSpPr>
          <p:nvPr>
            <p:ph type="ctrTitle"/>
          </p:nvPr>
        </p:nvSpPr>
        <p:spPr/>
        <p:txBody>
          <a:bodyPr/>
          <a:lstStyle/>
          <a:p>
            <a:r>
              <a:rPr lang="en-US" dirty="0"/>
              <a:t>Executive Session</a:t>
            </a:r>
          </a:p>
        </p:txBody>
      </p:sp>
      <p:sp>
        <p:nvSpPr>
          <p:cNvPr id="3" name="Subtitle 2">
            <a:extLst>
              <a:ext uri="{FF2B5EF4-FFF2-40B4-BE49-F238E27FC236}">
                <a16:creationId xmlns:a16="http://schemas.microsoft.com/office/drawing/2014/main" id="{14179881-55EC-3021-E97E-CDF084148B58}"/>
              </a:ext>
            </a:extLst>
          </p:cNvPr>
          <p:cNvSpPr>
            <a:spLocks noGrp="1"/>
          </p:cNvSpPr>
          <p:nvPr>
            <p:ph type="subTitle" idx="1"/>
          </p:nvPr>
        </p:nvSpPr>
        <p:spPr/>
        <p:txBody>
          <a:bodyPr/>
          <a:lstStyle/>
          <a:p>
            <a:r>
              <a:rPr lang="en-US" dirty="0"/>
              <a:t>Returning around 3:30pm</a:t>
            </a:r>
          </a:p>
        </p:txBody>
      </p:sp>
    </p:spTree>
    <p:extLst>
      <p:ext uri="{BB962C8B-B14F-4D97-AF65-F5344CB8AC3E}">
        <p14:creationId xmlns:p14="http://schemas.microsoft.com/office/powerpoint/2010/main" val="42225107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t>Public Therapeutic Class Votes</a:t>
            </a:r>
            <a:br>
              <a:rPr lang="en-US" dirty="0"/>
            </a:br>
            <a:endParaRPr lang="en-US" dirty="0"/>
          </a:p>
        </p:txBody>
      </p:sp>
    </p:spTree>
    <p:extLst>
      <p:ext uri="{BB962C8B-B14F-4D97-AF65-F5344CB8AC3E}">
        <p14:creationId xmlns:p14="http://schemas.microsoft.com/office/powerpoint/2010/main" val="33976343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effectLst/>
                <a:latin typeface="Calibri" panose="020F0502020204030204" pitchFamily="34" charset="0"/>
                <a:ea typeface="Calibri" panose="020F0502020204030204" pitchFamily="34" charset="0"/>
              </a:rPr>
              <a:t>Request to add Ella(Ulipristal) to the AHCCCS Drug List</a:t>
            </a:r>
            <a:br>
              <a:rPr lang="en-US" dirty="0"/>
            </a:br>
            <a:endParaRPr lang="en-US" dirty="0"/>
          </a:p>
        </p:txBody>
      </p:sp>
    </p:spTree>
    <p:extLst>
      <p:ext uri="{BB962C8B-B14F-4D97-AF65-F5344CB8AC3E}">
        <p14:creationId xmlns:p14="http://schemas.microsoft.com/office/powerpoint/2010/main" val="10822459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P&amp;T Meeting Dates</a:t>
            </a:r>
          </a:p>
        </p:txBody>
      </p:sp>
      <p:sp>
        <p:nvSpPr>
          <p:cNvPr id="3" name="Content Placeholder 2"/>
          <p:cNvSpPr>
            <a:spLocks noGrp="1"/>
          </p:cNvSpPr>
          <p:nvPr>
            <p:ph idx="1"/>
          </p:nvPr>
        </p:nvSpPr>
        <p:spPr/>
        <p:txBody>
          <a:bodyPr/>
          <a:lstStyle/>
          <a:p>
            <a:pPr marL="257175" lvl="1" indent="0">
              <a:buNone/>
            </a:pPr>
            <a:endParaRPr lang="en-US" dirty="0">
              <a:solidFill>
                <a:schemeClr val="tx1">
                  <a:lumMod val="50000"/>
                </a:schemeClr>
              </a:solidFill>
            </a:endParaRPr>
          </a:p>
          <a:p>
            <a:r>
              <a:rPr lang="en-US" sz="2200" b="1" dirty="0">
                <a:solidFill>
                  <a:srgbClr val="000000"/>
                </a:solidFill>
              </a:rPr>
              <a:t>Future Meeting Date: </a:t>
            </a:r>
            <a:r>
              <a:rPr lang="en-US" sz="2200" dirty="0"/>
              <a:t>January 25</a:t>
            </a:r>
            <a:r>
              <a:rPr lang="en-US" sz="2200"/>
              <a:t>, 2023; May </a:t>
            </a:r>
            <a:r>
              <a:rPr lang="en-US" sz="2200" dirty="0"/>
              <a:t>23, 2023 </a:t>
            </a: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168</a:t>
            </a:fld>
            <a:endParaRPr lang="en-US"/>
          </a:p>
        </p:txBody>
      </p:sp>
    </p:spTree>
    <p:extLst>
      <p:ext uri="{BB962C8B-B14F-4D97-AF65-F5344CB8AC3E}">
        <p14:creationId xmlns:p14="http://schemas.microsoft.com/office/powerpoint/2010/main" val="9461541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F46F88-D598-468A-C6AC-67BE0342482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798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p:txBody>
          <a:bodyPr/>
          <a:lstStyle/>
          <a:p>
            <a:r>
              <a:rPr lang="en-US" sz="1800" dirty="0">
                <a:solidFill>
                  <a:srgbClr val="000000"/>
                </a:solidFill>
              </a:rPr>
              <a:t>Leukotriene modifiers are also used as add-on therapy to reduce the dose of the ICS in patients with moderate to severe asthma, and to potentially improve asthma control in patients whose asthma is not controlled with low or high doses of ICS</a:t>
            </a:r>
          </a:p>
          <a:p>
            <a:r>
              <a:rPr lang="en-US" sz="1800" dirty="0">
                <a:solidFill>
                  <a:srgbClr val="000000"/>
                </a:solidFill>
              </a:rPr>
              <a:t>Limited data exist to support the use of leukotriene modifiers in acute asthma</a:t>
            </a:r>
          </a:p>
          <a:p>
            <a:r>
              <a:rPr lang="en-US" sz="1800" dirty="0">
                <a:solidFill>
                  <a:srgbClr val="000000"/>
                </a:solidFill>
              </a:rPr>
              <a:t>The American Academy of Allergy, Asthma and Immunology (AAAAI),  the American College of Allergy, Asthma, and Immunology (ACAAI), and the American Academy of Otolaryngology, Head and Neck Surgery recommend intranasal corticosteroids (INCS) as first line treatment for patients with seasonal allergic rhinitis (SAR)</a:t>
            </a:r>
          </a:p>
          <a:p>
            <a:r>
              <a:rPr lang="en-US" sz="1800" dirty="0">
                <a:solidFill>
                  <a:srgbClr val="000000"/>
                </a:solidFill>
              </a:rPr>
              <a:t>Montelukast is considered an alternative to first-line therapy with INCS in patients who suffer from both asthma and SAR</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0423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p:txBody>
          <a:bodyPr/>
          <a:lstStyle/>
          <a:p>
            <a:r>
              <a:rPr lang="en-US" sz="2200" dirty="0">
                <a:solidFill>
                  <a:srgbClr val="000000"/>
                </a:solidFill>
              </a:rPr>
              <a:t>The International Consensus Statement on Allergy and Rhinology Allergic Rhinitis guidelines state that leukotriene receptor antagonist monotherapy can be a useful alternative in patients with contraindications for INCSs and oral antihistamines</a:t>
            </a:r>
          </a:p>
          <a:p>
            <a:r>
              <a:rPr lang="en-US" sz="2200" dirty="0">
                <a:solidFill>
                  <a:srgbClr val="000000"/>
                </a:solidFill>
              </a:rPr>
              <a:t>Currently, high-quality comparative trials of the leukotriene modifiers are limited</a:t>
            </a:r>
          </a:p>
          <a:p>
            <a:r>
              <a:rPr lang="en-US" sz="2200" dirty="0">
                <a:solidFill>
                  <a:srgbClr val="000000"/>
                </a:solidFill>
              </a:rPr>
              <a:t>Montelukast is the most widely used leukotriene modifier because of its multiple indications, once daily dosing, and ease of administration due to several different dosage forms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3259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97E39-4F72-442C-9CC0-8DA05980D427}"/>
              </a:ext>
            </a:extLst>
          </p:cNvPr>
          <p:cNvSpPr>
            <a:spLocks noGrp="1"/>
          </p:cNvSpPr>
          <p:nvPr>
            <p:ph type="ctrTitle"/>
          </p:nvPr>
        </p:nvSpPr>
        <p:spPr/>
        <p:txBody>
          <a:bodyPr/>
          <a:lstStyle/>
          <a:p>
            <a:r>
              <a:rPr lang="en-US" dirty="0"/>
              <a:t>	Sedative Hypnotics</a:t>
            </a:r>
            <a:br>
              <a:rPr lang="en-US" dirty="0"/>
            </a:br>
            <a:endParaRPr lang="en-US" dirty="0"/>
          </a:p>
        </p:txBody>
      </p:sp>
    </p:spTree>
    <p:extLst>
      <p:ext uri="{BB962C8B-B14F-4D97-AF65-F5344CB8AC3E}">
        <p14:creationId xmlns:p14="http://schemas.microsoft.com/office/powerpoint/2010/main" val="180629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0507"/>
            <a:ext cx="6229350" cy="902494"/>
          </a:xfrm>
        </p:spPr>
        <p:txBody>
          <a:bodyPr/>
          <a:lstStyle/>
          <a:p>
            <a:r>
              <a:rPr lang="en-US" dirty="0"/>
              <a:t> Welcome and Introductions</a:t>
            </a:r>
          </a:p>
        </p:txBody>
      </p:sp>
      <p:sp>
        <p:nvSpPr>
          <p:cNvPr id="3" name="Content Placeholder 2"/>
          <p:cNvSpPr>
            <a:spLocks noGrp="1"/>
          </p:cNvSpPr>
          <p:nvPr>
            <p:ph idx="1"/>
          </p:nvPr>
        </p:nvSpPr>
        <p:spPr>
          <a:xfrm>
            <a:off x="304800" y="1200151"/>
            <a:ext cx="8534400" cy="3280172"/>
          </a:xfrm>
        </p:spPr>
        <p:txBody>
          <a:bodyPr/>
          <a:lstStyle/>
          <a:p>
            <a:r>
              <a:rPr lang="en-US" sz="2700" dirty="0">
                <a:solidFill>
                  <a:srgbClr val="000000"/>
                </a:solidFill>
              </a:rPr>
              <a:t>Suzi Berman, RPh, </a:t>
            </a:r>
            <a:r>
              <a:rPr lang="en-US" sz="2700" dirty="0">
                <a:solidFill>
                  <a:srgbClr val="000000"/>
                </a:solidFill>
                <a:ea typeface="Calibri" panose="020F0502020204030204" pitchFamily="34" charset="0"/>
              </a:rPr>
              <a:t>AHCCCS Pharmacy Director</a:t>
            </a:r>
            <a:endParaRPr lang="en-US" sz="2700" dirty="0">
              <a:solidFill>
                <a:srgbClr val="000000"/>
              </a:solidFill>
            </a:endParaRPr>
          </a:p>
          <a:p>
            <a:pPr lvl="1">
              <a:spcBef>
                <a:spcPts val="0"/>
              </a:spcBef>
            </a:pPr>
            <a:r>
              <a:rPr lang="en-US" dirty="0">
                <a:solidFill>
                  <a:srgbClr val="000000"/>
                </a:solidFill>
                <a:effectLst/>
                <a:latin typeface="+mn-lt"/>
                <a:ea typeface="Calibri" panose="020F0502020204030204" pitchFamily="34" charset="0"/>
                <a:cs typeface="Noto Sans Symbols"/>
              </a:rPr>
              <a:t>May 24, 2022 - P&amp;T Minutes Review and Vote</a:t>
            </a:r>
            <a:endParaRPr lang="en-US" dirty="0">
              <a:effectLst/>
              <a:latin typeface="+mn-lt"/>
              <a:ea typeface="Noto Sans Symbols"/>
              <a:cs typeface="Noto Sans Symbols"/>
            </a:endParaRPr>
          </a:p>
          <a:p>
            <a:pPr lvl="1">
              <a:spcBef>
                <a:spcPts val="0"/>
              </a:spcBef>
            </a:pPr>
            <a:r>
              <a:rPr lang="en-US" dirty="0">
                <a:solidFill>
                  <a:srgbClr val="000000"/>
                </a:solidFill>
                <a:effectLst/>
                <a:latin typeface="+mn-lt"/>
                <a:ea typeface="Calibri" panose="020F0502020204030204" pitchFamily="34" charset="0"/>
                <a:cs typeface="Noto Sans Symbols"/>
              </a:rPr>
              <a:t>All submitted written testimony will be posted on the AHCCCS website under Pharmacy/Pharmacy &amp; Therapeutics Committee</a:t>
            </a:r>
            <a:endParaRPr lang="en-US" dirty="0">
              <a:effectLst/>
              <a:latin typeface="+mn-lt"/>
              <a:ea typeface="Noto Sans Symbols"/>
              <a:cs typeface="Noto Sans Symbols"/>
            </a:endParaRP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p:txBody>
          <a:bodyPr/>
          <a:lstStyle/>
          <a:p>
            <a:pPr>
              <a:buNone/>
            </a:pPr>
            <a:r>
              <a:rPr lang="en-US" altLang="en-US" b="1" i="1" dirty="0"/>
              <a:t>Class Overview: Benzodiazepine Agents</a:t>
            </a:r>
            <a:endParaRPr lang="en-US" b="1" i="1" dirty="0"/>
          </a:p>
          <a:p>
            <a:r>
              <a:rPr lang="en-US" sz="2000" dirty="0"/>
              <a:t>estazolam - (estazolam)</a:t>
            </a:r>
          </a:p>
          <a:p>
            <a:r>
              <a:rPr lang="en-US" sz="2000" dirty="0"/>
              <a:t>flurazepam - (flurazepam)</a:t>
            </a:r>
          </a:p>
          <a:p>
            <a:r>
              <a:rPr lang="en-US" sz="2000" dirty="0"/>
              <a:t>quazepam – (Doral; quazepam)</a:t>
            </a:r>
          </a:p>
          <a:p>
            <a:r>
              <a:rPr lang="en-US" sz="2000" dirty="0"/>
              <a:t>temazepam - (Restoril; temazepam)</a:t>
            </a:r>
          </a:p>
          <a:p>
            <a:r>
              <a:rPr lang="en-US" sz="2000" dirty="0"/>
              <a:t>triazolam - (Halcion; triazolam) </a:t>
            </a:r>
          </a:p>
          <a:p>
            <a:endParaRPr lang="en-US" dirty="0"/>
          </a:p>
          <a:p>
            <a:pPr lvl="1">
              <a:buNone/>
            </a:pPr>
            <a:endParaRPr lang="en-US" sz="12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8951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742951"/>
            <a:ext cx="8229600" cy="3886199"/>
          </a:xfrm>
        </p:spPr>
        <p:txBody>
          <a:bodyPr/>
          <a:lstStyle/>
          <a:p>
            <a:pPr>
              <a:buNone/>
            </a:pPr>
            <a:r>
              <a:rPr lang="en-US" altLang="en-US" sz="2000" b="1" i="1" dirty="0"/>
              <a:t>Class Overview: Non-Benzodiazepine Agents</a:t>
            </a:r>
            <a:endParaRPr lang="en-US" sz="2000" b="1" i="1" dirty="0"/>
          </a:p>
          <a:p>
            <a:r>
              <a:rPr lang="en-US" sz="2000" b="0" i="0" u="none" strike="noStrike" baseline="0" dirty="0" err="1">
                <a:solidFill>
                  <a:srgbClr val="000000"/>
                </a:solidFill>
                <a:highlight>
                  <a:srgbClr val="00FFFF"/>
                </a:highlight>
                <a:latin typeface="Calibri" panose="020F0502020204030204" pitchFamily="34" charset="0"/>
              </a:rPr>
              <a:t>daridorexant</a:t>
            </a:r>
            <a:r>
              <a:rPr lang="en-US" sz="2000" b="0" i="0" u="none" strike="noStrike" baseline="0" dirty="0">
                <a:solidFill>
                  <a:srgbClr val="000000"/>
                </a:solidFill>
                <a:highlight>
                  <a:srgbClr val="00FFFF"/>
                </a:highlight>
                <a:latin typeface="Calibri" panose="020F0502020204030204" pitchFamily="34" charset="0"/>
              </a:rPr>
              <a:t> (</a:t>
            </a:r>
            <a:r>
              <a:rPr lang="en-US" sz="2000" b="0" i="0" u="none" strike="noStrike" baseline="0" dirty="0" err="1">
                <a:solidFill>
                  <a:srgbClr val="000000"/>
                </a:solidFill>
                <a:highlight>
                  <a:srgbClr val="00FFFF"/>
                </a:highlight>
                <a:latin typeface="Calibri" panose="020F0502020204030204" pitchFamily="34" charset="0"/>
              </a:rPr>
              <a:t>Quviviq</a:t>
            </a:r>
            <a:r>
              <a:rPr lang="en-US" sz="2000" b="0" i="0" u="none" strike="noStrike" baseline="0" dirty="0">
                <a:solidFill>
                  <a:srgbClr val="000000"/>
                </a:solidFill>
                <a:highlight>
                  <a:srgbClr val="00FFFF"/>
                </a:highlight>
                <a:latin typeface="Calibri" panose="020F0502020204030204" pitchFamily="34" charset="0"/>
              </a:rPr>
              <a:t>) </a:t>
            </a:r>
            <a:r>
              <a:rPr lang="en-US" sz="2000" b="0" i="0" u="none" strike="noStrike" baseline="0" dirty="0">
                <a:solidFill>
                  <a:srgbClr val="000000"/>
                </a:solidFill>
                <a:latin typeface="Calibri" panose="020F0502020204030204" pitchFamily="34" charset="0"/>
              </a:rPr>
              <a:t>	</a:t>
            </a:r>
          </a:p>
          <a:p>
            <a:r>
              <a:rPr lang="en-US" sz="2000" dirty="0">
                <a:solidFill>
                  <a:srgbClr val="000000"/>
                </a:solidFill>
              </a:rPr>
              <a:t>doxepin - (doxepin; Silenor)</a:t>
            </a:r>
          </a:p>
          <a:p>
            <a:r>
              <a:rPr lang="en-US" sz="2000" dirty="0">
                <a:solidFill>
                  <a:srgbClr val="000000"/>
                </a:solidFill>
              </a:rPr>
              <a:t>eszopiclone - (eszopiclone; Lunesta)</a:t>
            </a:r>
          </a:p>
          <a:p>
            <a:r>
              <a:rPr lang="en-US" sz="2000" dirty="0">
                <a:solidFill>
                  <a:srgbClr val="000000"/>
                </a:solidFill>
              </a:rPr>
              <a:t>lemborexant - (Dayvigo)	</a:t>
            </a:r>
          </a:p>
          <a:p>
            <a:r>
              <a:rPr lang="en-US" sz="2000" dirty="0">
                <a:solidFill>
                  <a:srgbClr val="000000"/>
                </a:solidFill>
              </a:rPr>
              <a:t>ramelteon - (ramelteon; Rozerem)  </a:t>
            </a:r>
          </a:p>
          <a:p>
            <a:r>
              <a:rPr lang="en-US" sz="2000" dirty="0">
                <a:solidFill>
                  <a:srgbClr val="000000"/>
                </a:solidFill>
              </a:rPr>
              <a:t>suvorexant - (Belsomra)</a:t>
            </a:r>
          </a:p>
          <a:p>
            <a:r>
              <a:rPr lang="en-US" sz="2000" dirty="0">
                <a:solidFill>
                  <a:srgbClr val="000000"/>
                </a:solidFill>
              </a:rPr>
              <a:t>tasimelteon - (Hetlioz capsule; Hetlioz LQ)</a:t>
            </a:r>
          </a:p>
          <a:p>
            <a:r>
              <a:rPr lang="en-US" sz="2000" dirty="0">
                <a:solidFill>
                  <a:srgbClr val="000000"/>
                </a:solidFill>
              </a:rPr>
              <a:t>zaleplon - (Sonata; zaleplon)</a:t>
            </a:r>
          </a:p>
          <a:p>
            <a:r>
              <a:rPr lang="en-US" sz="2000" dirty="0">
                <a:solidFill>
                  <a:srgbClr val="000000"/>
                </a:solidFill>
              </a:rPr>
              <a:t>zolpidem - (Ambien; Ambien CR; Edluar; Intermezzo; zolpidem; zolpidem SL; zolpidem ER; Zolpimist)</a:t>
            </a:r>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21</a:t>
            </a:fld>
            <a:endParaRPr lang="en-US" dirty="0"/>
          </a:p>
        </p:txBody>
      </p:sp>
    </p:spTree>
    <p:extLst>
      <p:ext uri="{BB962C8B-B14F-4D97-AF65-F5344CB8AC3E}">
        <p14:creationId xmlns:p14="http://schemas.microsoft.com/office/powerpoint/2010/main" val="133824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p:txBody>
          <a:bodyPr/>
          <a:lstStyle/>
          <a:p>
            <a:r>
              <a:rPr lang="en-US" sz="2000" dirty="0"/>
              <a:t>Insomnia is a symptom complex that comprises difficulties falling asleep, staying asleep, or non-refreshing sleep, in combination with daytime dysfunction or distress</a:t>
            </a:r>
          </a:p>
          <a:p>
            <a:r>
              <a:rPr lang="en-US" sz="2000" dirty="0"/>
              <a:t>Non-pharmacological measures should be used first to treat insomnia</a:t>
            </a:r>
          </a:p>
          <a:p>
            <a:r>
              <a:rPr lang="en-US" sz="2000" dirty="0"/>
              <a:t>The 2017 American Academy of Sleep Medicine (AASM) guidelines recommend psychological and behavioral strategies, as well as pharmacological interventions </a:t>
            </a:r>
          </a:p>
          <a:p>
            <a:r>
              <a:rPr lang="en-US" sz="2000" dirty="0"/>
              <a:t>The guidelines recommend that initial behavioral interventions should include stimulus control or relaxation therapy, or a combination of therapies referred to as cognitive behavioral therapy (CBT) for insomnia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52623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p:txBody>
          <a:bodyPr/>
          <a:lstStyle/>
          <a:p>
            <a:r>
              <a:rPr lang="en-US" sz="1800" dirty="0">
                <a:solidFill>
                  <a:srgbClr val="000000"/>
                </a:solidFill>
              </a:rPr>
              <a:t>AASM guidelines recommend that pharmacotherapy should be used to treat patients who failed to respond to CBT </a:t>
            </a:r>
          </a:p>
          <a:p>
            <a:r>
              <a:rPr lang="en-US" sz="1800" dirty="0">
                <a:solidFill>
                  <a:srgbClr val="000000"/>
                </a:solidFill>
              </a:rPr>
              <a:t>AASM recommends:</a:t>
            </a:r>
          </a:p>
          <a:p>
            <a:pPr lvl="1"/>
            <a:r>
              <a:rPr lang="en-US" sz="1800" dirty="0">
                <a:solidFill>
                  <a:srgbClr val="000000"/>
                </a:solidFill>
              </a:rPr>
              <a:t>Zaleplon, triazolam, and ramelteon versus no treatment for sleep onset insomnia</a:t>
            </a:r>
          </a:p>
          <a:p>
            <a:pPr lvl="1"/>
            <a:r>
              <a:rPr lang="en-US" sz="1800" dirty="0">
                <a:solidFill>
                  <a:srgbClr val="000000"/>
                </a:solidFill>
              </a:rPr>
              <a:t>Suvorexant and doxepin over no treatment for sleep maintenance insomnia </a:t>
            </a:r>
          </a:p>
          <a:p>
            <a:pPr lvl="1"/>
            <a:r>
              <a:rPr lang="en-US" sz="1800" dirty="0">
                <a:solidFill>
                  <a:srgbClr val="000000"/>
                </a:solidFill>
              </a:rPr>
              <a:t>Eszopiclone, zolpidem, and temazepam for both sleep onset and sleep maintenance insomnia</a:t>
            </a:r>
          </a:p>
          <a:p>
            <a:pPr lvl="1"/>
            <a:r>
              <a:rPr lang="en-US" sz="1800" dirty="0">
                <a:solidFill>
                  <a:srgbClr val="000000"/>
                </a:solidFill>
              </a:rPr>
              <a:t>Against the use of trazodone or tiagabine for sleep onset or for sleep maintenance insomnia in adults </a:t>
            </a:r>
          </a:p>
          <a:p>
            <a:pPr lvl="1"/>
            <a:r>
              <a:rPr lang="en-US" sz="1800" dirty="0">
                <a:solidFill>
                  <a:srgbClr val="000000"/>
                </a:solidFill>
              </a:rPr>
              <a:t>Against the use of OTC medications, supplements, or herbal products as a treatment for sleep onset or sleep maintenance for chronic insomnia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3347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992889"/>
            <a:ext cx="8686800" cy="3449333"/>
          </a:xfrm>
        </p:spPr>
        <p:txBody>
          <a:bodyPr/>
          <a:lstStyle/>
          <a:p>
            <a:r>
              <a:rPr lang="en-US" sz="1600" dirty="0">
                <a:solidFill>
                  <a:srgbClr val="000000"/>
                </a:solidFill>
              </a:rPr>
              <a:t>Current treatment guidelines for insomnia do not recommend one agent within this class over another, suggesting treatment be individualized</a:t>
            </a:r>
          </a:p>
          <a:p>
            <a:r>
              <a:rPr lang="en-US" sz="1600" dirty="0">
                <a:solidFill>
                  <a:srgbClr val="000000"/>
                </a:solidFill>
              </a:rPr>
              <a:t>Choice of agent should be based on:</a:t>
            </a:r>
          </a:p>
          <a:p>
            <a:pPr lvl="1"/>
            <a:r>
              <a:rPr lang="en-US" sz="1600" dirty="0">
                <a:solidFill>
                  <a:srgbClr val="000000"/>
                </a:solidFill>
              </a:rPr>
              <a:t>Symptom pattern</a:t>
            </a:r>
          </a:p>
          <a:p>
            <a:pPr lvl="1"/>
            <a:r>
              <a:rPr lang="en-US" sz="1600" dirty="0">
                <a:solidFill>
                  <a:srgbClr val="000000"/>
                </a:solidFill>
              </a:rPr>
              <a:t>Treatment goals</a:t>
            </a:r>
          </a:p>
          <a:p>
            <a:pPr lvl="1"/>
            <a:r>
              <a:rPr lang="en-US" sz="1600" dirty="0">
                <a:solidFill>
                  <a:srgbClr val="000000"/>
                </a:solidFill>
              </a:rPr>
              <a:t>Past treatment response</a:t>
            </a:r>
          </a:p>
          <a:p>
            <a:pPr lvl="1"/>
            <a:r>
              <a:rPr lang="en-US" sz="1600" dirty="0">
                <a:solidFill>
                  <a:srgbClr val="000000"/>
                </a:solidFill>
              </a:rPr>
              <a:t>Patient preference </a:t>
            </a:r>
          </a:p>
          <a:p>
            <a:pPr lvl="1"/>
            <a:r>
              <a:rPr lang="en-US" sz="1600" dirty="0">
                <a:solidFill>
                  <a:srgbClr val="000000"/>
                </a:solidFill>
              </a:rPr>
              <a:t>Cost</a:t>
            </a:r>
          </a:p>
          <a:p>
            <a:pPr lvl="1"/>
            <a:r>
              <a:rPr lang="en-US" sz="1600" dirty="0">
                <a:solidFill>
                  <a:srgbClr val="000000"/>
                </a:solidFill>
              </a:rPr>
              <a:t>Availability of other treatments options</a:t>
            </a:r>
          </a:p>
          <a:p>
            <a:pPr lvl="1"/>
            <a:r>
              <a:rPr lang="en-US" sz="1600" dirty="0">
                <a:solidFill>
                  <a:srgbClr val="000000"/>
                </a:solidFill>
              </a:rPr>
              <a:t>Comorbid conditions</a:t>
            </a:r>
          </a:p>
          <a:p>
            <a:pPr lvl="1"/>
            <a:r>
              <a:rPr lang="en-US" sz="1600" dirty="0">
                <a:solidFill>
                  <a:srgbClr val="000000"/>
                </a:solidFill>
              </a:rPr>
              <a:t>Contraindications</a:t>
            </a:r>
          </a:p>
          <a:p>
            <a:pPr lvl="1"/>
            <a:r>
              <a:rPr lang="en-US" sz="1600" dirty="0">
                <a:solidFill>
                  <a:srgbClr val="000000"/>
                </a:solidFill>
              </a:rPr>
              <a:t>Potential interactions with concurrent medications</a:t>
            </a:r>
          </a:p>
          <a:p>
            <a:pPr lvl="1"/>
            <a:r>
              <a:rPr lang="en-US" sz="1600" dirty="0">
                <a:solidFill>
                  <a:srgbClr val="000000"/>
                </a:solidFill>
              </a:rPr>
              <a:t>Adverse effects</a:t>
            </a:r>
          </a:p>
          <a:p>
            <a:pPr marL="0" indent="0">
              <a:buNone/>
            </a:pPr>
            <a:r>
              <a:rPr lang="en-US" sz="1600" dirty="0">
                <a:solidFill>
                  <a:srgbClr val="000000"/>
                </a:solidFill>
              </a:rPr>
              <a:t>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6410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p:txBody>
          <a:bodyPr/>
          <a:lstStyle/>
          <a:p>
            <a:r>
              <a:rPr lang="en-US" sz="1800" dirty="0">
                <a:solidFill>
                  <a:srgbClr val="000000"/>
                </a:solidFill>
              </a:rPr>
              <a:t>Non-24-hour sleep-wake disorder (N24SWD or non-24) is a chronic circadian rhythm disorder that causes problems with the timing of sleep and sleep patterns</a:t>
            </a:r>
          </a:p>
          <a:p>
            <a:r>
              <a:rPr lang="en-US" sz="1800" dirty="0">
                <a:solidFill>
                  <a:srgbClr val="000000"/>
                </a:solidFill>
              </a:rPr>
              <a:t>Tasimelteon capsule (Hetlioz) is approved for non-24 in totally blind adults and for nighttime sleep disturbances in Smith-Magenis Syndrome (SMS) in patients ≥ 16 years of age</a:t>
            </a:r>
          </a:p>
          <a:p>
            <a:r>
              <a:rPr lang="en-US" sz="1800" dirty="0">
                <a:solidFill>
                  <a:srgbClr val="000000"/>
                </a:solidFill>
              </a:rPr>
              <a:t>Newly approved tasimelteon oral suspension (Hetlioz LQ) is indicated for nighttime sleep disturbances in SMS in pediatric patients 3 years to 15 years of age only</a:t>
            </a:r>
          </a:p>
          <a:p>
            <a:r>
              <a:rPr lang="en-US" sz="1800" dirty="0">
                <a:solidFill>
                  <a:srgbClr val="000000"/>
                </a:solidFill>
              </a:rPr>
              <a:t>Tasimelteon capsules (Hetlioz) and oral suspension (Hetlioz LQ) are not interchangeable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255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76200" y="742950"/>
            <a:ext cx="9067800" cy="3962400"/>
          </a:xfrm>
        </p:spPr>
        <p:txBody>
          <a:bodyPr/>
          <a:lstStyle/>
          <a:p>
            <a:r>
              <a:rPr lang="en-US" sz="2000" dirty="0">
                <a:solidFill>
                  <a:srgbClr val="000000"/>
                </a:solidFill>
              </a:rPr>
              <a:t>With the exception of zolpidem SL, all agents should be administered immediately before going to bed or after the patient has gone to bed and experienced difficulty falling asleep</a:t>
            </a:r>
          </a:p>
          <a:p>
            <a:r>
              <a:rPr lang="en-US" sz="2000" dirty="0">
                <a:solidFill>
                  <a:srgbClr val="000000"/>
                </a:solidFill>
              </a:rPr>
              <a:t>Zolpidem SL should be utilized for middle of the night awakenings when the patient still has more than 4 hours before planned waking time </a:t>
            </a:r>
          </a:p>
          <a:p>
            <a:r>
              <a:rPr lang="en-US" sz="2000" dirty="0">
                <a:solidFill>
                  <a:srgbClr val="000000"/>
                </a:solidFill>
              </a:rPr>
              <a:t>Due to gender differences in zolpidem clearance, women generally require lower doses of zolpidem</a:t>
            </a:r>
          </a:p>
          <a:p>
            <a:r>
              <a:rPr lang="en-US" sz="2000" dirty="0">
                <a:solidFill>
                  <a:srgbClr val="000000"/>
                </a:solidFill>
              </a:rPr>
              <a:t>Doxepin, ramelteon, and tasimelteon are the only agents in this class that are not controlled substances</a:t>
            </a:r>
          </a:p>
          <a:p>
            <a:r>
              <a:rPr lang="en-US" sz="2000" dirty="0">
                <a:solidFill>
                  <a:srgbClr val="000000"/>
                </a:solidFill>
              </a:rPr>
              <a:t>All drugs in this class should be used at the lowest effective dose</a:t>
            </a:r>
          </a:p>
          <a:p>
            <a:r>
              <a:rPr lang="en-US" sz="2000" dirty="0">
                <a:solidFill>
                  <a:srgbClr val="000000"/>
                </a:solidFill>
              </a:rPr>
              <a:t>All sedative/hypnotics should be administered with caution in patients exhibiting signs and symptoms of depression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7637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152400" y="742950"/>
            <a:ext cx="8839200" cy="3886200"/>
          </a:xfrm>
        </p:spPr>
        <p:txBody>
          <a:bodyPr/>
          <a:lstStyle/>
          <a:p>
            <a:r>
              <a:rPr lang="en-US" sz="1800" dirty="0">
                <a:solidFill>
                  <a:srgbClr val="000000"/>
                </a:solidFill>
              </a:rPr>
              <a:t>Patients whose insomnia fails to remit after 7 to 10 days of treatment may need to be evaluated for other medical or psychological issues </a:t>
            </a:r>
          </a:p>
          <a:p>
            <a:r>
              <a:rPr lang="en-US" sz="1800" dirty="0">
                <a:solidFill>
                  <a:srgbClr val="000000"/>
                </a:solidFill>
              </a:rPr>
              <a:t>Continuous use should be avoided; patients should be encouraged to use these medications only when necessary</a:t>
            </a:r>
          </a:p>
          <a:p>
            <a:r>
              <a:rPr lang="en-US" sz="1800" dirty="0">
                <a:solidFill>
                  <a:srgbClr val="000000"/>
                </a:solidFill>
              </a:rPr>
              <a:t>Concurrent use of opioids and benzodiazepines or other CNS depressants may result in serious adverse reactions such as profound sedation, respiratory depression, coma, and death</a:t>
            </a:r>
          </a:p>
          <a:p>
            <a:r>
              <a:rPr lang="en-US" sz="1800" dirty="0">
                <a:solidFill>
                  <a:srgbClr val="000000"/>
                </a:solidFill>
              </a:rPr>
              <a:t>Providers should limit prescribing opioids with benzodiazepines to only patients without alternative treatment options</a:t>
            </a:r>
          </a:p>
          <a:p>
            <a:r>
              <a:rPr lang="en-US" sz="1800" dirty="0">
                <a:solidFill>
                  <a:srgbClr val="000000"/>
                </a:solidFill>
              </a:rPr>
              <a:t>The benzodiazepines carry boxed warnings for the risk of abuse, misuse, addiction, dependence, and withdrawal</a:t>
            </a:r>
          </a:p>
          <a:p>
            <a:r>
              <a:rPr lang="en-US" sz="1800" dirty="0">
                <a:solidFill>
                  <a:srgbClr val="000000"/>
                </a:solidFill>
              </a:rPr>
              <a:t>A gradual taper to discontinue or reduce the dose is required to prevent acute withdrawal symptoms which could be fatal</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27</a:t>
            </a:fld>
            <a:endParaRPr lang="en-US" dirty="0"/>
          </a:p>
        </p:txBody>
      </p:sp>
    </p:spTree>
    <p:extLst>
      <p:ext uri="{BB962C8B-B14F-4D97-AF65-F5344CB8AC3E}">
        <p14:creationId xmlns:p14="http://schemas.microsoft.com/office/powerpoint/2010/main" val="273066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97D-7A32-4253-BC44-2C28056D6D72}"/>
              </a:ext>
            </a:extLst>
          </p:cNvPr>
          <p:cNvSpPr>
            <a:spLocks noGrp="1"/>
          </p:cNvSpPr>
          <p:nvPr>
            <p:ph type="ctrTitle"/>
          </p:nvPr>
        </p:nvSpPr>
        <p:spPr/>
        <p:txBody>
          <a:bodyPr/>
          <a:lstStyle/>
          <a:p>
            <a:r>
              <a:rPr lang="en-US" altLang="en-US" sz="3600" dirty="0"/>
              <a:t>Steroids, Topical</a:t>
            </a:r>
            <a:endParaRPr lang="en-US" sz="3600" dirty="0"/>
          </a:p>
        </p:txBody>
      </p:sp>
    </p:spTree>
    <p:extLst>
      <p:ext uri="{BB962C8B-B14F-4D97-AF65-F5344CB8AC3E}">
        <p14:creationId xmlns:p14="http://schemas.microsoft.com/office/powerpoint/2010/main" val="112511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Low Potency Topical </a:t>
            </a:r>
            <a:r>
              <a:rPr lang="en-US" sz="2000" b="1" i="1" dirty="0"/>
              <a:t>Steroid Products</a:t>
            </a:r>
          </a:p>
          <a:p>
            <a:r>
              <a:rPr lang="en-US" sz="2000" dirty="0">
                <a:solidFill>
                  <a:srgbClr val="000000"/>
                </a:solidFill>
              </a:rPr>
              <a:t>alclometasone dipropionate – (alclometasone dipropionate cream &amp; ointment)</a:t>
            </a:r>
          </a:p>
          <a:p>
            <a:r>
              <a:rPr lang="en-US" sz="2000" dirty="0">
                <a:solidFill>
                  <a:srgbClr val="000000"/>
                </a:solidFill>
              </a:rPr>
              <a:t>desonide – (Desonate Gel; Desowen Cream; desonide cream, lotion </a:t>
            </a:r>
            <a:r>
              <a:rPr lang="en-US" sz="2000">
                <a:solidFill>
                  <a:srgbClr val="000000"/>
                </a:solidFill>
              </a:rPr>
              <a:t>&amp; ointment</a:t>
            </a:r>
            <a:r>
              <a:rPr lang="en-US" sz="2000" dirty="0">
                <a:solidFill>
                  <a:srgbClr val="000000"/>
                </a:solidFill>
              </a:rPr>
              <a:t>; Tridesilon; Verdeso)</a:t>
            </a:r>
          </a:p>
          <a:p>
            <a:r>
              <a:rPr lang="en-US" sz="2000" dirty="0">
                <a:solidFill>
                  <a:srgbClr val="000000"/>
                </a:solidFill>
              </a:rPr>
              <a:t>fluocinolone acetonide – (Capex Shampoo; Dema-Smoothe-FS; 	</a:t>
            </a:r>
            <a:r>
              <a:rPr lang="en-US" sz="2000">
                <a:solidFill>
                  <a:srgbClr val="000000"/>
                </a:solidFill>
              </a:rPr>
              <a:t>    fluocinolone </a:t>
            </a:r>
            <a:r>
              <a:rPr lang="en-US" sz="2000" dirty="0">
                <a:solidFill>
                  <a:srgbClr val="000000"/>
                </a:solidFill>
              </a:rPr>
              <a:t>0.01% oil)</a:t>
            </a:r>
          </a:p>
          <a:p>
            <a:r>
              <a:rPr lang="en-US" sz="2000" dirty="0">
                <a:solidFill>
                  <a:srgbClr val="000000"/>
                </a:solidFill>
              </a:rPr>
              <a:t>fluocinolone acetonide/Cetaphil cleanser lotion (Xilapak Kit)</a:t>
            </a:r>
          </a:p>
          <a:p>
            <a:r>
              <a:rPr lang="en-US" sz="2000" dirty="0">
                <a:solidFill>
                  <a:srgbClr val="000000"/>
                </a:solidFill>
              </a:rPr>
              <a:t>fluocinolone acetonide/ urea* (NoxiPak Kit)</a:t>
            </a:r>
            <a:r>
              <a:rPr lang="en-US" sz="2000" dirty="0"/>
              <a:t>	</a:t>
            </a:r>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3698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457200" y="1200151"/>
            <a:ext cx="8229600" cy="3280172"/>
          </a:xfrm>
        </p:spPr>
        <p:txBody>
          <a:bodyPr/>
          <a:lstStyle/>
          <a:p>
            <a:pPr>
              <a:spcBef>
                <a:spcPct val="0"/>
              </a:spcBef>
              <a:buClrTx/>
              <a:buNone/>
            </a:pPr>
            <a:r>
              <a:rPr lang="en-US" altLang="en-US" sz="2200" b="1" i="1" dirty="0"/>
              <a:t>Classes for Review: Non-Supplemental Rebate Class Review</a:t>
            </a:r>
          </a:p>
          <a:p>
            <a:pPr>
              <a:spcBef>
                <a:spcPct val="0"/>
              </a:spcBef>
              <a:buClrTx/>
              <a:buNone/>
            </a:pPr>
            <a:endParaRPr lang="en-US" altLang="en-US" sz="2200" b="1" i="1" dirty="0"/>
          </a:p>
          <a:p>
            <a:r>
              <a:rPr lang="en-US" sz="2200" dirty="0">
                <a:solidFill>
                  <a:srgbClr val="000000"/>
                </a:solidFill>
              </a:rPr>
              <a:t>Antimigraine Agents, Triptans</a:t>
            </a:r>
          </a:p>
          <a:p>
            <a:r>
              <a:rPr lang="en-US" sz="2200" dirty="0">
                <a:solidFill>
                  <a:srgbClr val="000000"/>
                </a:solidFill>
              </a:rPr>
              <a:t>Leukotriene Modifiers</a:t>
            </a:r>
          </a:p>
          <a:p>
            <a:r>
              <a:rPr lang="en-US" sz="2200" dirty="0">
                <a:solidFill>
                  <a:srgbClr val="000000"/>
                </a:solidFill>
              </a:rPr>
              <a:t>Sedative Hypnotics </a:t>
            </a:r>
          </a:p>
          <a:p>
            <a:r>
              <a:rPr lang="en-US" sz="2200" dirty="0">
                <a:solidFill>
                  <a:srgbClr val="000000"/>
                </a:solidFill>
              </a:rPr>
              <a:t>Topical Steroids – Low, Medium, High &amp; Very High Potency</a:t>
            </a:r>
          </a:p>
          <a:p>
            <a:r>
              <a:rPr lang="en-US" sz="2200" dirty="0">
                <a:solidFill>
                  <a:srgbClr val="000000"/>
                </a:solidFill>
              </a:rPr>
              <a:t>Antifungals, Oral</a:t>
            </a:r>
          </a:p>
          <a:p>
            <a:r>
              <a:rPr lang="en-US" sz="2200" dirty="0">
                <a:solidFill>
                  <a:srgbClr val="000000"/>
                </a:solidFill>
              </a:rPr>
              <a:t>Antifungals, Topical</a:t>
            </a:r>
            <a:endParaRPr lang="en-US" sz="2200" dirty="0"/>
          </a:p>
          <a:p>
            <a:pPr lvl="0"/>
            <a:endParaRPr lang="en-US" sz="2200" dirty="0"/>
          </a:p>
          <a:p>
            <a:endParaRPr lang="en-US" altLang="en-US" sz="2200" dirty="0"/>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0360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Low Potency Topical </a:t>
            </a:r>
            <a:r>
              <a:rPr lang="en-US" sz="2000" b="1" i="1" dirty="0"/>
              <a:t>Steroid Products</a:t>
            </a:r>
          </a:p>
          <a:p>
            <a:r>
              <a:rPr lang="en-US" sz="2000" dirty="0">
                <a:solidFill>
                  <a:srgbClr val="000000"/>
                </a:solidFill>
              </a:rPr>
              <a:t>hydrocortisone (Advanced Allergy Collection Kit, Ala-Cort, Ala-Scalp, Aquanil, Anti-Itch, Aqua Glycolic HC Kit, Beta HC, Cortaid, Cortisone, Cortizone, Dermarest Eczema, Dermasorb HC Complete Kit, GS Anti-Itch, MiCort HC, Noble Formula HC, QC Anti-Itch, Scalacort, Scalacort-DK Kit, Scalp Relief, Scalpicin, Soothing Care, Texacort, Vanicream; hydrocortisone)</a:t>
            </a:r>
          </a:p>
          <a:p>
            <a:r>
              <a:rPr lang="en-US" sz="2000" dirty="0">
                <a:solidFill>
                  <a:srgbClr val="000000"/>
                </a:solidFill>
              </a:rPr>
              <a:t>hydrocortisone/aloe vera (Cortisone-10, Cortisone Plus Aloe, Nucort, QC Anti-Itch with Aloe, SM Hydrocortisone-Aloe, SM Hydrocortisone Plus; hydrocortisone/aloe vera)</a:t>
            </a:r>
            <a:r>
              <a:rPr lang="en-US" sz="2000" dirty="0"/>
              <a:t>	</a:t>
            </a:r>
          </a:p>
          <a:p>
            <a:pPr marL="0" indent="0">
              <a:buNone/>
            </a:pPr>
            <a:endParaRPr lang="en-US" sz="2000" dirty="0"/>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30</a:t>
            </a:fld>
            <a:endParaRPr lang="en-US" dirty="0"/>
          </a:p>
        </p:txBody>
      </p:sp>
    </p:spTree>
    <p:extLst>
      <p:ext uri="{BB962C8B-B14F-4D97-AF65-F5344CB8AC3E}">
        <p14:creationId xmlns:p14="http://schemas.microsoft.com/office/powerpoint/2010/main" val="2821083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Medium Potency Topical </a:t>
            </a:r>
            <a:r>
              <a:rPr lang="en-US" sz="2000" b="1" i="1" dirty="0"/>
              <a:t>Steroid Products</a:t>
            </a:r>
          </a:p>
          <a:p>
            <a:r>
              <a:rPr lang="en-US" sz="2000" dirty="0">
                <a:solidFill>
                  <a:srgbClr val="000000"/>
                </a:solidFill>
              </a:rPr>
              <a:t>betamethasone valerate - (betamethasone valerate foam; Luxiq)</a:t>
            </a:r>
          </a:p>
          <a:p>
            <a:r>
              <a:rPr lang="en-US" sz="2000" dirty="0">
                <a:solidFill>
                  <a:srgbClr val="000000"/>
                </a:solidFill>
              </a:rPr>
              <a:t>clocortolone pivalate - (clocortolone cream (AG); Cloderm)</a:t>
            </a:r>
          </a:p>
          <a:p>
            <a:r>
              <a:rPr lang="en-US" sz="2000" dirty="0">
                <a:solidFill>
                  <a:srgbClr val="000000"/>
                </a:solidFill>
              </a:rPr>
              <a:t>fluocinolone acetonide - (fluocinolone acetonide cream, ointment </a:t>
            </a:r>
            <a:r>
              <a:rPr lang="en-US" sz="2000">
                <a:solidFill>
                  <a:srgbClr val="000000"/>
                </a:solidFill>
              </a:rPr>
              <a:t>&amp; solution</a:t>
            </a:r>
            <a:r>
              <a:rPr lang="en-US" sz="2000" dirty="0">
                <a:solidFill>
                  <a:srgbClr val="000000"/>
                </a:solidFill>
              </a:rPr>
              <a:t>; Synalar Ointment &amp; Solution)  </a:t>
            </a:r>
          </a:p>
          <a:p>
            <a:r>
              <a:rPr lang="en-US" sz="2000" dirty="0">
                <a:solidFill>
                  <a:srgbClr val="000000"/>
                </a:solidFill>
              </a:rPr>
              <a:t>flurandrenolide - (Cordran Tape; flurandrenolide cream, lotion</a:t>
            </a:r>
            <a:r>
              <a:rPr lang="en-US" sz="2000">
                <a:solidFill>
                  <a:srgbClr val="000000"/>
                </a:solidFill>
              </a:rPr>
              <a:t>, (</a:t>
            </a:r>
            <a:r>
              <a:rPr lang="en-US" sz="2000" dirty="0">
                <a:solidFill>
                  <a:srgbClr val="000000"/>
                </a:solidFill>
              </a:rPr>
              <a:t>AG) &amp; ointment; Nolix)</a:t>
            </a:r>
          </a:p>
          <a:p>
            <a:r>
              <a:rPr lang="en-US" sz="2000" dirty="0">
                <a:solidFill>
                  <a:srgbClr val="000000"/>
                </a:solidFill>
              </a:rPr>
              <a:t>fluticasone propionate - (Cutivate Cream &amp; Lotion; fluticasone cream</a:t>
            </a:r>
            <a:r>
              <a:rPr lang="en-US" sz="2000">
                <a:solidFill>
                  <a:srgbClr val="000000"/>
                </a:solidFill>
              </a:rPr>
              <a:t>, lotion </a:t>
            </a:r>
            <a:r>
              <a:rPr lang="en-US" sz="2000" dirty="0">
                <a:solidFill>
                  <a:srgbClr val="000000"/>
                </a:solidFill>
              </a:rPr>
              <a:t>&amp; ointment)</a:t>
            </a:r>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7737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Medium Potency Topical </a:t>
            </a:r>
            <a:r>
              <a:rPr lang="en-US" sz="2000" b="1" i="1" dirty="0"/>
              <a:t>Steroid Products</a:t>
            </a:r>
          </a:p>
          <a:p>
            <a:r>
              <a:rPr lang="en-US" sz="2000" dirty="0">
                <a:solidFill>
                  <a:srgbClr val="000000"/>
                </a:solidFill>
              </a:rPr>
              <a:t>hydrocortisone butyrate - (hydrocortisone butyrate cream, cream (AG</a:t>
            </a:r>
            <a:r>
              <a:rPr lang="en-US" sz="2000">
                <a:solidFill>
                  <a:srgbClr val="000000"/>
                </a:solidFill>
              </a:rPr>
              <a:t>), lotion</a:t>
            </a:r>
            <a:r>
              <a:rPr lang="en-US" sz="2000" dirty="0">
                <a:solidFill>
                  <a:srgbClr val="000000"/>
                </a:solidFill>
              </a:rPr>
              <a:t>, ointment, ointment (AG), solution </a:t>
            </a:r>
            <a:r>
              <a:rPr lang="en-US" sz="2000">
                <a:solidFill>
                  <a:srgbClr val="000000"/>
                </a:solidFill>
              </a:rPr>
              <a:t>&amp; solution </a:t>
            </a:r>
            <a:r>
              <a:rPr lang="en-US" sz="2000" dirty="0">
                <a:solidFill>
                  <a:srgbClr val="000000"/>
                </a:solidFill>
              </a:rPr>
              <a:t>(AG); Locoid / Lipocream)	</a:t>
            </a:r>
          </a:p>
          <a:p>
            <a:r>
              <a:rPr lang="en-US" sz="2000" dirty="0">
                <a:solidFill>
                  <a:srgbClr val="000000"/>
                </a:solidFill>
              </a:rPr>
              <a:t>hydrocortisone probutate - (Pandel)  </a:t>
            </a:r>
          </a:p>
          <a:p>
            <a:r>
              <a:rPr lang="en-US" sz="2000" dirty="0">
                <a:solidFill>
                  <a:srgbClr val="000000"/>
                </a:solidFill>
              </a:rPr>
              <a:t>hydrocortisone valerate - (hydrocortisone valerate cream &amp; ointment)</a:t>
            </a:r>
          </a:p>
          <a:p>
            <a:r>
              <a:rPr lang="en-US" sz="2000" dirty="0">
                <a:solidFill>
                  <a:srgbClr val="000000"/>
                </a:solidFill>
              </a:rPr>
              <a:t>mometasone furoate - (Elocon Cream &amp; Ointment; mometasone </a:t>
            </a:r>
            <a:r>
              <a:rPr lang="en-US" sz="2000">
                <a:solidFill>
                  <a:srgbClr val="000000"/>
                </a:solidFill>
              </a:rPr>
              <a:t>furoate cream</a:t>
            </a:r>
            <a:r>
              <a:rPr lang="en-US" sz="2000" dirty="0">
                <a:solidFill>
                  <a:srgbClr val="000000"/>
                </a:solidFill>
              </a:rPr>
              <a:t>, ointment &amp; solution )</a:t>
            </a:r>
          </a:p>
          <a:p>
            <a:r>
              <a:rPr lang="en-US" sz="2000" dirty="0">
                <a:solidFill>
                  <a:srgbClr val="000000"/>
                </a:solidFill>
              </a:rPr>
              <a:t>prednicarbate - (Dermatop; prednicarbate cream &amp; ointment)</a:t>
            </a:r>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8097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High Potency Topical </a:t>
            </a:r>
            <a:r>
              <a:rPr lang="en-US" sz="2000" b="1" i="1" dirty="0"/>
              <a:t>Steroid Products</a:t>
            </a:r>
          </a:p>
          <a:p>
            <a:r>
              <a:rPr lang="en-US" sz="2000" dirty="0">
                <a:solidFill>
                  <a:srgbClr val="000000"/>
                </a:solidFill>
              </a:rPr>
              <a:t>amcinonide - (amcinonide cream &amp; lotion)</a:t>
            </a:r>
          </a:p>
          <a:p>
            <a:r>
              <a:rPr lang="en-US" sz="2000" dirty="0">
                <a:solidFill>
                  <a:srgbClr val="000000"/>
                </a:solidFill>
              </a:rPr>
              <a:t>betamethasone dipropionate - (betamethasone dipropionate cream, gel</a:t>
            </a:r>
            <a:r>
              <a:rPr lang="en-US" sz="2000">
                <a:solidFill>
                  <a:srgbClr val="000000"/>
                </a:solidFill>
              </a:rPr>
              <a:t>, lotion </a:t>
            </a:r>
            <a:r>
              <a:rPr lang="en-US" sz="2000" dirty="0">
                <a:solidFill>
                  <a:srgbClr val="000000"/>
                </a:solidFill>
              </a:rPr>
              <a:t>&amp; ointment; Sernivo Spray)</a:t>
            </a:r>
          </a:p>
          <a:p>
            <a:r>
              <a:rPr lang="en-US" sz="2000" dirty="0">
                <a:solidFill>
                  <a:srgbClr val="000000"/>
                </a:solidFill>
              </a:rPr>
              <a:t>betamethasone valerate - (betamethasone valerate cream &amp; ointment)  </a:t>
            </a:r>
          </a:p>
          <a:p>
            <a:r>
              <a:rPr lang="en-US" sz="2000" dirty="0">
                <a:solidFill>
                  <a:srgbClr val="000000"/>
                </a:solidFill>
              </a:rPr>
              <a:t>betamethasone dipropionate augmented cream (Diprolene AF)</a:t>
            </a:r>
          </a:p>
          <a:p>
            <a:r>
              <a:rPr lang="en-US" sz="2000" dirty="0">
                <a:solidFill>
                  <a:srgbClr val="000000"/>
                </a:solidFill>
              </a:rPr>
              <a:t>desoximetasone - (desoximetasone cream, gel &amp; ointment; </a:t>
            </a:r>
            <a:r>
              <a:rPr lang="en-US" sz="2000">
                <a:solidFill>
                  <a:srgbClr val="000000"/>
                </a:solidFill>
              </a:rPr>
              <a:t>Topicort Ointment </a:t>
            </a:r>
            <a:r>
              <a:rPr lang="en-US" sz="2000" dirty="0">
                <a:solidFill>
                  <a:srgbClr val="000000"/>
                </a:solidFill>
              </a:rPr>
              <a:t>&amp; Spray)</a:t>
            </a:r>
          </a:p>
          <a:p>
            <a:r>
              <a:rPr lang="en-US" sz="2000" dirty="0">
                <a:solidFill>
                  <a:srgbClr val="000000"/>
                </a:solidFill>
              </a:rPr>
              <a:t>diflorasone diacetate - (diflorasone diacetate cream &amp; ointment)</a:t>
            </a:r>
          </a:p>
          <a:p>
            <a:r>
              <a:rPr lang="en-US" sz="2000" dirty="0">
                <a:solidFill>
                  <a:srgbClr val="000000"/>
                </a:solidFill>
              </a:rPr>
              <a:t>fluocinonide - (fluocinonide cream, gel, ointment &amp; solution; Vanos)</a:t>
            </a:r>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5120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High Potency Topical </a:t>
            </a:r>
            <a:r>
              <a:rPr lang="en-US" sz="2000" b="1" i="1" dirty="0"/>
              <a:t>Steroid Products</a:t>
            </a:r>
          </a:p>
          <a:p>
            <a:r>
              <a:rPr lang="en-US" sz="2000" dirty="0">
                <a:solidFill>
                  <a:srgbClr val="000000"/>
                </a:solidFill>
              </a:rPr>
              <a:t>fluocinonide/emollient - (fluocinonide emollient)</a:t>
            </a:r>
          </a:p>
          <a:p>
            <a:r>
              <a:rPr lang="en-US" sz="2000" dirty="0">
                <a:solidFill>
                  <a:srgbClr val="000000"/>
                </a:solidFill>
              </a:rPr>
              <a:t>halcinonide - (Halog Cream &amp; Ointment)</a:t>
            </a:r>
          </a:p>
          <a:p>
            <a:r>
              <a:rPr lang="en-US" sz="2000" dirty="0">
                <a:solidFill>
                  <a:srgbClr val="000000"/>
                </a:solidFill>
              </a:rPr>
              <a:t>triamcinolone acetonide/dimethicone - (Ellzia Pak)  </a:t>
            </a:r>
          </a:p>
          <a:p>
            <a:r>
              <a:rPr lang="en-US" sz="2000" dirty="0">
                <a:solidFill>
                  <a:srgbClr val="000000"/>
                </a:solidFill>
              </a:rPr>
              <a:t>triamcinolone acetonide/silicones - (DermacinRx Silazone; Silazone-II)</a:t>
            </a:r>
          </a:p>
          <a:p>
            <a:r>
              <a:rPr lang="en-US" sz="2000" dirty="0">
                <a:solidFill>
                  <a:srgbClr val="000000"/>
                </a:solidFill>
              </a:rPr>
              <a:t>triamcinolone acetonide - (Kenalog Aerosol; triamcinolone acetonide aerosol, cream, lotion &amp; ointment; Trianex Ointment)</a:t>
            </a:r>
          </a:p>
          <a:p>
            <a:r>
              <a:rPr lang="en-US" sz="2000" dirty="0">
                <a:solidFill>
                  <a:srgbClr val="000000"/>
                </a:solidFill>
              </a:rPr>
              <a:t>triamcinolone acetonide/dimethicone/silicones - (DermacinRx Silapak</a:t>
            </a:r>
            <a:r>
              <a:rPr lang="en-US" sz="2000">
                <a:solidFill>
                  <a:srgbClr val="000000"/>
                </a:solidFill>
              </a:rPr>
              <a:t>; triamcinolone </a:t>
            </a:r>
            <a:r>
              <a:rPr lang="en-US" sz="2000" dirty="0">
                <a:solidFill>
                  <a:srgbClr val="000000"/>
                </a:solidFill>
              </a:rPr>
              <a:t>acetonide/dimethicone)</a:t>
            </a:r>
          </a:p>
          <a:p>
            <a:r>
              <a:rPr lang="en-US" sz="2000" dirty="0">
                <a:solidFill>
                  <a:srgbClr val="000000"/>
                </a:solidFill>
              </a:rPr>
              <a:t>triamcinolone/emollient - (Dermasorb TA)</a:t>
            </a:r>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832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1800" b="1" i="1" dirty="0"/>
              <a:t>Class Overview: Very High Potency Topical </a:t>
            </a:r>
            <a:r>
              <a:rPr lang="en-US" sz="1800" b="1" i="1" dirty="0"/>
              <a:t>Steroid Products</a:t>
            </a:r>
          </a:p>
          <a:p>
            <a:r>
              <a:rPr lang="en-US" sz="1800" dirty="0">
                <a:solidFill>
                  <a:srgbClr val="000000"/>
                </a:solidFill>
                <a:highlight>
                  <a:srgbClr val="00FFFF"/>
                </a:highlight>
              </a:rPr>
              <a:t>clobetasol propionate - (Impeklo)	</a:t>
            </a:r>
          </a:p>
          <a:p>
            <a:r>
              <a:rPr lang="en-US" sz="1800" dirty="0">
                <a:solidFill>
                  <a:srgbClr val="000000"/>
                </a:solidFill>
              </a:rPr>
              <a:t>clobetasol propionate - (clobetasol lotion; clobetasol propionate cream, gel, ointment, solution, spray &amp; spray (AG); clobetasol shampoo; Clobex Lotion, Shampoo &amp; Spray; Olux; Temovate Cream)</a:t>
            </a:r>
          </a:p>
          <a:p>
            <a:r>
              <a:rPr lang="en-US" sz="1800" dirty="0">
                <a:solidFill>
                  <a:srgbClr val="000000"/>
                </a:solidFill>
              </a:rPr>
              <a:t>clobetasol propionate/clobetasol propionate/emollient - (clobetasol propionate foam)</a:t>
            </a:r>
          </a:p>
          <a:p>
            <a:r>
              <a:rPr lang="en-US" sz="1800" dirty="0">
                <a:solidFill>
                  <a:srgbClr val="000000"/>
                </a:solidFill>
              </a:rPr>
              <a:t>clobetasol propionate/emollient - (clobetasol propionate/emollient )</a:t>
            </a:r>
          </a:p>
          <a:p>
            <a:r>
              <a:rPr lang="en-US" sz="1800" dirty="0">
                <a:solidFill>
                  <a:srgbClr val="000000"/>
                </a:solidFill>
              </a:rPr>
              <a:t>clobetasol propionate/skin cleanser - (Clodan Kit)</a:t>
            </a:r>
          </a:p>
          <a:p>
            <a:r>
              <a:rPr lang="en-US" sz="1800" dirty="0">
                <a:solidFill>
                  <a:srgbClr val="000000"/>
                </a:solidFill>
              </a:rPr>
              <a:t>diflorasone diacetate/emollient - (Apexicon E)</a:t>
            </a:r>
          </a:p>
          <a:p>
            <a:pPr marL="0" indent="0">
              <a:buNone/>
            </a:pPr>
            <a:endParaRPr lang="en-US" sz="1500" dirty="0"/>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04291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1800" b="1" i="1" dirty="0"/>
              <a:t>Class Overview: Very High Potency Topical </a:t>
            </a:r>
            <a:r>
              <a:rPr lang="en-US" sz="1800" b="1" i="1" dirty="0"/>
              <a:t>Steroid Products</a:t>
            </a:r>
          </a:p>
          <a:p>
            <a:r>
              <a:rPr lang="en-US" sz="1800" dirty="0">
                <a:solidFill>
                  <a:srgbClr val="000000"/>
                </a:solidFill>
              </a:rPr>
              <a:t>halobetasol propionate - (halobetasol propionate cream &amp; ointment; </a:t>
            </a:r>
            <a:r>
              <a:rPr lang="en-US" sz="1800" dirty="0" err="1">
                <a:solidFill>
                  <a:srgbClr val="000000"/>
                </a:solidFill>
              </a:rPr>
              <a:t>Ultravate</a:t>
            </a:r>
            <a:r>
              <a:rPr lang="en-US" sz="1800" dirty="0">
                <a:solidFill>
                  <a:srgbClr val="000000"/>
                </a:solidFill>
              </a:rPr>
              <a:t> Lotion) </a:t>
            </a:r>
          </a:p>
          <a:p>
            <a:r>
              <a:rPr lang="en-US" sz="1800" dirty="0">
                <a:solidFill>
                  <a:srgbClr val="000000"/>
                </a:solidFill>
              </a:rPr>
              <a:t>halobetasol/lactic acid - (Ultravate X Pac Cream &amp; Ointment)</a:t>
            </a:r>
          </a:p>
          <a:p>
            <a:r>
              <a:rPr lang="en-US" sz="1800" dirty="0">
                <a:solidFill>
                  <a:srgbClr val="000000"/>
                </a:solidFill>
              </a:rPr>
              <a:t>Halobetasol propionate foam - (Lexette)	</a:t>
            </a:r>
          </a:p>
          <a:p>
            <a:r>
              <a:rPr lang="en-US" sz="1800" dirty="0">
                <a:solidFill>
                  <a:srgbClr val="000000"/>
                </a:solidFill>
              </a:rPr>
              <a:t>halobetasol propionate lotion - (Bryhali)</a:t>
            </a:r>
          </a:p>
          <a:p>
            <a:pPr lvl="1">
              <a:buNone/>
            </a:pPr>
            <a:endParaRPr lang="en-US" sz="1500" dirty="0">
              <a:solidFill>
                <a:srgbClr val="002060"/>
              </a:solidFill>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6355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a:xfrm>
            <a:off x="152400" y="1047750"/>
            <a:ext cx="8534400" cy="3394472"/>
          </a:xfrm>
        </p:spPr>
        <p:txBody>
          <a:bodyPr/>
          <a:lstStyle/>
          <a:p>
            <a:r>
              <a:rPr lang="en-US" sz="1800" dirty="0">
                <a:solidFill>
                  <a:srgbClr val="000000"/>
                </a:solidFill>
              </a:rPr>
              <a:t>Topical corticosteroids are used in a variety of inflammatory skin conditions</a:t>
            </a:r>
          </a:p>
          <a:p>
            <a:r>
              <a:rPr lang="en-US" sz="1800" dirty="0">
                <a:solidFill>
                  <a:srgbClr val="000000"/>
                </a:solidFill>
              </a:rPr>
              <a:t>Atopic dermatitis (AD) is a chronic, inflammatory dermatologic condition and is often referred to as “eczema”</a:t>
            </a:r>
          </a:p>
          <a:p>
            <a:r>
              <a:rPr lang="en-US" sz="1800" dirty="0">
                <a:solidFill>
                  <a:srgbClr val="000000"/>
                </a:solidFill>
              </a:rPr>
              <a:t>AD commonly occurs in patients affected by asthma and/or allergic rhinitis and is associated with elevated serum IgE levels</a:t>
            </a:r>
          </a:p>
          <a:p>
            <a:r>
              <a:rPr lang="en-US" sz="1800" dirty="0">
                <a:solidFill>
                  <a:srgbClr val="000000"/>
                </a:solidFill>
              </a:rPr>
              <a:t>AD can present at any age, but prevails most frequently in children</a:t>
            </a:r>
          </a:p>
          <a:p>
            <a:r>
              <a:rPr lang="en-US" sz="1800" dirty="0">
                <a:solidFill>
                  <a:srgbClr val="000000"/>
                </a:solidFill>
              </a:rPr>
              <a:t>Psoriasis is another inflammatory skin condition, with plaque psoriasis being the most common type frequently forming on the elbows, knees, lower back, and scalp</a:t>
            </a:r>
          </a:p>
          <a:p>
            <a:r>
              <a:rPr lang="en-US" sz="1800" dirty="0">
                <a:solidFill>
                  <a:srgbClr val="000000"/>
                </a:solidFill>
              </a:rPr>
              <a:t>Alternating the use of topical corticosteroids with non-corticosteroids or steroid-sparing agents (e.g., vitamin D analogs, tazarotene, calcineurin inhibitors) is also recommended as a means of mitigating the potential side effects of topical corticosteroids</a:t>
            </a:r>
          </a:p>
          <a:p>
            <a:endParaRPr lang="en-US" sz="1800" dirty="0">
              <a:solidFill>
                <a:schemeClr val="tx2">
                  <a:lumMod val="50000"/>
                </a:schemeClr>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161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a:xfrm>
            <a:off x="228600" y="895350"/>
            <a:ext cx="8686800" cy="3546872"/>
          </a:xfrm>
        </p:spPr>
        <p:txBody>
          <a:bodyPr/>
          <a:lstStyle/>
          <a:p>
            <a:r>
              <a:rPr lang="en-US" sz="1800" dirty="0"/>
              <a:t>Seborrheic dermatitis is an inflammatory disorder affecting areas of the head and trunk, where sebaceous glands are most prominent</a:t>
            </a:r>
          </a:p>
          <a:p>
            <a:r>
              <a:rPr lang="en-US" sz="1800" dirty="0"/>
              <a:t>Pharmacotherapy choices for these conditions include emollients and topical corticosteroids</a:t>
            </a:r>
          </a:p>
          <a:p>
            <a:r>
              <a:rPr lang="en-US" sz="1800" dirty="0"/>
              <a:t>Emollients remain the cornerstone of any AD treatment regimen</a:t>
            </a:r>
          </a:p>
          <a:p>
            <a:r>
              <a:rPr lang="en-US" sz="1800" dirty="0"/>
              <a:t>Topical corticosteroids are the standard of care to which other treatments are compared</a:t>
            </a:r>
          </a:p>
          <a:p>
            <a:r>
              <a:rPr lang="en-US" sz="1800" dirty="0"/>
              <a:t>The selection of medication and potency should depend on:</a:t>
            </a:r>
          </a:p>
          <a:p>
            <a:pPr lvl="1"/>
            <a:r>
              <a:rPr lang="en-US" sz="1800" dirty="0"/>
              <a:t>Medication efficacy</a:t>
            </a:r>
          </a:p>
          <a:p>
            <a:pPr lvl="1"/>
            <a:r>
              <a:rPr lang="en-US" sz="1800" dirty="0"/>
              <a:t>Severity of disease</a:t>
            </a:r>
          </a:p>
          <a:p>
            <a:pPr lvl="1"/>
            <a:r>
              <a:rPr lang="en-US" sz="1800" dirty="0"/>
              <a:t>Location and surface area of affected skin</a:t>
            </a:r>
          </a:p>
          <a:p>
            <a:pPr lvl="1"/>
            <a:r>
              <a:rPr lang="en-US" sz="1800" dirty="0"/>
              <a:t>Intended duration of treatment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6554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p:txBody>
          <a:bodyPr/>
          <a:lstStyle/>
          <a:p>
            <a:pPr lvl="1"/>
            <a:r>
              <a:rPr lang="en-US" sz="1800" dirty="0"/>
              <a:t>Medication vehicle</a:t>
            </a:r>
          </a:p>
          <a:p>
            <a:pPr lvl="1"/>
            <a:r>
              <a:rPr lang="en-US" sz="1800" dirty="0"/>
              <a:t>Patient preference</a:t>
            </a:r>
          </a:p>
          <a:p>
            <a:pPr lvl="1"/>
            <a:r>
              <a:rPr lang="en-US" sz="1800" dirty="0"/>
              <a:t>Patient age  </a:t>
            </a:r>
          </a:p>
          <a:p>
            <a:r>
              <a:rPr lang="en-US" sz="1800" dirty="0"/>
              <a:t>In short-term durations of treatment, high potency medications have greater efficacy when compared to less potent medications, but with an increased risk in side effects</a:t>
            </a:r>
          </a:p>
          <a:p>
            <a:r>
              <a:rPr lang="en-US" sz="1800" dirty="0"/>
              <a:t>Increased incidences of adverse dermatologic reactions are positively correlated with the medication’s frequency and duration of use </a:t>
            </a:r>
          </a:p>
          <a:p>
            <a:r>
              <a:rPr lang="en-US" sz="1800" dirty="0"/>
              <a:t>True efficacy and risk of long-term topical corticosteroid use is unknown because most clinical trials only involved short-term studies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6552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Non-Supplemental Rebate Class Review</a:t>
            </a:r>
          </a:p>
          <a:p>
            <a:pPr>
              <a:spcBef>
                <a:spcPct val="0"/>
              </a:spcBef>
              <a:buClrTx/>
              <a:buNone/>
            </a:pPr>
            <a:endParaRPr lang="en-US" altLang="en-US" sz="2200" b="1" i="1" dirty="0"/>
          </a:p>
          <a:p>
            <a:r>
              <a:rPr lang="en-US" sz="2200" dirty="0">
                <a:solidFill>
                  <a:srgbClr val="000000"/>
                </a:solidFill>
              </a:rPr>
              <a:t>Beta Blockers</a:t>
            </a:r>
          </a:p>
          <a:p>
            <a:pPr lvl="0"/>
            <a:r>
              <a:rPr lang="en-US" sz="2200" dirty="0">
                <a:solidFill>
                  <a:srgbClr val="000000"/>
                </a:solidFill>
              </a:rPr>
              <a:t>BPH Treatments</a:t>
            </a:r>
          </a:p>
          <a:p>
            <a:pPr lvl="0"/>
            <a:r>
              <a:rPr lang="en-US" sz="2200" dirty="0">
                <a:solidFill>
                  <a:srgbClr val="000000"/>
                </a:solidFill>
              </a:rPr>
              <a:t>Calcium Channel Blockers </a:t>
            </a:r>
          </a:p>
          <a:p>
            <a:pPr lvl="0"/>
            <a:r>
              <a:rPr lang="en-US" sz="2200" dirty="0">
                <a:solidFill>
                  <a:srgbClr val="000000"/>
                </a:solidFill>
              </a:rPr>
              <a:t>HIV/AIDS</a:t>
            </a:r>
          </a:p>
          <a:p>
            <a:pPr lvl="0"/>
            <a:r>
              <a:rPr lang="en-US" sz="2200" dirty="0">
                <a:solidFill>
                  <a:srgbClr val="000000"/>
                </a:solidFill>
              </a:rPr>
              <a:t>Movement Disorders</a:t>
            </a:r>
          </a:p>
          <a:p>
            <a:r>
              <a:rPr lang="en-US" altLang="en-US" sz="2200" dirty="0"/>
              <a:t>Phosphate Binders</a:t>
            </a:r>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7027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p:txBody>
          <a:bodyPr/>
          <a:lstStyle/>
          <a:p>
            <a:r>
              <a:rPr lang="en-US" sz="2000" dirty="0"/>
              <a:t>Treatment guidelines from the American Academy of Dermatology recommend that continued therapy be supervised and a gradual reduction in utilization is appropriate once a clinical response is demonstrated</a:t>
            </a:r>
          </a:p>
          <a:p>
            <a:r>
              <a:rPr lang="en-US" sz="2000" dirty="0"/>
              <a:t>There are differing compendia listings for corticosteroid potencies</a:t>
            </a:r>
          </a:p>
          <a:p>
            <a:pPr fontAlgn="base"/>
            <a:r>
              <a:rPr lang="en-US" sz="2000" dirty="0"/>
              <a:t>Efficacy of topical corticosteroids is relative to their potency, but individual agents within a potency category are not distinguishable from each other</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38784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1C7-D3A8-4FAF-AE7F-C9C37AFB73C8}"/>
              </a:ext>
            </a:extLst>
          </p:cNvPr>
          <p:cNvSpPr>
            <a:spLocks noGrp="1"/>
          </p:cNvSpPr>
          <p:nvPr>
            <p:ph type="ctrTitle"/>
          </p:nvPr>
        </p:nvSpPr>
        <p:spPr/>
        <p:txBody>
          <a:bodyPr/>
          <a:lstStyle/>
          <a:p>
            <a:r>
              <a:rPr lang="en-US" altLang="en-US" sz="3600" dirty="0"/>
              <a:t>Antifungals, Oral</a:t>
            </a:r>
            <a:endParaRPr lang="en-US" sz="3600" dirty="0"/>
          </a:p>
        </p:txBody>
      </p:sp>
    </p:spTree>
    <p:extLst>
      <p:ext uri="{BB962C8B-B14F-4D97-AF65-F5344CB8AC3E}">
        <p14:creationId xmlns:p14="http://schemas.microsoft.com/office/powerpoint/2010/main" val="3115254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pPr>
              <a:buNone/>
            </a:pPr>
            <a:r>
              <a:rPr lang="en-US" altLang="en-US" b="1" i="1" dirty="0"/>
              <a:t>Class Overview - Product indications include*:</a:t>
            </a:r>
          </a:p>
          <a:p>
            <a:r>
              <a:rPr lang="en-US" dirty="0"/>
              <a:t>Candidiasis (esophageal, oropharyngeal, and vaginal)</a:t>
            </a:r>
          </a:p>
          <a:p>
            <a:r>
              <a:rPr lang="en-US" dirty="0"/>
              <a:t>Cryptococcal infections</a:t>
            </a:r>
          </a:p>
          <a:p>
            <a:r>
              <a:rPr lang="en-US" dirty="0"/>
              <a:t>Tinea topical infections</a:t>
            </a:r>
          </a:p>
          <a:p>
            <a:r>
              <a:rPr lang="en-US" dirty="0"/>
              <a:t>Onychomycosis</a:t>
            </a:r>
          </a:p>
          <a:p>
            <a:r>
              <a:rPr lang="en-US" dirty="0"/>
              <a:t>Invasive aspergillosis </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42</a:t>
            </a:fld>
            <a:endParaRPr lang="en-US" dirty="0"/>
          </a:p>
        </p:txBody>
      </p:sp>
      <p:sp>
        <p:nvSpPr>
          <p:cNvPr id="6" name="TextBox 5"/>
          <p:cNvSpPr txBox="1"/>
          <p:nvPr/>
        </p:nvSpPr>
        <p:spPr>
          <a:xfrm>
            <a:off x="1428750" y="4286250"/>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Oral</a:t>
            </a:r>
          </a:p>
        </p:txBody>
      </p:sp>
      <p:sp>
        <p:nvSpPr>
          <p:cNvPr id="5" name="Content Placeholder 4"/>
          <p:cNvSpPr>
            <a:spLocks noGrp="1"/>
          </p:cNvSpPr>
          <p:nvPr>
            <p:ph idx="1"/>
          </p:nvPr>
        </p:nvSpPr>
        <p:spPr/>
        <p:txBody>
          <a:bodyPr/>
          <a:lstStyle/>
          <a:p>
            <a:pPr>
              <a:buNone/>
            </a:pPr>
            <a:r>
              <a:rPr lang="en-US" altLang="en-US" sz="1800" b="1" i="1" dirty="0"/>
              <a:t>Class Overview:</a:t>
            </a:r>
          </a:p>
          <a:p>
            <a:r>
              <a:rPr lang="en-US" sz="1800" dirty="0">
                <a:solidFill>
                  <a:srgbClr val="000000"/>
                </a:solidFill>
              </a:rPr>
              <a:t>clotrimazole troche - (clotrimazole troche)</a:t>
            </a:r>
          </a:p>
          <a:p>
            <a:r>
              <a:rPr lang="en-US" sz="1800" dirty="0">
                <a:solidFill>
                  <a:srgbClr val="000000"/>
                </a:solidFill>
              </a:rPr>
              <a:t>fluconazole - (Diflucan, fluconazole)</a:t>
            </a:r>
          </a:p>
          <a:p>
            <a:r>
              <a:rPr lang="en-US" sz="1800" dirty="0">
                <a:solidFill>
                  <a:srgbClr val="000000"/>
                </a:solidFill>
              </a:rPr>
              <a:t>flucytosine - (Ancobon, flucytosine)</a:t>
            </a:r>
          </a:p>
          <a:p>
            <a:r>
              <a:rPr lang="en-US" sz="1800" dirty="0">
                <a:solidFill>
                  <a:srgbClr val="000000"/>
                </a:solidFill>
              </a:rPr>
              <a:t>griseofulvin suspension - (griseofulvin suspension)</a:t>
            </a:r>
          </a:p>
          <a:p>
            <a:r>
              <a:rPr lang="en-US" sz="1800" dirty="0">
                <a:solidFill>
                  <a:srgbClr val="000000"/>
                </a:solidFill>
              </a:rPr>
              <a:t>griseofulvin microsized - (griseofulvin microsized)</a:t>
            </a:r>
          </a:p>
          <a:p>
            <a:r>
              <a:rPr lang="en-US" sz="1800" dirty="0">
                <a:solidFill>
                  <a:srgbClr val="000000"/>
                </a:solidFill>
              </a:rPr>
              <a:t>griseofulvin ultramicrosized - (griseofulvin ultramicrosized)</a:t>
            </a:r>
          </a:p>
          <a:p>
            <a:r>
              <a:rPr lang="en-US" sz="1800" dirty="0">
                <a:solidFill>
                  <a:srgbClr val="000000"/>
                </a:solidFill>
              </a:rPr>
              <a:t>ibrexafungerp - (Brexafemme)	</a:t>
            </a:r>
          </a:p>
          <a:p>
            <a:r>
              <a:rPr lang="en-US" sz="1800" dirty="0">
                <a:solidFill>
                  <a:srgbClr val="000000"/>
                </a:solidFill>
              </a:rPr>
              <a:t>isavuconazonium - (Cresmba)</a:t>
            </a:r>
          </a:p>
          <a:p>
            <a:r>
              <a:rPr lang="en-US" sz="1800" dirty="0">
                <a:solidFill>
                  <a:srgbClr val="000000"/>
                </a:solidFill>
              </a:rPr>
              <a:t>itraconazole - (itraconazole, Onmel, Sporanox)</a:t>
            </a:r>
          </a:p>
          <a:p>
            <a:r>
              <a:rPr lang="en-US" sz="1800" dirty="0">
                <a:solidFill>
                  <a:srgbClr val="000000"/>
                </a:solidFill>
              </a:rPr>
              <a:t>itraconazole – (Tolsura)</a:t>
            </a:r>
            <a:r>
              <a:rPr lang="en-US" sz="1800" dirty="0">
                <a:solidFill>
                  <a:srgbClr val="00B050"/>
                </a:solidFill>
              </a:rPr>
              <a:t> </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80801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Oral</a:t>
            </a:r>
          </a:p>
        </p:txBody>
      </p:sp>
      <p:sp>
        <p:nvSpPr>
          <p:cNvPr id="5" name="Content Placeholder 4"/>
          <p:cNvSpPr>
            <a:spLocks noGrp="1"/>
          </p:cNvSpPr>
          <p:nvPr>
            <p:ph idx="1"/>
          </p:nvPr>
        </p:nvSpPr>
        <p:spPr/>
        <p:txBody>
          <a:bodyPr/>
          <a:lstStyle/>
          <a:p>
            <a:pPr>
              <a:buNone/>
            </a:pPr>
            <a:r>
              <a:rPr lang="en-US" altLang="en-US" sz="2000" b="1" i="1" dirty="0"/>
              <a:t>Class Overview</a:t>
            </a:r>
            <a:endParaRPr lang="en-US" sz="2000" b="1" i="1" dirty="0"/>
          </a:p>
          <a:p>
            <a:r>
              <a:rPr lang="en-US" sz="2000" dirty="0">
                <a:solidFill>
                  <a:srgbClr val="000000"/>
                </a:solidFill>
              </a:rPr>
              <a:t>ketoconazole - (ketoconazole)</a:t>
            </a:r>
          </a:p>
          <a:p>
            <a:r>
              <a:rPr lang="en-US" sz="2000" dirty="0">
                <a:solidFill>
                  <a:srgbClr val="000000"/>
                </a:solidFill>
              </a:rPr>
              <a:t>miconazole - (Oravig)</a:t>
            </a:r>
          </a:p>
          <a:p>
            <a:r>
              <a:rPr lang="en-US" sz="2000" dirty="0">
                <a:solidFill>
                  <a:srgbClr val="000000"/>
                </a:solidFill>
              </a:rPr>
              <a:t>nystatin - (nystatin)</a:t>
            </a:r>
          </a:p>
          <a:p>
            <a:r>
              <a:rPr lang="en-US" sz="2000" dirty="0">
                <a:solidFill>
                  <a:srgbClr val="000000"/>
                </a:solidFill>
              </a:rPr>
              <a:t>posaconazole - (Noxafil)</a:t>
            </a:r>
          </a:p>
          <a:p>
            <a:r>
              <a:rPr lang="en-US" sz="2000" dirty="0">
                <a:solidFill>
                  <a:srgbClr val="000000"/>
                </a:solidFill>
              </a:rPr>
              <a:t>terbinafine - (terbinafine)</a:t>
            </a:r>
          </a:p>
          <a:p>
            <a:r>
              <a:rPr lang="en-US" sz="2000" dirty="0">
                <a:solidFill>
                  <a:srgbClr val="000000"/>
                </a:solidFill>
              </a:rPr>
              <a:t>voriconazole - (Vfend, voriconazole)</a:t>
            </a:r>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87208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1800" dirty="0">
                <a:solidFill>
                  <a:srgbClr val="000000"/>
                </a:solidFill>
              </a:rPr>
              <a:t>Antifungal agents have different spectrums of activity and are FDA-approved to treat a variety of infections</a:t>
            </a:r>
          </a:p>
          <a:p>
            <a:r>
              <a:rPr lang="en-US" sz="1800" dirty="0">
                <a:solidFill>
                  <a:srgbClr val="000000"/>
                </a:solidFill>
              </a:rPr>
              <a:t>Oral antifungal agents are useful in the treatment of a variety of infections in both immunocompetent and immunocompromised patients</a:t>
            </a:r>
          </a:p>
          <a:p>
            <a:r>
              <a:rPr lang="en-US" sz="1800" dirty="0">
                <a:solidFill>
                  <a:srgbClr val="000000"/>
                </a:solidFill>
              </a:rPr>
              <a:t>Few trials have been performed to compare safety and efficacy profiles of the drugs </a:t>
            </a:r>
          </a:p>
          <a:p>
            <a:r>
              <a:rPr lang="en-US" sz="1800" dirty="0">
                <a:solidFill>
                  <a:srgbClr val="000000"/>
                </a:solidFill>
              </a:rPr>
              <a:t>Many of the agents carry boxed warnings related to adverse events and/or drug interactions</a:t>
            </a:r>
          </a:p>
          <a:p>
            <a:r>
              <a:rPr lang="en-US" sz="1800" dirty="0">
                <a:solidFill>
                  <a:srgbClr val="000000"/>
                </a:solidFill>
              </a:rPr>
              <a:t>After bacterial vaginal infections, Vulvovaginal Candidiasis (VVC) is the second most common type of vaginal infection in the US </a:t>
            </a:r>
          </a:p>
          <a:p>
            <a:r>
              <a:rPr lang="en-US" sz="1800" dirty="0">
                <a:solidFill>
                  <a:srgbClr val="000000"/>
                </a:solidFill>
              </a:rPr>
              <a:t>It is estimated that treatment with azole antifungals provides relief of symptoms and negative cultures in 80% to 90% of patients with uncomplicated VVC </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1800" dirty="0">
                <a:solidFill>
                  <a:srgbClr val="000000"/>
                </a:solidFill>
              </a:rPr>
              <a:t>Due to its excellent penetration into many tissues, fluconazole is an effective </a:t>
            </a:r>
            <a:r>
              <a:rPr lang="en-US" sz="1800" i="1" dirty="0">
                <a:solidFill>
                  <a:srgbClr val="000000"/>
                </a:solidFill>
              </a:rPr>
              <a:t>Candida </a:t>
            </a:r>
            <a:r>
              <a:rPr lang="en-US" sz="1800" dirty="0">
                <a:solidFill>
                  <a:srgbClr val="000000"/>
                </a:solidFill>
              </a:rPr>
              <a:t>treatment for a variety of infections, lacking concerns about pH-dependent absorption such as that seen with ketoconazole</a:t>
            </a:r>
          </a:p>
          <a:p>
            <a:r>
              <a:rPr lang="en-US" sz="1800" dirty="0">
                <a:solidFill>
                  <a:srgbClr val="000000"/>
                </a:solidFill>
              </a:rPr>
              <a:t>Effective therapy for oropharyngeal candidiasis includes fluconazole, itraconazole, ketoconazole, nystatin, and clotrimazole</a:t>
            </a:r>
          </a:p>
          <a:p>
            <a:r>
              <a:rPr lang="en-US" sz="1800" dirty="0">
                <a:solidFill>
                  <a:srgbClr val="000000"/>
                </a:solidFill>
              </a:rPr>
              <a:t>Voriconazole has been shown to have similar efficacy to fluconazole in the treatment of esophageal candidiasis; however, more adverse effects are reported with voriconazole</a:t>
            </a:r>
          </a:p>
          <a:p>
            <a:r>
              <a:rPr lang="en-US" sz="1800" dirty="0">
                <a:solidFill>
                  <a:srgbClr val="000000"/>
                </a:solidFill>
              </a:rPr>
              <a:t>Posaconazole oral suspension has an indication for treatment of oropharyngeal candidiasis when refractory to itraconazole and/or fluconazole</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22925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2000" dirty="0">
                <a:solidFill>
                  <a:srgbClr val="000000"/>
                </a:solidFill>
              </a:rPr>
              <a:t>Posaconazole delayed-release oral tablets are indicated to treat invasive aspergillosis</a:t>
            </a:r>
          </a:p>
          <a:p>
            <a:r>
              <a:rPr lang="en-US" sz="2000" dirty="0">
                <a:solidFill>
                  <a:srgbClr val="000000"/>
                </a:solidFill>
              </a:rPr>
              <a:t>Nystatin is also used to treat intestinal candidiasis and may be used in infants and children</a:t>
            </a:r>
          </a:p>
          <a:p>
            <a:r>
              <a:rPr lang="en-US" sz="2000" dirty="0">
                <a:solidFill>
                  <a:srgbClr val="000000"/>
                </a:solidFill>
              </a:rPr>
              <a:t>Isavuconazonium, posaconazole, flucytosine, voriconazole, itraconazole, and fluconazole have indications for the treatment and/or prophylaxis of various serious fungal infections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69836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05DE-8BE3-433B-AC13-FBEAF737630C}"/>
              </a:ext>
            </a:extLst>
          </p:cNvPr>
          <p:cNvSpPr>
            <a:spLocks noGrp="1"/>
          </p:cNvSpPr>
          <p:nvPr>
            <p:ph type="ctrTitle"/>
          </p:nvPr>
        </p:nvSpPr>
        <p:spPr/>
        <p:txBody>
          <a:bodyPr/>
          <a:lstStyle/>
          <a:p>
            <a:r>
              <a:rPr lang="en-US" altLang="en-US" dirty="0"/>
              <a:t>Antifungals, Topical</a:t>
            </a:r>
            <a:endParaRPr lang="en-US" dirty="0"/>
          </a:p>
        </p:txBody>
      </p:sp>
    </p:spTree>
    <p:extLst>
      <p:ext uri="{BB962C8B-B14F-4D97-AF65-F5344CB8AC3E}">
        <p14:creationId xmlns:p14="http://schemas.microsoft.com/office/powerpoint/2010/main" val="2534101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pPr>
              <a:buNone/>
            </a:pPr>
            <a:r>
              <a:rPr lang="en-US" altLang="en-US" sz="2000" b="1" i="1" dirty="0"/>
              <a:t>Class Overview - Product indications include*:</a:t>
            </a:r>
          </a:p>
          <a:p>
            <a:r>
              <a:rPr lang="en-US" sz="2000" dirty="0"/>
              <a:t>Cutaneous Candidiasis</a:t>
            </a:r>
          </a:p>
          <a:p>
            <a:r>
              <a:rPr lang="en-US" sz="2000" dirty="0"/>
              <a:t>Tinea Pedis</a:t>
            </a:r>
          </a:p>
          <a:p>
            <a:r>
              <a:rPr lang="en-US" sz="2000" dirty="0"/>
              <a:t>Tinea Corporis</a:t>
            </a:r>
          </a:p>
          <a:p>
            <a:r>
              <a:rPr lang="en-US" sz="2000" dirty="0"/>
              <a:t>Tinea Cruris</a:t>
            </a:r>
          </a:p>
          <a:p>
            <a:r>
              <a:rPr lang="en-US" sz="2000" dirty="0"/>
              <a:t>Tenia Versicolor</a:t>
            </a:r>
          </a:p>
          <a:p>
            <a:r>
              <a:rPr lang="en-US" sz="2000" dirty="0"/>
              <a:t>Topical Onychomycosis</a:t>
            </a:r>
          </a:p>
          <a:p>
            <a:r>
              <a:rPr lang="en-US" sz="2000" dirty="0"/>
              <a:t>Seborrheic Dermatitis</a:t>
            </a:r>
          </a:p>
          <a:p>
            <a:endParaRPr lang="en-US" sz="2000" dirty="0"/>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28750" y="4286250"/>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Supplemental Rebate Class Review</a:t>
            </a:r>
          </a:p>
          <a:p>
            <a:pPr>
              <a:spcBef>
                <a:spcPct val="0"/>
              </a:spcBef>
              <a:buClrTx/>
              <a:buNone/>
            </a:pPr>
            <a:endParaRPr lang="en-US" altLang="en-US" sz="2200" b="1" i="1" dirty="0"/>
          </a:p>
          <a:p>
            <a:r>
              <a:rPr lang="en-US" altLang="en-US" sz="2200" dirty="0">
                <a:solidFill>
                  <a:srgbClr val="000000"/>
                </a:solidFill>
              </a:rPr>
              <a:t>Hereditary Angioedema Agents</a:t>
            </a:r>
          </a:p>
          <a:p>
            <a:r>
              <a:rPr lang="en-US" altLang="en-US" sz="2200" dirty="0">
                <a:solidFill>
                  <a:srgbClr val="000000"/>
                </a:solidFill>
              </a:rPr>
              <a:t>Immunomodulators, Atopic Dermatitis</a:t>
            </a:r>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65363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p:txBody>
          <a:bodyPr/>
          <a:lstStyle/>
          <a:p>
            <a:pPr>
              <a:buNone/>
            </a:pPr>
            <a:r>
              <a:rPr lang="en-US" altLang="en-US" sz="1800" b="1" i="1" dirty="0"/>
              <a:t>Class Overview</a:t>
            </a:r>
          </a:p>
          <a:p>
            <a:r>
              <a:rPr lang="en-US" sz="1800" dirty="0">
                <a:solidFill>
                  <a:srgbClr val="000000"/>
                </a:solidFill>
              </a:rPr>
              <a:t>butenafine - (Mentax)</a:t>
            </a:r>
          </a:p>
          <a:p>
            <a:r>
              <a:rPr lang="en-US" sz="1800" dirty="0">
                <a:solidFill>
                  <a:srgbClr val="000000"/>
                </a:solidFill>
              </a:rPr>
              <a:t>butenafine - (butenafine [OTC], Lotrimin Ultra [OTC])</a:t>
            </a:r>
          </a:p>
          <a:p>
            <a:r>
              <a:rPr lang="en-US" sz="1800" dirty="0">
                <a:solidFill>
                  <a:srgbClr val="000000"/>
                </a:solidFill>
              </a:rPr>
              <a:t>ciclopirox 0.77% - (Ciclodan Cream, Kit; ciclopirox cream; Loprox 			                      Cream, Gel, Suspension)</a:t>
            </a:r>
          </a:p>
          <a:p>
            <a:r>
              <a:rPr lang="en-US" sz="1800" dirty="0">
                <a:solidFill>
                  <a:srgbClr val="000000"/>
                </a:solidFill>
              </a:rPr>
              <a:t>ciclopirox 8% - (Ciclodan Solution, ciclopirox 8%, Penlac)</a:t>
            </a:r>
          </a:p>
          <a:p>
            <a:r>
              <a:rPr lang="it-IT" sz="1800" dirty="0">
                <a:solidFill>
                  <a:srgbClr val="000000"/>
                </a:solidFill>
              </a:rPr>
              <a:t>ciclopirox 8% / triamcinolone acetonide - (Trilociclo)</a:t>
            </a:r>
            <a:endParaRPr lang="en-US" sz="1800" dirty="0">
              <a:solidFill>
                <a:srgbClr val="000000"/>
              </a:solidFill>
            </a:endParaRPr>
          </a:p>
          <a:p>
            <a:r>
              <a:rPr lang="en-US" sz="1800" dirty="0">
                <a:solidFill>
                  <a:srgbClr val="000000"/>
                </a:solidFill>
              </a:rPr>
              <a:t>clotrimazole  - (Alevazol [OTC], clotrimazole [OTC], Lotrimin AF [OTC])</a:t>
            </a:r>
          </a:p>
          <a:p>
            <a:r>
              <a:rPr lang="en-US" sz="1800" dirty="0">
                <a:solidFill>
                  <a:srgbClr val="000000"/>
                </a:solidFill>
              </a:rPr>
              <a:t>clotrimazole/betamethasone - (clotrimazole/betamethasone, DermacinRx Therazole Pak, Lotrisone)</a:t>
            </a:r>
          </a:p>
          <a:p>
            <a:r>
              <a:rPr lang="en-US" sz="1800" dirty="0">
                <a:solidFill>
                  <a:srgbClr val="000000"/>
                </a:solidFill>
              </a:rPr>
              <a:t>econazole cream - (econazole)</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66002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457200" y="1047750"/>
            <a:ext cx="8458200" cy="3394472"/>
          </a:xfrm>
        </p:spPr>
        <p:txBody>
          <a:bodyPr/>
          <a:lstStyle/>
          <a:p>
            <a:pPr>
              <a:buNone/>
            </a:pPr>
            <a:r>
              <a:rPr lang="en-US" altLang="en-US" sz="1800" b="1" i="1" dirty="0"/>
              <a:t>Class Overview:</a:t>
            </a:r>
            <a:endParaRPr lang="en-US" sz="1800" b="1" i="1" dirty="0"/>
          </a:p>
          <a:p>
            <a:r>
              <a:rPr lang="en-US" sz="1800" dirty="0">
                <a:solidFill>
                  <a:srgbClr val="000000"/>
                </a:solidFill>
              </a:rPr>
              <a:t>econazole foam - (Ecoza)</a:t>
            </a:r>
          </a:p>
          <a:p>
            <a:r>
              <a:rPr lang="en-US" sz="1800" dirty="0">
                <a:solidFill>
                  <a:srgbClr val="000000"/>
                </a:solidFill>
              </a:rPr>
              <a:t>econazole / triamcinolone acetonide - (Triamazole)</a:t>
            </a:r>
          </a:p>
          <a:p>
            <a:r>
              <a:rPr lang="en-US" sz="1800" dirty="0">
                <a:solidFill>
                  <a:srgbClr val="000000"/>
                </a:solidFill>
              </a:rPr>
              <a:t>efinaconazole - (Jublia)</a:t>
            </a:r>
          </a:p>
          <a:p>
            <a:r>
              <a:rPr lang="en-US" sz="1800" dirty="0">
                <a:solidFill>
                  <a:srgbClr val="000000"/>
                </a:solidFill>
              </a:rPr>
              <a:t>ketoconazole - (Extina, ketoconazole, Nizoral A-D Shampoo, Nizoral Shampoo, Xolegel)</a:t>
            </a:r>
          </a:p>
          <a:p>
            <a:r>
              <a:rPr lang="en-US" sz="1800" dirty="0">
                <a:solidFill>
                  <a:srgbClr val="000000"/>
                </a:solidFill>
              </a:rPr>
              <a:t>luliconazole - (Luzu)</a:t>
            </a:r>
          </a:p>
          <a:p>
            <a:r>
              <a:rPr lang="en-US" sz="1800" dirty="0">
                <a:solidFill>
                  <a:srgbClr val="000000"/>
                </a:solidFill>
              </a:rPr>
              <a:t>miconazole - (Azolen [OTC], Desenex [OTC] , Fungoid [OTC], 			            Lotrimin AF Spray, [OTC], miconazole [OTC], Zeasorb [OTC], Mycozyl AP [OTC]) 	</a:t>
            </a:r>
          </a:p>
          <a:p>
            <a:r>
              <a:rPr lang="en-US" sz="1800" dirty="0">
                <a:solidFill>
                  <a:srgbClr val="000000"/>
                </a:solidFill>
              </a:rPr>
              <a:t>miconazole/zinc oxide/white petrolatum - (Vusion)</a:t>
            </a:r>
          </a:p>
          <a:p>
            <a:r>
              <a:rPr lang="en-US" sz="1800" dirty="0">
                <a:solidFill>
                  <a:srgbClr val="000000"/>
                </a:solidFill>
              </a:rPr>
              <a:t>naftifine - (naftifine, Naftin)</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7038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152400" y="1047750"/>
            <a:ext cx="8763000" cy="3394472"/>
          </a:xfrm>
        </p:spPr>
        <p:txBody>
          <a:bodyPr/>
          <a:lstStyle/>
          <a:p>
            <a:pPr>
              <a:buNone/>
            </a:pPr>
            <a:r>
              <a:rPr lang="en-US" altLang="en-US" sz="1800" b="1" i="1" dirty="0"/>
              <a:t>Class Overview</a:t>
            </a:r>
          </a:p>
          <a:p>
            <a:r>
              <a:rPr lang="en-US" sz="1800" dirty="0">
                <a:solidFill>
                  <a:srgbClr val="000000"/>
                </a:solidFill>
              </a:rPr>
              <a:t>nystatin - (nystatin)</a:t>
            </a:r>
          </a:p>
          <a:p>
            <a:r>
              <a:rPr lang="en-US" sz="1800" dirty="0">
                <a:solidFill>
                  <a:srgbClr val="000000"/>
                </a:solidFill>
              </a:rPr>
              <a:t>nystatin/triamcinolone - (nystatin/triamcinolone)</a:t>
            </a:r>
          </a:p>
          <a:p>
            <a:r>
              <a:rPr lang="en-US" sz="1800" dirty="0">
                <a:solidFill>
                  <a:srgbClr val="000000"/>
                </a:solidFill>
              </a:rPr>
              <a:t>oxiconazole - (oxiconazole, Oxistat)</a:t>
            </a:r>
          </a:p>
          <a:p>
            <a:r>
              <a:rPr lang="en-US" sz="1800" dirty="0">
                <a:solidFill>
                  <a:srgbClr val="000000"/>
                </a:solidFill>
              </a:rPr>
              <a:t>sertaconazole - (Ertazco)</a:t>
            </a:r>
          </a:p>
          <a:p>
            <a:r>
              <a:rPr lang="en-US" sz="1800" dirty="0">
                <a:solidFill>
                  <a:srgbClr val="000000"/>
                </a:solidFill>
              </a:rPr>
              <a:t>sulconazole - (Exelderm)</a:t>
            </a:r>
          </a:p>
          <a:p>
            <a:r>
              <a:rPr lang="en-US" sz="1800" dirty="0">
                <a:solidFill>
                  <a:srgbClr val="000000"/>
                </a:solidFill>
              </a:rPr>
              <a:t>tavaborole - (Kerydin)</a:t>
            </a:r>
          </a:p>
          <a:p>
            <a:r>
              <a:rPr lang="en-US" sz="1800" dirty="0">
                <a:solidFill>
                  <a:srgbClr val="000000"/>
                </a:solidFill>
              </a:rPr>
              <a:t>terbinafine - (Lamisil [OTC], Lamisil AT [OTC], terbinafine [OTC])</a:t>
            </a:r>
          </a:p>
          <a:p>
            <a:r>
              <a:rPr lang="en-US" sz="1800" dirty="0">
                <a:solidFill>
                  <a:srgbClr val="000000"/>
                </a:solidFill>
              </a:rPr>
              <a:t>tolnaftate - (Fungoid-D [OTC], Lamisil AF Defense [OTC</a:t>
            </a:r>
            <a:r>
              <a:rPr lang="en-US" sz="1800">
                <a:solidFill>
                  <a:srgbClr val="000000"/>
                </a:solidFill>
              </a:rPr>
              <a:t>], Tinactin </a:t>
            </a:r>
            <a:r>
              <a:rPr lang="en-US" sz="1800" dirty="0">
                <a:solidFill>
                  <a:srgbClr val="000000"/>
                </a:solidFill>
              </a:rPr>
              <a:t>[OTC], tolnaftate [OTC])</a:t>
            </a:r>
          </a:p>
          <a:p>
            <a:r>
              <a:rPr lang="en-US" sz="1800" dirty="0">
                <a:solidFill>
                  <a:srgbClr val="000000"/>
                </a:solidFill>
              </a:rPr>
              <a:t>undecylenic acid - (Hongo Cura, Sponix Anti-Fungal [OTC])</a:t>
            </a:r>
          </a:p>
          <a:p>
            <a:r>
              <a:rPr lang="en-US" sz="1800" dirty="0">
                <a:solidFill>
                  <a:srgbClr val="000000"/>
                </a:solidFill>
              </a:rPr>
              <a:t>undecylenic acid/zinc undecylenic - (Fungi-Nail [OTC], Hongo Cura [OTC]) 	</a:t>
            </a:r>
            <a:r>
              <a:rPr lang="en-US" sz="1600" dirty="0">
                <a:solidFill>
                  <a:srgbClr val="000000"/>
                </a:solidFill>
              </a:rPr>
              <a:t>				</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16612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r>
              <a:rPr lang="en-US" sz="1800" dirty="0">
                <a:solidFill>
                  <a:srgbClr val="000000"/>
                </a:solidFill>
              </a:rPr>
              <a:t>Topical antifungal agents have different spectrums of activity and are FDA-approved to treat a variety of infections</a:t>
            </a:r>
          </a:p>
          <a:p>
            <a:r>
              <a:rPr lang="en-US" sz="1800" dirty="0">
                <a:solidFill>
                  <a:srgbClr val="000000"/>
                </a:solidFill>
              </a:rPr>
              <a:t>Topical agents may be formulated as creams, foams, gels, lacquers, lotions, ointments, powders, solutions and sprays</a:t>
            </a:r>
          </a:p>
          <a:p>
            <a:r>
              <a:rPr lang="en-US" sz="1800" dirty="0">
                <a:solidFill>
                  <a:srgbClr val="000000"/>
                </a:solidFill>
              </a:rPr>
              <a:t>Many topical antifungal preparations are available as prescription medications and over-the-counter (OTC) products</a:t>
            </a:r>
          </a:p>
          <a:p>
            <a:r>
              <a:rPr lang="en-US" sz="1800" dirty="0">
                <a:solidFill>
                  <a:srgbClr val="000000"/>
                </a:solidFill>
              </a:rPr>
              <a:t>Limited data are available regarding comparative efficacy in the treatment of the various fungal infections — tinea cruris, tinea corporis, tinea pedis, and tinea versicolor</a:t>
            </a:r>
          </a:p>
          <a:p>
            <a:r>
              <a:rPr lang="en-US" sz="1800" dirty="0">
                <a:solidFill>
                  <a:srgbClr val="000000"/>
                </a:solidFill>
              </a:rPr>
              <a:t>Combination therapy (antifungal plus corticosteroid) can be considered when inflammation is present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r>
              <a:rPr lang="en-US" sz="2000" dirty="0">
                <a:solidFill>
                  <a:srgbClr val="000000"/>
                </a:solidFill>
              </a:rPr>
              <a:t>Data are also lacking in comparative efficacy for the treatment of seborrheic dermatitis</a:t>
            </a:r>
            <a:endParaRPr lang="en-US" sz="2000" dirty="0">
              <a:solidFill>
                <a:srgbClr val="00B050"/>
              </a:solidFill>
            </a:endParaRPr>
          </a:p>
          <a:p>
            <a:r>
              <a:rPr lang="en-US" sz="2000" dirty="0">
                <a:solidFill>
                  <a:srgbClr val="000000"/>
                </a:solidFill>
              </a:rPr>
              <a:t>Based on limited efficacy data, choice of therapy is mainly based on clinical judgment with regard to prior treatments and complicating conditions, such as bacterial growth or intense inflammation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4702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B78-239F-4E36-9745-1F2E0A8D0A75}"/>
              </a:ext>
            </a:extLst>
          </p:cNvPr>
          <p:cNvSpPr>
            <a:spLocks noGrp="1"/>
          </p:cNvSpPr>
          <p:nvPr>
            <p:ph type="ctrTitle"/>
          </p:nvPr>
        </p:nvSpPr>
        <p:spPr/>
        <p:txBody>
          <a:bodyPr/>
          <a:lstStyle/>
          <a:p>
            <a:r>
              <a:rPr lang="en-US" altLang="en-US" sz="3600" dirty="0"/>
              <a:t>Beta Blockers</a:t>
            </a:r>
            <a:endParaRPr lang="en-US" sz="3600" dirty="0"/>
          </a:p>
        </p:txBody>
      </p:sp>
    </p:spTree>
    <p:extLst>
      <p:ext uri="{BB962C8B-B14F-4D97-AF65-F5344CB8AC3E}">
        <p14:creationId xmlns:p14="http://schemas.microsoft.com/office/powerpoint/2010/main" val="2926025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pPr>
              <a:buNone/>
            </a:pPr>
            <a:r>
              <a:rPr lang="en-US" altLang="en-US" sz="2800" b="1" i="1" dirty="0"/>
              <a:t>Class Overview - Product indications include*:</a:t>
            </a:r>
          </a:p>
          <a:p>
            <a:r>
              <a:rPr lang="en-US" sz="2000" dirty="0">
                <a:solidFill>
                  <a:srgbClr val="000000"/>
                </a:solidFill>
              </a:rPr>
              <a:t>Hypertension</a:t>
            </a:r>
          </a:p>
          <a:p>
            <a:r>
              <a:rPr lang="en-US" sz="2000" dirty="0">
                <a:solidFill>
                  <a:srgbClr val="000000"/>
                </a:solidFill>
              </a:rPr>
              <a:t>Heart Failure</a:t>
            </a:r>
          </a:p>
          <a:p>
            <a:r>
              <a:rPr lang="en-US" sz="2000" dirty="0">
                <a:solidFill>
                  <a:srgbClr val="000000"/>
                </a:solidFill>
              </a:rPr>
              <a:t>Angina pectoris</a:t>
            </a:r>
          </a:p>
          <a:p>
            <a:r>
              <a:rPr lang="en-US" sz="2000" dirty="0">
                <a:solidFill>
                  <a:srgbClr val="000000"/>
                </a:solidFill>
              </a:rPr>
              <a:t>Myocardial Infarction</a:t>
            </a:r>
          </a:p>
          <a:p>
            <a:r>
              <a:rPr lang="en-US" sz="2000" dirty="0">
                <a:solidFill>
                  <a:srgbClr val="000000"/>
                </a:solidFill>
              </a:rPr>
              <a:t>Cardiac Arrhythmias</a:t>
            </a:r>
          </a:p>
          <a:p>
            <a:r>
              <a:rPr lang="en-US" sz="2000" dirty="0">
                <a:solidFill>
                  <a:srgbClr val="000000"/>
                </a:solidFill>
              </a:rPr>
              <a:t>Migraine Prophylaxis</a:t>
            </a:r>
          </a:p>
          <a:p>
            <a:r>
              <a:rPr lang="en-US" sz="2000" dirty="0">
                <a:solidFill>
                  <a:srgbClr val="000000"/>
                </a:solidFill>
              </a:rPr>
              <a:t>Tremor</a:t>
            </a:r>
          </a:p>
          <a:p>
            <a:r>
              <a:rPr lang="en-US" sz="2000" dirty="0">
                <a:solidFill>
                  <a:srgbClr val="000000"/>
                </a:solidFill>
              </a:rPr>
              <a:t>Hypertrophic subaortic stenosis </a:t>
            </a:r>
          </a:p>
          <a:p>
            <a:endParaRPr lang="en-US" sz="2800" dirty="0"/>
          </a:p>
          <a:p>
            <a:endParaRPr lang="en-US" sz="2800" dirty="0"/>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47800" y="4442222"/>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1677369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p:txBody>
          <a:bodyPr/>
          <a:lstStyle/>
          <a:p>
            <a:pPr>
              <a:buNone/>
            </a:pPr>
            <a:r>
              <a:rPr lang="en-US" altLang="en-US" sz="1800" b="1" i="1" dirty="0"/>
              <a:t>Class Overview: Single Agents</a:t>
            </a:r>
            <a:endParaRPr lang="en-US" sz="1800" b="1" i="1" dirty="0"/>
          </a:p>
          <a:p>
            <a:r>
              <a:rPr lang="en-US" sz="1800" dirty="0">
                <a:solidFill>
                  <a:srgbClr val="000000"/>
                </a:solidFill>
              </a:rPr>
              <a:t>acebutolol - (acebutolol, Sectral)</a:t>
            </a:r>
          </a:p>
          <a:p>
            <a:r>
              <a:rPr lang="en-US" sz="1800" dirty="0">
                <a:solidFill>
                  <a:srgbClr val="000000"/>
                </a:solidFill>
              </a:rPr>
              <a:t>atenolol - (atenolol, Tenormin)</a:t>
            </a:r>
          </a:p>
          <a:p>
            <a:r>
              <a:rPr lang="en-US" sz="1800" dirty="0">
                <a:solidFill>
                  <a:srgbClr val="000000"/>
                </a:solidFill>
              </a:rPr>
              <a:t>betaxolol - (betaxolol)</a:t>
            </a:r>
          </a:p>
          <a:p>
            <a:r>
              <a:rPr lang="en-US" sz="1800" dirty="0">
                <a:solidFill>
                  <a:srgbClr val="000000"/>
                </a:solidFill>
              </a:rPr>
              <a:t>bisoprolol - (bisoprolol)</a:t>
            </a:r>
          </a:p>
          <a:p>
            <a:r>
              <a:rPr lang="en-US" sz="1800" dirty="0">
                <a:solidFill>
                  <a:srgbClr val="000000"/>
                </a:solidFill>
              </a:rPr>
              <a:t>carvedilol - (carvedilol, Coreg)</a:t>
            </a:r>
          </a:p>
          <a:p>
            <a:r>
              <a:rPr lang="en-US" sz="1800" dirty="0">
                <a:solidFill>
                  <a:srgbClr val="000000"/>
                </a:solidFill>
              </a:rPr>
              <a:t>carvedilol extended-release - (carvedilol ER, Coreg CR)</a:t>
            </a:r>
          </a:p>
          <a:p>
            <a:r>
              <a:rPr lang="en-US" sz="1800" dirty="0">
                <a:solidFill>
                  <a:srgbClr val="000000"/>
                </a:solidFill>
              </a:rPr>
              <a:t>labetalol - (labetalol)</a:t>
            </a:r>
          </a:p>
          <a:p>
            <a:r>
              <a:rPr lang="en-US" sz="1800" dirty="0">
                <a:solidFill>
                  <a:srgbClr val="000000"/>
                </a:solidFill>
              </a:rPr>
              <a:t>metoprolol succinate ER - (metoprolol succinate ER, Toprol XL, 		                               Kapspargo Sprinkle)</a:t>
            </a:r>
          </a:p>
          <a:p>
            <a:r>
              <a:rPr lang="en-US" sz="1800" dirty="0">
                <a:solidFill>
                  <a:srgbClr val="000000"/>
                </a:solidFill>
              </a:rPr>
              <a:t>metoprolol tartrate - (Lopressor, metoprolol tartrate)</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82925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p:txBody>
          <a:bodyPr/>
          <a:lstStyle/>
          <a:p>
            <a:pPr>
              <a:buNone/>
            </a:pPr>
            <a:r>
              <a:rPr lang="en-US" altLang="en-US" sz="2000" b="1" i="1" dirty="0"/>
              <a:t>Class Overview: Single Agents</a:t>
            </a:r>
            <a:endParaRPr lang="en-US" sz="2000" b="1" i="1" dirty="0"/>
          </a:p>
          <a:p>
            <a:r>
              <a:rPr lang="en-US" sz="1400" dirty="0"/>
              <a:t>nadolol - (Corgard, nadolol)</a:t>
            </a:r>
          </a:p>
          <a:p>
            <a:r>
              <a:rPr lang="en-US" sz="1400" dirty="0"/>
              <a:t>nebivolol - </a:t>
            </a:r>
            <a:r>
              <a:rPr lang="en-US" sz="1400" dirty="0">
                <a:effectLst/>
                <a:highlight>
                  <a:srgbClr val="00FFFF"/>
                </a:highlight>
                <a:latin typeface="Calibri" panose="020F0502020204030204" pitchFamily="34" charset="0"/>
                <a:ea typeface="MS Mincho" panose="02020609040205080304" pitchFamily="49" charset="-128"/>
                <a:cs typeface="Arial" panose="020B0604020202020204" pitchFamily="34" charset="0"/>
              </a:rPr>
              <a:t>Abbvie has made a business decision to discontinue brand Bystolic </a:t>
            </a:r>
            <a:endParaRPr lang="en-US" sz="1400" dirty="0">
              <a:highlight>
                <a:srgbClr val="00FFFF"/>
              </a:highlight>
            </a:endParaRPr>
          </a:p>
          <a:p>
            <a:r>
              <a:rPr lang="en-US" sz="1400" dirty="0"/>
              <a:t>pindolol - (pindolol)</a:t>
            </a:r>
          </a:p>
          <a:p>
            <a:r>
              <a:rPr lang="en-US" sz="1400" dirty="0"/>
              <a:t>propranolol - (propranolol)</a:t>
            </a:r>
          </a:p>
          <a:p>
            <a:r>
              <a:rPr lang="en-US" sz="1400" dirty="0"/>
              <a:t>propranolol - (Hemangeol)</a:t>
            </a:r>
          </a:p>
          <a:p>
            <a:r>
              <a:rPr lang="en-US" sz="1400" dirty="0"/>
              <a:t>propranolol ER - (Inderal XL, Innopran XL)</a:t>
            </a:r>
          </a:p>
          <a:p>
            <a:r>
              <a:rPr lang="en-US" sz="1400" dirty="0"/>
              <a:t>propranolol LA - (Inderal LA, propranolol LA)</a:t>
            </a:r>
          </a:p>
          <a:p>
            <a:r>
              <a:rPr lang="en-US" sz="1400" dirty="0"/>
              <a:t>sotalol - (Betapace, sotalol)</a:t>
            </a:r>
          </a:p>
          <a:p>
            <a:r>
              <a:rPr lang="en-US" sz="1400" dirty="0">
                <a:solidFill>
                  <a:srgbClr val="000000"/>
                </a:solidFill>
              </a:rPr>
              <a:t>sotalol - (Betapace AF, sotalol AF)</a:t>
            </a:r>
          </a:p>
          <a:p>
            <a:r>
              <a:rPr lang="en-US" sz="1400" dirty="0">
                <a:solidFill>
                  <a:srgbClr val="000000"/>
                </a:solidFill>
              </a:rPr>
              <a:t>sotalol - (</a:t>
            </a:r>
            <a:r>
              <a:rPr lang="en-US" sz="1400" dirty="0" err="1">
                <a:solidFill>
                  <a:srgbClr val="000000"/>
                </a:solidFill>
              </a:rPr>
              <a:t>Sotylize</a:t>
            </a:r>
            <a:r>
              <a:rPr lang="en-US" sz="1400" dirty="0">
                <a:solidFill>
                  <a:srgbClr val="000000"/>
                </a:solidFill>
              </a:rPr>
              <a:t>)</a:t>
            </a:r>
          </a:p>
          <a:p>
            <a:r>
              <a:rPr lang="en-US" sz="1400" dirty="0">
                <a:solidFill>
                  <a:srgbClr val="000000"/>
                </a:solidFill>
              </a:rPr>
              <a:t>timolol - (timolol)</a:t>
            </a:r>
          </a:p>
          <a:p>
            <a:endParaRPr lang="en-US" sz="2000" dirty="0"/>
          </a:p>
          <a:p>
            <a:endParaRPr lang="en-US" sz="2000" dirty="0"/>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92175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p:txBody>
          <a:bodyPr/>
          <a:lstStyle/>
          <a:p>
            <a:pPr>
              <a:buNone/>
            </a:pPr>
            <a:r>
              <a:rPr lang="en-US" altLang="en-US" sz="1800" b="1" i="1" dirty="0">
                <a:solidFill>
                  <a:srgbClr val="000000"/>
                </a:solidFill>
              </a:rPr>
              <a:t>Class Overview: Beta-Blocker/Diuretic Combinations</a:t>
            </a:r>
            <a:endParaRPr lang="en-US" sz="1800" dirty="0">
              <a:solidFill>
                <a:srgbClr val="000000"/>
              </a:solidFill>
            </a:endParaRPr>
          </a:p>
          <a:p>
            <a:r>
              <a:rPr lang="en-US" altLang="en-US" sz="2000" dirty="0">
                <a:solidFill>
                  <a:srgbClr val="000000"/>
                </a:solidFill>
              </a:rPr>
              <a:t>atenolol/chlorthalidone - (atenolol/chlorthalidone, Tenoretic)</a:t>
            </a:r>
          </a:p>
          <a:p>
            <a:r>
              <a:rPr lang="en-US" altLang="en-US" sz="2000" dirty="0">
                <a:solidFill>
                  <a:srgbClr val="000000"/>
                </a:solidFill>
              </a:rPr>
              <a:t>bisoprolol/HCTZ - (bisoprolol/HCTZ , Ziac)</a:t>
            </a:r>
          </a:p>
          <a:p>
            <a:r>
              <a:rPr lang="en-US" altLang="en-US" sz="2000" dirty="0">
                <a:solidFill>
                  <a:srgbClr val="000000"/>
                </a:solidFill>
              </a:rPr>
              <a:t>metoprolol succinate/HCTZ - (Dutoprol, metoprolol succinate/HCTZ)</a:t>
            </a:r>
          </a:p>
          <a:p>
            <a:r>
              <a:rPr lang="en-US" altLang="en-US" sz="2000" dirty="0">
                <a:solidFill>
                  <a:srgbClr val="000000"/>
                </a:solidFill>
              </a:rPr>
              <a:t>metoprolol tartrate/HCTZ - (metoprolol tartrate/HCTZ)</a:t>
            </a:r>
          </a:p>
          <a:p>
            <a:r>
              <a:rPr lang="en-US" altLang="en-US" sz="2000" dirty="0">
                <a:solidFill>
                  <a:srgbClr val="000000"/>
                </a:solidFill>
              </a:rPr>
              <a:t>nadolol/</a:t>
            </a:r>
            <a:r>
              <a:rPr lang="en-US" altLang="en-US" sz="2000" dirty="0" err="1">
                <a:solidFill>
                  <a:srgbClr val="000000"/>
                </a:solidFill>
              </a:rPr>
              <a:t>bendroflumethiazide</a:t>
            </a:r>
            <a:r>
              <a:rPr lang="en-US" altLang="en-US" sz="2000" dirty="0">
                <a:solidFill>
                  <a:srgbClr val="000000"/>
                </a:solidFill>
              </a:rPr>
              <a:t> - (</a:t>
            </a:r>
            <a:r>
              <a:rPr lang="en-US" altLang="en-US" sz="2000" dirty="0" err="1">
                <a:solidFill>
                  <a:srgbClr val="000000"/>
                </a:solidFill>
              </a:rPr>
              <a:t>Corzide</a:t>
            </a:r>
            <a:r>
              <a:rPr lang="en-US" altLang="en-US" sz="2000" dirty="0">
                <a:solidFill>
                  <a:srgbClr val="000000"/>
                </a:solidFill>
              </a:rPr>
              <a:t>, nadolol/</a:t>
            </a:r>
            <a:r>
              <a:rPr lang="en-US" altLang="en-US" sz="2000" dirty="0" err="1">
                <a:solidFill>
                  <a:srgbClr val="000000"/>
                </a:solidFill>
              </a:rPr>
              <a:t>bendroflumethiazide</a:t>
            </a:r>
            <a:r>
              <a:rPr lang="en-US" altLang="en-US" sz="2000" dirty="0">
                <a:solidFill>
                  <a:srgbClr val="000000"/>
                </a:solidFill>
              </a:rPr>
              <a:t>)</a:t>
            </a:r>
          </a:p>
          <a:p>
            <a:r>
              <a:rPr lang="en-US" altLang="en-US" sz="2000" dirty="0">
                <a:solidFill>
                  <a:srgbClr val="000000"/>
                </a:solidFill>
              </a:rPr>
              <a:t>propranolol/HCTZ - (propranolol/HCTZ)</a:t>
            </a:r>
          </a:p>
          <a:p>
            <a:pPr marL="0" indent="0">
              <a:buNone/>
            </a:pPr>
            <a:endParaRPr lang="en-US" altLang="en-US" sz="1800" dirty="0">
              <a:solidFill>
                <a:srgbClr val="000000"/>
              </a:solidFill>
            </a:endParaRPr>
          </a:p>
          <a:p>
            <a:endParaRPr lang="en-US" altLang="en-US" sz="1800" dirty="0"/>
          </a:p>
          <a:p>
            <a:pPr>
              <a:buNone/>
            </a:pPr>
            <a:endParaRPr lang="en-US" altLang="en-US" sz="1800" b="1" i="1" dirty="0"/>
          </a:p>
          <a:p>
            <a:endParaRPr lang="en-US" sz="1800" dirty="0"/>
          </a:p>
          <a:p>
            <a:endParaRPr lang="en-US" sz="1800" dirty="0"/>
          </a:p>
          <a:p>
            <a:endParaRPr lang="en-US" sz="1800" dirty="0"/>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762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3DF9-134E-40D4-A3DC-9DEE202C05F7}"/>
              </a:ext>
            </a:extLst>
          </p:cNvPr>
          <p:cNvSpPr>
            <a:spLocks noGrp="1"/>
          </p:cNvSpPr>
          <p:nvPr>
            <p:ph type="ctrTitle"/>
          </p:nvPr>
        </p:nvSpPr>
        <p:spPr>
          <a:xfrm>
            <a:off x="533400" y="1527176"/>
            <a:ext cx="8001000" cy="1501774"/>
          </a:xfrm>
        </p:spPr>
        <p:txBody>
          <a:bodyPr anchor="b">
            <a:normAutofit/>
          </a:bodyPr>
          <a:lstStyle/>
          <a:p>
            <a:r>
              <a:rPr lang="en-US" dirty="0"/>
              <a:t>Magellan Drug Class Reviews</a:t>
            </a:r>
          </a:p>
        </p:txBody>
      </p:sp>
      <p:sp>
        <p:nvSpPr>
          <p:cNvPr id="3" name="Subtitle 2">
            <a:extLst>
              <a:ext uri="{FF2B5EF4-FFF2-40B4-BE49-F238E27FC236}">
                <a16:creationId xmlns:a16="http://schemas.microsoft.com/office/drawing/2014/main" id="{978B871A-8BDC-45AD-A6C8-20C1409F17A7}"/>
              </a:ext>
            </a:extLst>
          </p:cNvPr>
          <p:cNvSpPr>
            <a:spLocks noGrp="1"/>
          </p:cNvSpPr>
          <p:nvPr>
            <p:ph type="subTitle" idx="1"/>
          </p:nvPr>
        </p:nvSpPr>
        <p:spPr>
          <a:xfrm>
            <a:off x="533400" y="3105150"/>
            <a:ext cx="8007802" cy="1257300"/>
          </a:xfrm>
        </p:spPr>
        <p:txBody>
          <a:bodyPr>
            <a:normAutofit/>
          </a:bodyPr>
          <a:lstStyle/>
          <a:p>
            <a:r>
              <a:rPr lang="en-US" dirty="0"/>
              <a:t>Hind Douiki, Pharm.D.</a:t>
            </a:r>
          </a:p>
        </p:txBody>
      </p:sp>
    </p:spTree>
    <p:extLst>
      <p:ext uri="{BB962C8B-B14F-4D97-AF65-F5344CB8AC3E}">
        <p14:creationId xmlns:p14="http://schemas.microsoft.com/office/powerpoint/2010/main" val="135457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Approximately 116 million (47%) of adults in the United States have hypertension</a:t>
            </a:r>
          </a:p>
          <a:p>
            <a:r>
              <a:rPr lang="en-US" sz="2000" dirty="0">
                <a:solidFill>
                  <a:srgbClr val="000000"/>
                </a:solidFill>
              </a:rPr>
              <a:t>Highest prevalence is among African American adults and men at 56% and 50%, respectively</a:t>
            </a:r>
          </a:p>
          <a:p>
            <a:r>
              <a:rPr lang="en-US" sz="2000" dirty="0">
                <a:solidFill>
                  <a:srgbClr val="000000"/>
                </a:solidFill>
              </a:rPr>
              <a:t>It is estimated that hypertension is controlled in only 24% of patients with the condition</a:t>
            </a:r>
          </a:p>
          <a:p>
            <a:r>
              <a:rPr lang="en-US" sz="2000" dirty="0">
                <a:solidFill>
                  <a:srgbClr val="000000"/>
                </a:solidFill>
              </a:rPr>
              <a:t>Hypertension is an independent risk factor for the development of cardiovascular disease (CVD) </a:t>
            </a:r>
          </a:p>
          <a:p>
            <a:r>
              <a:rPr lang="en-US" sz="2000" dirty="0">
                <a:solidFill>
                  <a:srgbClr val="000000"/>
                </a:solidFill>
              </a:rPr>
              <a:t>Beta-blockers are one of the classes suggested as first-line therapy in patients with coronary artery disease (CAD), post-MI, and HF</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Beta-blockers have similar efficacy for the treatment of hypertension (HTN)</a:t>
            </a:r>
          </a:p>
          <a:p>
            <a:r>
              <a:rPr lang="en-US" sz="2000" dirty="0">
                <a:solidFill>
                  <a:srgbClr val="000000"/>
                </a:solidFill>
              </a:rPr>
              <a:t>The Eighth Report of the Joint National Committee on Prevention, Detection, Evaluation, and Treatment of High Blood Pressure (JNC-8) does not recommend beta-blockers as initial treatment for hypertension</a:t>
            </a:r>
          </a:p>
          <a:p>
            <a:r>
              <a:rPr lang="en-US" sz="2000" dirty="0">
                <a:solidFill>
                  <a:srgbClr val="000000"/>
                </a:solidFill>
              </a:rPr>
              <a:t>This is due to a demonstrated higher rate of the primary composite outcome of CV death, MI, or stroke compared to use of an ARB with beta blocker use, a finding that was driven largely by an increase in stroke</a:t>
            </a:r>
          </a:p>
          <a:p>
            <a:r>
              <a:rPr lang="en-US" sz="2000" dirty="0">
                <a:solidFill>
                  <a:srgbClr val="000000"/>
                </a:solidFill>
              </a:rPr>
              <a:t>Beta-blockers prevent recurrent ischemia, life-threatening ventricular arrhythmias, reduce the incidence of sudden cardiac death and improve survival in patients with prior MI 	</a:t>
            </a:r>
          </a:p>
          <a:p>
            <a:endParaRPr lang="en-US" sz="20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The 2007 ACC/AHA chronic stable angina guidelines recommend indefinite beta-blocker therapy for blood pressure control in patients with CAD, acute coronary syndrome (ACS), or left ventricular dysfunction (LVD), with or without heart failure symptoms</a:t>
            </a:r>
          </a:p>
          <a:p>
            <a:r>
              <a:rPr lang="en-US" sz="2000" dirty="0">
                <a:solidFill>
                  <a:srgbClr val="000000"/>
                </a:solidFill>
              </a:rPr>
              <a:t>Beta-blockers have also been shown to reduce mortality in patients with chronic heart failure (bisoprolol, carvedilol, and metoprolol succinate extended-release) 	</a:t>
            </a:r>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5590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74E-52B0-4979-94BA-8BA27D89DF0E}"/>
              </a:ext>
            </a:extLst>
          </p:cNvPr>
          <p:cNvSpPr>
            <a:spLocks noGrp="1"/>
          </p:cNvSpPr>
          <p:nvPr>
            <p:ph type="ctrTitle"/>
          </p:nvPr>
        </p:nvSpPr>
        <p:spPr/>
        <p:txBody>
          <a:bodyPr/>
          <a:lstStyle/>
          <a:p>
            <a:r>
              <a:rPr lang="en-US" altLang="en-US" sz="3400" dirty="0"/>
              <a:t>BPH Treatments</a:t>
            </a:r>
            <a:endParaRPr lang="en-US" sz="3400" dirty="0"/>
          </a:p>
        </p:txBody>
      </p:sp>
    </p:spTree>
    <p:extLst>
      <p:ext uri="{BB962C8B-B14F-4D97-AF65-F5344CB8AC3E}">
        <p14:creationId xmlns:p14="http://schemas.microsoft.com/office/powerpoint/2010/main" val="511262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p:txBody>
          <a:bodyPr/>
          <a:lstStyle/>
          <a:p>
            <a:pPr>
              <a:buNone/>
            </a:pPr>
            <a:r>
              <a:rPr lang="en-US" altLang="en-US" sz="2000" b="1" i="1" dirty="0"/>
              <a:t>Class Overview: Alpha-Blockers</a:t>
            </a:r>
            <a:endParaRPr lang="en-US" sz="2000" b="1" i="1" dirty="0"/>
          </a:p>
          <a:p>
            <a:r>
              <a:rPr lang="en-US" dirty="0">
                <a:solidFill>
                  <a:srgbClr val="000000"/>
                </a:solidFill>
              </a:rPr>
              <a:t>alfuzosin ER - (alfuzosin ER, Uroxatral)</a:t>
            </a:r>
          </a:p>
          <a:p>
            <a:r>
              <a:rPr lang="en-US" dirty="0">
                <a:solidFill>
                  <a:srgbClr val="000000"/>
                </a:solidFill>
              </a:rPr>
              <a:t>doxazosin - (Cardura, doxazosin)</a:t>
            </a:r>
          </a:p>
          <a:p>
            <a:r>
              <a:rPr lang="en-US" dirty="0">
                <a:solidFill>
                  <a:srgbClr val="000000"/>
                </a:solidFill>
              </a:rPr>
              <a:t>doxazosin ER - (Cardura XL)</a:t>
            </a:r>
          </a:p>
          <a:p>
            <a:r>
              <a:rPr lang="en-US" dirty="0">
                <a:solidFill>
                  <a:srgbClr val="000000"/>
                </a:solidFill>
              </a:rPr>
              <a:t>silodosin - (Rapaflo, silodosin)</a:t>
            </a:r>
          </a:p>
          <a:p>
            <a:r>
              <a:rPr lang="en-US" dirty="0">
                <a:solidFill>
                  <a:srgbClr val="000000"/>
                </a:solidFill>
              </a:rPr>
              <a:t>tamsulosin - (Flomax, tamsulosin)</a:t>
            </a:r>
          </a:p>
          <a:p>
            <a:r>
              <a:rPr lang="en-US" dirty="0">
                <a:solidFill>
                  <a:srgbClr val="000000"/>
                </a:solidFill>
              </a:rPr>
              <a:t>terazosin - (terazosin)</a:t>
            </a:r>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1407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p:txBody>
          <a:bodyPr/>
          <a:lstStyle/>
          <a:p>
            <a:pPr>
              <a:buNone/>
            </a:pPr>
            <a:r>
              <a:rPr lang="en-US" altLang="en-US" sz="2000" b="1" i="1" dirty="0">
                <a:solidFill>
                  <a:srgbClr val="000000"/>
                </a:solidFill>
              </a:rPr>
              <a:t>Class Overview: 5-Alpha Reductase (5AR) Inhibitors </a:t>
            </a:r>
          </a:p>
          <a:p>
            <a:r>
              <a:rPr lang="en-US" sz="2000" dirty="0">
                <a:solidFill>
                  <a:srgbClr val="000000"/>
                </a:solidFill>
              </a:rPr>
              <a:t>dutasteride - (Avodart, dutasteride)</a:t>
            </a:r>
          </a:p>
          <a:p>
            <a:r>
              <a:rPr lang="en-US" sz="2000" dirty="0">
                <a:solidFill>
                  <a:srgbClr val="000000"/>
                </a:solidFill>
              </a:rPr>
              <a:t>finasteride - (finasteride, Proscar)</a:t>
            </a:r>
          </a:p>
          <a:p>
            <a:endParaRPr lang="en-US" sz="2000" dirty="0">
              <a:solidFill>
                <a:srgbClr val="000000"/>
              </a:solidFill>
            </a:endParaRPr>
          </a:p>
          <a:p>
            <a:pPr>
              <a:buNone/>
            </a:pPr>
            <a:r>
              <a:rPr lang="en-US" altLang="en-US" sz="2000" b="1" i="1" dirty="0">
                <a:solidFill>
                  <a:srgbClr val="000000"/>
                </a:solidFill>
              </a:rPr>
              <a:t>Class Overview: 5-Alpha Reductase (5AR) Inhibitor/Alpha 			   Blocker Combinations</a:t>
            </a:r>
            <a:endParaRPr lang="en-US" sz="2000" dirty="0">
              <a:solidFill>
                <a:srgbClr val="000000"/>
              </a:solidFill>
            </a:endParaRPr>
          </a:p>
          <a:p>
            <a:r>
              <a:rPr lang="en-US" sz="2000" dirty="0">
                <a:solidFill>
                  <a:srgbClr val="000000"/>
                </a:solidFill>
              </a:rPr>
              <a:t>dutasteride/tamsulosin - (dutasteride/tamsulosin, Jalyn)</a:t>
            </a:r>
          </a:p>
          <a:p>
            <a:endParaRPr lang="en-US" sz="2000" dirty="0">
              <a:solidFill>
                <a:srgbClr val="000000"/>
              </a:solidFill>
            </a:endParaRPr>
          </a:p>
          <a:p>
            <a:pPr>
              <a:buNone/>
            </a:pPr>
            <a:r>
              <a:rPr lang="en-US" altLang="en-US" sz="2000" b="1" i="1" dirty="0">
                <a:solidFill>
                  <a:srgbClr val="000000"/>
                </a:solidFill>
              </a:rPr>
              <a:t>Class Overview: Phosphodiesterase 5 (PDE5) Inhibitors</a:t>
            </a:r>
            <a:endParaRPr lang="en-US" sz="2000" dirty="0">
              <a:solidFill>
                <a:srgbClr val="000000"/>
              </a:solidFill>
            </a:endParaRPr>
          </a:p>
          <a:p>
            <a:r>
              <a:rPr lang="en-US" sz="2000" dirty="0">
                <a:solidFill>
                  <a:srgbClr val="000000"/>
                </a:solidFill>
              </a:rPr>
              <a:t>tadalafil - (Cialis, tadalafil)</a:t>
            </a: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36452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p:txBody>
          <a:bodyPr/>
          <a:lstStyle/>
          <a:p>
            <a:r>
              <a:rPr lang="en-US" sz="1800" dirty="0">
                <a:solidFill>
                  <a:srgbClr val="000000"/>
                </a:solidFill>
              </a:rPr>
              <a:t>Benign prostatic hyperplasia (BPH) is one of the most common conditions in aging men</a:t>
            </a:r>
          </a:p>
          <a:p>
            <a:r>
              <a:rPr lang="en-US" sz="1800" dirty="0">
                <a:solidFill>
                  <a:srgbClr val="000000"/>
                </a:solidFill>
              </a:rPr>
              <a:t>Approximately 14 million men in the US have symptoms related to BPH</a:t>
            </a:r>
          </a:p>
          <a:p>
            <a:r>
              <a:rPr lang="en-US" sz="1800" dirty="0">
                <a:solidFill>
                  <a:srgbClr val="000000"/>
                </a:solidFill>
              </a:rPr>
              <a:t>An estimated 50% of men demonstrate histopathologic BPH by age 60 years; this etiology increases to 90% by 85 years of age</a:t>
            </a:r>
          </a:p>
          <a:p>
            <a:r>
              <a:rPr lang="en-US" sz="1800" dirty="0">
                <a:solidFill>
                  <a:srgbClr val="000000"/>
                </a:solidFill>
              </a:rPr>
              <a:t>Drugs used in the treatment of BPH relieve lower urinary tract symptoms (LUTS) and prevent complications and, in some cases, are an alternative to surgical intervention</a:t>
            </a:r>
          </a:p>
          <a:p>
            <a:r>
              <a:rPr lang="en-US" sz="1800" dirty="0">
                <a:solidFill>
                  <a:srgbClr val="000000"/>
                </a:solidFill>
              </a:rPr>
              <a:t>All products are indicated for the treatment of symptomatic BPH but none are indicated for prevention of prostate cancer </a:t>
            </a:r>
          </a:p>
          <a:p>
            <a:r>
              <a:rPr lang="en-US" sz="1800" dirty="0">
                <a:solidFill>
                  <a:srgbClr val="000000"/>
                </a:solidFill>
              </a:rPr>
              <a:t>Various products carry other non-BPH indications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1027737"/>
            <a:ext cx="8229600" cy="3394472"/>
          </a:xfrm>
        </p:spPr>
        <p:txBody>
          <a:bodyPr/>
          <a:lstStyle/>
          <a:p>
            <a:r>
              <a:rPr lang="en-US" sz="1800" dirty="0">
                <a:solidFill>
                  <a:srgbClr val="000000"/>
                </a:solidFill>
              </a:rPr>
              <a:t>The </a:t>
            </a:r>
            <a:r>
              <a:rPr lang="en-US" sz="1800" dirty="0">
                <a:solidFill>
                  <a:srgbClr val="000000"/>
                </a:solidFill>
                <a:highlight>
                  <a:srgbClr val="00FFFF"/>
                </a:highlight>
              </a:rPr>
              <a:t>2021</a:t>
            </a:r>
            <a:r>
              <a:rPr lang="en-US" sz="1800" dirty="0">
                <a:solidFill>
                  <a:srgbClr val="000000"/>
                </a:solidFill>
              </a:rPr>
              <a:t> American Urological Association (AUA) state </a:t>
            </a:r>
            <a:r>
              <a:rPr lang="en-US" sz="1800" b="0" i="0" u="none" strike="noStrike" baseline="0" dirty="0">
                <a:solidFill>
                  <a:srgbClr val="000000"/>
                </a:solidFill>
                <a:latin typeface="Calibri" panose="020F0502020204030204" pitchFamily="34" charset="0"/>
              </a:rPr>
              <a:t>that alfuzosin (</a:t>
            </a:r>
            <a:r>
              <a:rPr lang="en-US" sz="1800" b="0" i="0" u="none" strike="noStrike" baseline="0" dirty="0" err="1">
                <a:solidFill>
                  <a:srgbClr val="000000"/>
                </a:solidFill>
                <a:latin typeface="Calibri" panose="020F0502020204030204" pitchFamily="34" charset="0"/>
              </a:rPr>
              <a:t>Uroxatral</a:t>
            </a:r>
            <a:r>
              <a:rPr lang="en-US" sz="1800" b="0" i="0" u="none" strike="noStrike" baseline="0" dirty="0">
                <a:solidFill>
                  <a:srgbClr val="000000"/>
                </a:solidFill>
                <a:latin typeface="Calibri" panose="020F0502020204030204" pitchFamily="34" charset="0"/>
              </a:rPr>
              <a:t>), doxazosin (Cardura), </a:t>
            </a:r>
            <a:r>
              <a:rPr lang="en-US" sz="1800" b="0" i="0" u="none" strike="noStrike" baseline="0" dirty="0">
                <a:solidFill>
                  <a:srgbClr val="000000"/>
                </a:solidFill>
                <a:highlight>
                  <a:srgbClr val="00FFFF"/>
                </a:highlight>
                <a:latin typeface="Calibri" panose="020F0502020204030204" pitchFamily="34" charset="0"/>
              </a:rPr>
              <a:t>silodosin (Rapaflo)</a:t>
            </a:r>
            <a:r>
              <a:rPr lang="en-US" sz="1800" b="0" i="0" u="none" strike="noStrike" baseline="0" dirty="0">
                <a:solidFill>
                  <a:srgbClr val="000000"/>
                </a:solidFill>
                <a:latin typeface="Calibri" panose="020F0502020204030204" pitchFamily="34" charset="0"/>
              </a:rPr>
              <a:t>, tamsulosin (Flomax), and terazosin should be offered for patients with </a:t>
            </a:r>
            <a:r>
              <a:rPr lang="en-US" sz="1800" b="0" i="0" u="none" strike="noStrike" baseline="0" dirty="0">
                <a:solidFill>
                  <a:srgbClr val="000000"/>
                </a:solidFill>
                <a:highlight>
                  <a:srgbClr val="00FFFF"/>
                </a:highlight>
                <a:latin typeface="Calibri" panose="020F0502020204030204" pitchFamily="34" charset="0"/>
              </a:rPr>
              <a:t>bothersome, moderate to severe </a:t>
            </a:r>
            <a:r>
              <a:rPr lang="en-US" sz="1800" b="0" i="0" u="none" strike="noStrike" baseline="0" dirty="0">
                <a:solidFill>
                  <a:srgbClr val="000000"/>
                </a:solidFill>
                <a:latin typeface="Calibri" panose="020F0502020204030204" pitchFamily="34" charset="0"/>
              </a:rPr>
              <a:t>LUTS/BPH</a:t>
            </a:r>
          </a:p>
          <a:p>
            <a:r>
              <a:rPr lang="en-US" sz="1800" b="0" i="0" u="none" strike="noStrike" baseline="0" dirty="0">
                <a:solidFill>
                  <a:srgbClr val="000000"/>
                </a:solidFill>
                <a:highlight>
                  <a:srgbClr val="00FFFF"/>
                </a:highlight>
                <a:latin typeface="Calibri" panose="020F0502020204030204" pitchFamily="34" charset="0"/>
              </a:rPr>
              <a:t>When an alpha- blocker is chosen, the specific choice should be based on patient age, comorbidities, and the adverse event profiles of the specific medication</a:t>
            </a:r>
          </a:p>
          <a:p>
            <a:r>
              <a:rPr lang="en-US" sz="1800" dirty="0">
                <a:solidFill>
                  <a:srgbClr val="000000"/>
                </a:solidFill>
                <a:highlight>
                  <a:srgbClr val="00FFFF"/>
                </a:highlight>
                <a:latin typeface="Calibri" panose="020F0502020204030204" pitchFamily="34" charset="0"/>
              </a:rPr>
              <a:t>E</a:t>
            </a:r>
            <a:r>
              <a:rPr lang="en-US" sz="1800" b="0" i="0" u="none" strike="noStrike" baseline="0" dirty="0">
                <a:solidFill>
                  <a:srgbClr val="000000"/>
                </a:solidFill>
                <a:highlight>
                  <a:srgbClr val="00FFFF"/>
                </a:highlight>
                <a:latin typeface="Calibri" panose="020F0502020204030204" pitchFamily="34" charset="0"/>
              </a:rPr>
              <a:t>qual efficacy for all alpha-blockers has been demonstrated with regard to various subsets of patients</a:t>
            </a:r>
            <a:endParaRPr lang="en-US" sz="1800" dirty="0">
              <a:solidFill>
                <a:srgbClr val="000000"/>
              </a:solidFill>
              <a:highlight>
                <a:srgbClr val="00FFFF"/>
              </a:highlight>
              <a:latin typeface="Calibri" panose="020F0502020204030204" pitchFamily="34" charset="0"/>
            </a:endParaRPr>
          </a:p>
          <a:p>
            <a:r>
              <a:rPr lang="en-US" sz="1800" b="0" i="0" u="none" strike="noStrike" baseline="0" dirty="0">
                <a:solidFill>
                  <a:srgbClr val="000000"/>
                </a:solidFill>
                <a:highlight>
                  <a:srgbClr val="00FFFF"/>
                </a:highlight>
                <a:latin typeface="Calibri" panose="020F0502020204030204" pitchFamily="34" charset="0"/>
              </a:rPr>
              <a:t>It is not recommended to switch between different alpha-blockers if a patient fails to have adequate improvement with the first agent at an appropriate dose</a:t>
            </a:r>
          </a:p>
          <a:p>
            <a:r>
              <a:rPr lang="en-US" sz="1800" b="0" i="0" u="none" strike="noStrike" baseline="0" dirty="0">
                <a:solidFill>
                  <a:srgbClr val="000000"/>
                </a:solidFill>
                <a:highlight>
                  <a:srgbClr val="00FFFF"/>
                </a:highlight>
                <a:latin typeface="Calibri" panose="020F0502020204030204" pitchFamily="34" charset="0"/>
              </a:rPr>
              <a:t>However, switching alpha-blockers can be done to improve an adverse effect, if needed</a:t>
            </a:r>
            <a:endParaRPr lang="en-US" sz="1800" dirty="0">
              <a:highlight>
                <a:srgbClr val="00FFFF"/>
              </a:highligh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1027737"/>
            <a:ext cx="8229600" cy="3394472"/>
          </a:xfrm>
        </p:spPr>
        <p:txBody>
          <a:bodyPr/>
          <a:lstStyle/>
          <a:p>
            <a:r>
              <a:rPr lang="en-US" sz="1800" b="0" i="0" u="none" strike="noStrike" baseline="0" dirty="0">
                <a:solidFill>
                  <a:srgbClr val="000000"/>
                </a:solidFill>
                <a:highlight>
                  <a:srgbClr val="00FFFF"/>
                </a:highlight>
                <a:latin typeface="Calibri" panose="020F0502020204030204" pitchFamily="34" charset="0"/>
              </a:rPr>
              <a:t>The AUA recommends that when alpha-blocker therapy is started, patients with planned cataract surgery are informed of the potential risks regarding intraoperative floppy iris syndrome and should discuss these risks with their ophthalmologist</a:t>
            </a:r>
          </a:p>
          <a:p>
            <a:r>
              <a:rPr lang="en-US" sz="1800" b="0" i="0" u="none" strike="noStrike" baseline="0" dirty="0">
                <a:solidFill>
                  <a:srgbClr val="000000"/>
                </a:solidFill>
                <a:latin typeface="Calibri" panose="020F0502020204030204" pitchFamily="34" charset="0"/>
              </a:rPr>
              <a:t>The guidelines also state that the 5-alpha reductase inhibitors, finasteride (Proscar) and dutasteride (Avodart), </a:t>
            </a:r>
            <a:r>
              <a:rPr lang="en-US" sz="1800" b="0" i="0" u="none" strike="noStrike" baseline="0" dirty="0">
                <a:solidFill>
                  <a:srgbClr val="000000"/>
                </a:solidFill>
                <a:highlight>
                  <a:srgbClr val="00FFFF"/>
                </a:highlight>
                <a:latin typeface="Calibri" panose="020F0502020204030204" pitchFamily="34" charset="0"/>
              </a:rPr>
              <a:t>should be used as a treatment option</a:t>
            </a:r>
            <a:r>
              <a:rPr lang="en-US" sz="1800" b="0" i="0" u="none" strike="noStrike" baseline="0" dirty="0">
                <a:solidFill>
                  <a:srgbClr val="000000"/>
                </a:solidFill>
                <a:latin typeface="Calibri" panose="020F0502020204030204" pitchFamily="34" charset="0"/>
              </a:rPr>
              <a:t> for patients with LUTS/</a:t>
            </a:r>
            <a:r>
              <a:rPr lang="en-US" sz="1800" b="0" i="0" u="none" strike="noStrike" baseline="0" dirty="0">
                <a:solidFill>
                  <a:srgbClr val="000000"/>
                </a:solidFill>
                <a:highlight>
                  <a:srgbClr val="00FFFF"/>
                </a:highlight>
                <a:latin typeface="Calibri" panose="020F0502020204030204" pitchFamily="34" charset="0"/>
              </a:rPr>
              <a:t>BPH</a:t>
            </a:r>
            <a:r>
              <a:rPr lang="en-US" sz="1800" b="0" i="0" u="none" strike="noStrike" baseline="0" dirty="0">
                <a:solidFill>
                  <a:srgbClr val="000000"/>
                </a:solidFill>
                <a:latin typeface="Calibri" panose="020F0502020204030204" pitchFamily="34" charset="0"/>
              </a:rPr>
              <a:t> associated with demonstrable prostatic enlargement</a:t>
            </a:r>
          </a:p>
          <a:p>
            <a:r>
              <a:rPr lang="en-US" sz="1800" b="0" i="0" u="none" strike="noStrike" baseline="0" dirty="0">
                <a:solidFill>
                  <a:srgbClr val="000000"/>
                </a:solidFill>
                <a:latin typeface="Calibri" panose="020F0502020204030204" pitchFamily="34" charset="0"/>
              </a:rPr>
              <a:t>The </a:t>
            </a:r>
            <a:r>
              <a:rPr lang="en-US" sz="1800" dirty="0">
                <a:solidFill>
                  <a:srgbClr val="000000"/>
                </a:solidFill>
              </a:rPr>
              <a:t>5ARs </a:t>
            </a:r>
            <a:r>
              <a:rPr lang="en-US" sz="1800" b="0" i="0" u="none" strike="noStrike" baseline="0" dirty="0">
                <a:solidFill>
                  <a:srgbClr val="000000"/>
                </a:solidFill>
                <a:highlight>
                  <a:srgbClr val="00FFFF"/>
                </a:highlight>
                <a:latin typeface="Calibri" panose="020F0502020204030204" pitchFamily="34" charset="0"/>
              </a:rPr>
              <a:t>alone or in combination with alpha-blockers </a:t>
            </a:r>
            <a:r>
              <a:rPr lang="en-US" sz="1800" b="0" i="0" u="none" strike="noStrike" baseline="0" dirty="0">
                <a:solidFill>
                  <a:srgbClr val="000000"/>
                </a:solidFill>
                <a:latin typeface="Calibri" panose="020F0502020204030204" pitchFamily="34" charset="0"/>
              </a:rPr>
              <a:t>may be used to prevent progression of LUTS/BPH and to reduce the risk of urinary retention and future prostate-related surgery.</a:t>
            </a:r>
            <a:endParaRPr lang="en-US" sz="1800" dirty="0">
              <a:highlight>
                <a:srgbClr val="00FFFF"/>
              </a:highligh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7011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1027737"/>
            <a:ext cx="8229600" cy="3394472"/>
          </a:xfrm>
        </p:spPr>
        <p:txBody>
          <a:bodyPr/>
          <a:lstStyle/>
          <a:p>
            <a:r>
              <a:rPr lang="en-US" sz="1800" dirty="0">
                <a:solidFill>
                  <a:srgbClr val="000000"/>
                </a:solidFill>
                <a:highlight>
                  <a:srgbClr val="00FFFF"/>
                </a:highlight>
              </a:rPr>
              <a:t>5ARs </a:t>
            </a:r>
            <a:r>
              <a:rPr lang="en-US" sz="1800" b="0" i="0" u="none" strike="noStrike" baseline="0" dirty="0">
                <a:solidFill>
                  <a:srgbClr val="000000"/>
                </a:solidFill>
                <a:highlight>
                  <a:srgbClr val="00FFFF"/>
                </a:highlight>
                <a:latin typeface="Calibri" panose="020F0502020204030204" pitchFamily="34" charset="0"/>
              </a:rPr>
              <a:t>can also be considered to reduce intraoperative bleeding and peri- or postoperative need for blood transfusion after transurethral resection of the prostate (TURP) or other surgical intervention for BPH</a:t>
            </a:r>
          </a:p>
          <a:p>
            <a:r>
              <a:rPr lang="en-US" sz="1800" b="0" i="0" u="none" strike="noStrike" baseline="0" dirty="0">
                <a:solidFill>
                  <a:srgbClr val="000000"/>
                </a:solidFill>
                <a:highlight>
                  <a:srgbClr val="00FFFF"/>
                </a:highlight>
                <a:latin typeface="Calibri" panose="020F0502020204030204" pitchFamily="34" charset="0"/>
              </a:rPr>
              <a:t>In regard to the PDE5 inhibitor tadalafil, for patients with LUTS/BPH, regardless of comorbid erectile dysfunction (ED), 5 mg daily tadalafil is a potential treatment option</a:t>
            </a:r>
          </a:p>
          <a:p>
            <a:r>
              <a:rPr lang="en-US" sz="1800" dirty="0">
                <a:solidFill>
                  <a:srgbClr val="000000"/>
                </a:solidFill>
                <a:highlight>
                  <a:srgbClr val="00FFFF"/>
                </a:highlight>
              </a:rPr>
              <a:t>5ARs </a:t>
            </a:r>
            <a:r>
              <a:rPr lang="en-US" sz="1800" b="0" i="0" u="none" strike="noStrike" baseline="0" dirty="0">
                <a:solidFill>
                  <a:srgbClr val="000000"/>
                </a:solidFill>
                <a:highlight>
                  <a:srgbClr val="00FFFF"/>
                </a:highlight>
                <a:latin typeface="Calibri" panose="020F0502020204030204" pitchFamily="34" charset="0"/>
              </a:rPr>
              <a:t>can be used in combination with an alpha-blocker for patients with LUTS associated with demonstrable prostatic enlargement</a:t>
            </a:r>
          </a:p>
          <a:p>
            <a:r>
              <a:rPr lang="en-US" sz="1800" b="0" i="0" u="none" strike="noStrike" baseline="0" dirty="0">
                <a:solidFill>
                  <a:srgbClr val="000000"/>
                </a:solidFill>
                <a:highlight>
                  <a:srgbClr val="00FFFF"/>
                </a:highlight>
                <a:latin typeface="Calibri" panose="020F0502020204030204" pitchFamily="34" charset="0"/>
              </a:rPr>
              <a:t>However, the combination of low-dose 5 mg daily tadalafil with an alpha-blocker for LUTS/BPH should not be used, as it does not offer an advantage for symptom improvement over either agent alone</a:t>
            </a:r>
            <a:endParaRPr lang="en-US" sz="1800" dirty="0">
              <a:highlight>
                <a:srgbClr val="00FFFF"/>
              </a:highligh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936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Antimigraine Agents, Triptans</a:t>
            </a:r>
            <a:endParaRPr lang="en-US" dirty="0"/>
          </a:p>
        </p:txBody>
      </p:sp>
    </p:spTree>
    <p:extLst>
      <p:ext uri="{BB962C8B-B14F-4D97-AF65-F5344CB8AC3E}">
        <p14:creationId xmlns:p14="http://schemas.microsoft.com/office/powerpoint/2010/main" val="2754538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BPH Treatments</a:t>
            </a:r>
          </a:p>
        </p:txBody>
      </p:sp>
      <p:sp>
        <p:nvSpPr>
          <p:cNvPr id="3" name="Content Placeholder 2"/>
          <p:cNvSpPr>
            <a:spLocks noGrp="1"/>
          </p:cNvSpPr>
          <p:nvPr>
            <p:ph idx="1"/>
          </p:nvPr>
        </p:nvSpPr>
        <p:spPr/>
        <p:txBody>
          <a:bodyPr/>
          <a:lstStyle/>
          <a:p>
            <a:r>
              <a:rPr lang="en-US" dirty="0">
                <a:solidFill>
                  <a:srgbClr val="000000"/>
                </a:solidFill>
              </a:rPr>
              <a:t>5ARs are not to be administered to women or children</a:t>
            </a:r>
          </a:p>
          <a:p>
            <a:r>
              <a:rPr lang="en-US" dirty="0">
                <a:solidFill>
                  <a:srgbClr val="000000"/>
                </a:solidFill>
              </a:rPr>
              <a:t>Women who are pregnant or who may become pregnant should not handle dutasteride capsules or finasteride tablets </a:t>
            </a:r>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F48A-C7C8-48A0-8C88-F5B1978F58ED}"/>
              </a:ext>
            </a:extLst>
          </p:cNvPr>
          <p:cNvSpPr>
            <a:spLocks noGrp="1"/>
          </p:cNvSpPr>
          <p:nvPr>
            <p:ph type="ctrTitle"/>
          </p:nvPr>
        </p:nvSpPr>
        <p:spPr/>
        <p:txBody>
          <a:bodyPr/>
          <a:lstStyle/>
          <a:p>
            <a:r>
              <a:rPr lang="en-US" altLang="en-US" dirty="0"/>
              <a:t>Calcium Channel Blockers</a:t>
            </a:r>
            <a:endParaRPr lang="en-US" dirty="0"/>
          </a:p>
        </p:txBody>
      </p:sp>
    </p:spTree>
    <p:extLst>
      <p:ext uri="{BB962C8B-B14F-4D97-AF65-F5344CB8AC3E}">
        <p14:creationId xmlns:p14="http://schemas.microsoft.com/office/powerpoint/2010/main" val="1891714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pPr>
              <a:buNone/>
            </a:pPr>
            <a:r>
              <a:rPr lang="en-US" altLang="en-US" b="1" i="1" dirty="0"/>
              <a:t>Class Overview - Product indications include*:</a:t>
            </a:r>
          </a:p>
          <a:p>
            <a:r>
              <a:rPr lang="en-US" sz="1800" dirty="0">
                <a:solidFill>
                  <a:srgbClr val="000000"/>
                </a:solidFill>
              </a:rPr>
              <a:t>Hypertension</a:t>
            </a:r>
          </a:p>
          <a:p>
            <a:r>
              <a:rPr lang="en-US" sz="1800" dirty="0">
                <a:solidFill>
                  <a:srgbClr val="000000"/>
                </a:solidFill>
              </a:rPr>
              <a:t>Angina</a:t>
            </a:r>
          </a:p>
          <a:p>
            <a:r>
              <a:rPr lang="en-US" sz="1800" dirty="0">
                <a:solidFill>
                  <a:srgbClr val="000000"/>
                </a:solidFill>
              </a:rPr>
              <a:t>Vasospastic Angina</a:t>
            </a:r>
          </a:p>
          <a:p>
            <a:r>
              <a:rPr lang="en-US" sz="1800" dirty="0">
                <a:solidFill>
                  <a:srgbClr val="000000"/>
                </a:solidFill>
              </a:rPr>
              <a:t>Ventricular Rate Control</a:t>
            </a:r>
          </a:p>
          <a:p>
            <a:r>
              <a:rPr lang="en-US" sz="1800" dirty="0">
                <a:solidFill>
                  <a:srgbClr val="000000"/>
                </a:solidFill>
              </a:rPr>
              <a:t>Unstable Angina</a:t>
            </a:r>
          </a:p>
          <a:p>
            <a:r>
              <a:rPr lang="en-US" sz="1800" dirty="0">
                <a:solidFill>
                  <a:srgbClr val="000000"/>
                </a:solidFill>
              </a:rPr>
              <a:t>Coronary Artery Disease</a:t>
            </a:r>
          </a:p>
          <a:p>
            <a:r>
              <a:rPr lang="en-US" sz="1800" dirty="0">
                <a:solidFill>
                  <a:srgbClr val="000000"/>
                </a:solidFill>
              </a:rPr>
              <a:t>Subarachnoid hemorrhage</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28750" y="4286250"/>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1800" b="1" i="1" dirty="0"/>
              <a:t>Class Overview: Dihydropyridines</a:t>
            </a:r>
            <a:endParaRPr lang="en-US" sz="1800" b="1" i="1" dirty="0"/>
          </a:p>
          <a:p>
            <a:r>
              <a:rPr lang="en-US" sz="1800" dirty="0">
                <a:solidFill>
                  <a:srgbClr val="000000"/>
                </a:solidFill>
              </a:rPr>
              <a:t>amlodipine - (amlodipine, Norvasc, </a:t>
            </a:r>
            <a:r>
              <a:rPr lang="en-US" sz="1800" dirty="0" err="1">
                <a:solidFill>
                  <a:srgbClr val="000000"/>
                </a:solidFill>
                <a:highlight>
                  <a:srgbClr val="00FFFF"/>
                </a:highlight>
              </a:rPr>
              <a:t>Norliqva</a:t>
            </a:r>
            <a:r>
              <a:rPr lang="en-US" sz="1800" dirty="0">
                <a:solidFill>
                  <a:srgbClr val="000000"/>
                </a:solidFill>
              </a:rPr>
              <a:t>)</a:t>
            </a:r>
          </a:p>
          <a:p>
            <a:r>
              <a:rPr lang="en-US" sz="1800" dirty="0">
                <a:solidFill>
                  <a:srgbClr val="000000"/>
                </a:solidFill>
              </a:rPr>
              <a:t>felodipine ER - (felodipine ER, Plendil)</a:t>
            </a:r>
          </a:p>
          <a:p>
            <a:r>
              <a:rPr lang="en-US" sz="1800" dirty="0">
                <a:solidFill>
                  <a:srgbClr val="000000"/>
                </a:solidFill>
              </a:rPr>
              <a:t>isradipine - (isradipine)</a:t>
            </a:r>
          </a:p>
          <a:p>
            <a:r>
              <a:rPr lang="en-US" sz="1800" dirty="0">
                <a:solidFill>
                  <a:srgbClr val="000000"/>
                </a:solidFill>
              </a:rPr>
              <a:t>nicardipine - (Cardene, nicardipine)</a:t>
            </a:r>
          </a:p>
          <a:p>
            <a:r>
              <a:rPr lang="en-US" sz="1800" dirty="0">
                <a:solidFill>
                  <a:srgbClr val="000000"/>
                </a:solidFill>
              </a:rPr>
              <a:t>nicardipine SR - (Cardene SR)</a:t>
            </a:r>
          </a:p>
          <a:p>
            <a:r>
              <a:rPr lang="en-US" sz="1800" dirty="0">
                <a:solidFill>
                  <a:srgbClr val="000000"/>
                </a:solidFill>
              </a:rPr>
              <a:t>nifedipine - (nifedipine, Procardia)</a:t>
            </a:r>
          </a:p>
          <a:p>
            <a:r>
              <a:rPr lang="en-US" sz="1800" dirty="0">
                <a:solidFill>
                  <a:srgbClr val="000000"/>
                </a:solidFill>
              </a:rPr>
              <a:t>nifedipine ER, SA, SR - (Adalat CC; Afeditab CR; Nifediac CC; Nifedical XL nifedipine ER, SA, SR; Procardia XL)</a:t>
            </a:r>
          </a:p>
          <a:p>
            <a:r>
              <a:rPr lang="en-US" sz="1800" dirty="0">
                <a:solidFill>
                  <a:srgbClr val="000000"/>
                </a:solidFill>
              </a:rPr>
              <a:t>nimodipine - (nimodipine)</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7970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2000" b="1" i="1" dirty="0">
                <a:solidFill>
                  <a:srgbClr val="000000"/>
                </a:solidFill>
              </a:rPr>
              <a:t>Class Overview: Dihydropyridines</a:t>
            </a:r>
            <a:endParaRPr lang="en-US" sz="2000" b="1" i="1" dirty="0">
              <a:solidFill>
                <a:srgbClr val="000000"/>
              </a:solidFill>
            </a:endParaRPr>
          </a:p>
          <a:p>
            <a:r>
              <a:rPr lang="en-US" sz="2000" dirty="0">
                <a:solidFill>
                  <a:srgbClr val="000000"/>
                </a:solidFill>
              </a:rPr>
              <a:t>nimodipine solution - (Nymalize)</a:t>
            </a:r>
          </a:p>
          <a:p>
            <a:r>
              <a:rPr lang="en-US" sz="2000" dirty="0">
                <a:solidFill>
                  <a:srgbClr val="000000"/>
                </a:solidFill>
              </a:rPr>
              <a:t>nisoldipine ER- (nisoldipine ER, Sular)</a:t>
            </a:r>
          </a:p>
          <a:p>
            <a:endParaRPr lang="en-US" sz="2000" dirty="0">
              <a:solidFill>
                <a:srgbClr val="000000"/>
              </a:solidFill>
            </a:endParaRPr>
          </a:p>
          <a:p>
            <a:pPr>
              <a:buNone/>
            </a:pPr>
            <a:r>
              <a:rPr lang="en-US" altLang="en-US" sz="2000" b="1" i="1" dirty="0">
                <a:solidFill>
                  <a:srgbClr val="000000"/>
                </a:solidFill>
              </a:rPr>
              <a:t>Class Overview: Non-dihydropyridines</a:t>
            </a:r>
          </a:p>
          <a:p>
            <a:r>
              <a:rPr lang="en-US" sz="2000" dirty="0">
                <a:solidFill>
                  <a:srgbClr val="000000"/>
                </a:solidFill>
              </a:rPr>
              <a:t>diltiazem - (Cardizem, diltiazem)</a:t>
            </a:r>
          </a:p>
          <a:p>
            <a:r>
              <a:rPr lang="en-US" sz="2000" dirty="0">
                <a:solidFill>
                  <a:srgbClr val="000000"/>
                </a:solidFill>
              </a:rPr>
              <a:t>diltiazem ER - (Cardizem LA, diltiazem ER, Matzim LA)</a:t>
            </a:r>
          </a:p>
          <a:p>
            <a:r>
              <a:rPr lang="en-US" sz="2000" dirty="0">
                <a:solidFill>
                  <a:srgbClr val="000000"/>
                </a:solidFill>
              </a:rPr>
              <a:t>diltiazem ER - (Cardizem CD; Cartia XT; diltiazem ER; Dilacor XR</a:t>
            </a:r>
            <a:r>
              <a:rPr lang="en-US" sz="2000">
                <a:solidFill>
                  <a:srgbClr val="000000"/>
                </a:solidFill>
              </a:rPr>
              <a:t>; Dilt </a:t>
            </a:r>
            <a:r>
              <a:rPr lang="en-US" sz="2000" dirty="0">
                <a:solidFill>
                  <a:srgbClr val="000000"/>
                </a:solidFill>
              </a:rPr>
              <a:t>CD; Taztia XT; Tiazac)</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pPr lvl="1">
              <a:buNone/>
            </a:pPr>
            <a:endParaRPr lang="en-US" sz="1100" dirty="0">
              <a:solidFill>
                <a:srgbClr val="000000"/>
              </a:solidFill>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28335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2200" b="1" i="1" dirty="0"/>
              <a:t>Class Overview: Non-dihydropyridines</a:t>
            </a:r>
          </a:p>
          <a:p>
            <a:r>
              <a:rPr lang="en-US" sz="2200" dirty="0">
                <a:solidFill>
                  <a:srgbClr val="000000"/>
                </a:solidFill>
              </a:rPr>
              <a:t>diltiazem ER - (Dilt XR, Diltia XT)</a:t>
            </a:r>
          </a:p>
          <a:p>
            <a:r>
              <a:rPr lang="en-US" sz="2200" dirty="0">
                <a:solidFill>
                  <a:srgbClr val="000000"/>
                </a:solidFill>
              </a:rPr>
              <a:t>verapamil - (Calan, verapamil)</a:t>
            </a:r>
          </a:p>
          <a:p>
            <a:r>
              <a:rPr lang="en-US" sz="2200" dirty="0">
                <a:solidFill>
                  <a:srgbClr val="000000"/>
                </a:solidFill>
              </a:rPr>
              <a:t>verapamil ER - (Covera-HS)</a:t>
            </a:r>
          </a:p>
          <a:p>
            <a:r>
              <a:rPr lang="en-US" sz="2200" dirty="0">
                <a:solidFill>
                  <a:srgbClr val="000000"/>
                </a:solidFill>
              </a:rPr>
              <a:t>verapamil ER - (verapamil ER, Verelan PM)</a:t>
            </a:r>
          </a:p>
          <a:p>
            <a:r>
              <a:rPr lang="en-US" sz="2200" dirty="0">
                <a:solidFill>
                  <a:srgbClr val="000000"/>
                </a:solidFill>
              </a:rPr>
              <a:t>verapamil SR - (Calan SR, Isoptin SR, verapamil ER</a:t>
            </a:r>
            <a:r>
              <a:rPr lang="en-US" sz="2200">
                <a:solidFill>
                  <a:srgbClr val="000000"/>
                </a:solidFill>
              </a:rPr>
              <a:t>, Verelan</a:t>
            </a:r>
            <a:r>
              <a:rPr lang="en-US" sz="2200" dirty="0">
                <a:solidFill>
                  <a:srgbClr val="000000"/>
                </a:solidFill>
              </a:rPr>
              <a:t>)</a:t>
            </a:r>
          </a:p>
          <a:p>
            <a:endParaRPr lang="en-US" sz="1600" dirty="0"/>
          </a:p>
          <a:p>
            <a:endParaRPr lang="en-US" sz="1600" dirty="0"/>
          </a:p>
          <a:p>
            <a:endParaRPr lang="en-US" sz="1600" dirty="0"/>
          </a:p>
          <a:p>
            <a:endParaRPr lang="en-US" sz="1600" dirty="0"/>
          </a:p>
          <a:p>
            <a:endParaRPr lang="en-US" sz="1600" dirty="0"/>
          </a:p>
          <a:p>
            <a:pPr lvl="1">
              <a:buNone/>
            </a:pPr>
            <a:endParaRPr lang="en-US" sz="1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66004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r>
              <a:rPr lang="en-US" sz="1800" dirty="0">
                <a:solidFill>
                  <a:srgbClr val="000000"/>
                </a:solidFill>
              </a:rPr>
              <a:t>Calcium channel blockers (CCBs) are widely used in the treatment of hypertension and angina pectoris</a:t>
            </a:r>
          </a:p>
          <a:p>
            <a:r>
              <a:rPr lang="en-US" sz="1800" dirty="0">
                <a:solidFill>
                  <a:srgbClr val="000000"/>
                </a:solidFill>
              </a:rPr>
              <a:t>Per the JNC-8, first-line therapy for HTN in the non-African American population is a thiazide-type diuretic, a CCB, an ACE inhibitor, or an  angiotensin receptor blocker (ARB)</a:t>
            </a:r>
          </a:p>
          <a:p>
            <a:r>
              <a:rPr lang="en-US" sz="1800" dirty="0">
                <a:solidFill>
                  <a:srgbClr val="000000"/>
                </a:solidFill>
              </a:rPr>
              <a:t>They recommend a thiazide diuretic or CCB for African Americans</a:t>
            </a:r>
          </a:p>
          <a:p>
            <a:r>
              <a:rPr lang="en-US" sz="1800" dirty="0"/>
              <a:t>The benefits of CCBs in controlling angina and hypertension have been clearly documented</a:t>
            </a:r>
          </a:p>
          <a:p>
            <a:r>
              <a:rPr lang="en-US" sz="1800" dirty="0"/>
              <a:t>No CCB has demonstrated a clinical advantage over other CCBs in the treatment of hypertension </a:t>
            </a:r>
          </a:p>
          <a:p>
            <a:r>
              <a:rPr lang="en-US" sz="1800" dirty="0"/>
              <a:t>Dihydropyridine CCBs may cause a baroreceptor-mediated reflex increase in heart rate because of their potent peripheral vasodilating effects</a:t>
            </a: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228600" y="1047750"/>
            <a:ext cx="8763000" cy="3394472"/>
          </a:xfrm>
        </p:spPr>
        <p:txBody>
          <a:bodyPr/>
          <a:lstStyle/>
          <a:p>
            <a:r>
              <a:rPr lang="en-US" sz="2000" dirty="0">
                <a:solidFill>
                  <a:srgbClr val="000000"/>
                </a:solidFill>
              </a:rPr>
              <a:t>Diltiazem decreases atrioventricular conduction and heart rate</a:t>
            </a:r>
          </a:p>
          <a:p>
            <a:r>
              <a:rPr lang="en-US" sz="2000" dirty="0">
                <a:solidFill>
                  <a:srgbClr val="000000"/>
                </a:solidFill>
              </a:rPr>
              <a:t>Verapamil decreases heart rate, slows atrioventricular nodal conduction to the greatest extent of the CCBs, and is useful for supraventricular tachyarrhythmias </a:t>
            </a:r>
          </a:p>
          <a:p>
            <a:r>
              <a:rPr lang="en-US" sz="2000" dirty="0">
                <a:solidFill>
                  <a:srgbClr val="000000"/>
                </a:solidFill>
              </a:rPr>
              <a:t>Short-acting nifedipine has been related to increased coronary mortality rates in patients with a history of MI and should not be used for the treatment of hypertension </a:t>
            </a:r>
          </a:p>
          <a:p>
            <a:r>
              <a:rPr lang="en-US" sz="2000" dirty="0">
                <a:solidFill>
                  <a:srgbClr val="000000"/>
                </a:solidFill>
              </a:rPr>
              <a:t>The ALLHAT study enrolled patients with hypertension and with a known risk factor for CAD</a:t>
            </a:r>
          </a:p>
          <a:p>
            <a:r>
              <a:rPr lang="en-US" sz="2000" dirty="0">
                <a:solidFill>
                  <a:srgbClr val="000000"/>
                </a:solidFill>
              </a:rPr>
              <a:t>The study showed that chlorthalidone, amlodipine, and lisinopril had similar outcomes of combined fatal coronary heart disease (CHD) and nonfatal MI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9512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r>
              <a:rPr lang="en-US" sz="2200" dirty="0">
                <a:solidFill>
                  <a:srgbClr val="000000"/>
                </a:solidFill>
              </a:rPr>
              <a:t>Many large trials enrolling patients with hypertension have demonstrated that CCBs have beneficial effects on composite cardiovascular outcomes or individual clinical outcomes</a:t>
            </a:r>
          </a:p>
          <a:p>
            <a:r>
              <a:rPr lang="en-US" sz="2200" dirty="0">
                <a:solidFill>
                  <a:srgbClr val="000000"/>
                </a:solidFill>
              </a:rPr>
              <a:t>However, most of the trials only demonstrated equivalence to the comparator antihypertensives rather than superiority</a:t>
            </a:r>
          </a:p>
          <a:p>
            <a:endParaRPr lang="en-US" sz="22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b="1" i="1" dirty="0"/>
              <a:t>Product/Guideline Updates:</a:t>
            </a:r>
          </a:p>
          <a:p>
            <a:r>
              <a:rPr lang="en-US" sz="2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FDA-approved amlodipine oral solution, </a:t>
            </a:r>
            <a:r>
              <a:rPr lang="en-US" sz="2000"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Norliqva</a:t>
            </a:r>
            <a:r>
              <a:rPr lang="en-US" sz="2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under 505b2 NDA for the treatment of: (1) hypertension in adults and children 6 years and older, to lower blood pressure; and (2) coronary artery disease [chronic stable angina, vasospastic angina (</a:t>
            </a:r>
            <a:r>
              <a:rPr lang="en-US" sz="2000"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Prinzmetal’s</a:t>
            </a:r>
            <a:r>
              <a:rPr lang="en-US" sz="2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or variant angina) and angiographically documented coronary artery disease in patients without heart failure or an ejection fraction &lt; 40%]</a:t>
            </a:r>
          </a:p>
          <a:p>
            <a:r>
              <a:rPr lang="en-US" sz="2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Approved as 1 mg/mL oral solution (peppermint flavor). Recommended dosage is 5 mg once daily (maximum 10 mg once daily) in adults and 2.5 mg to 5 mg once daily in pediatric patients (≥ 6 </a:t>
            </a:r>
            <a:r>
              <a:rPr lang="en-US" sz="2000"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yo</a:t>
            </a:r>
            <a:r>
              <a:rPr lang="en-US" sz="2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7618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p:txBody>
          <a:bodyPr/>
          <a:lstStyle/>
          <a:p>
            <a:pPr>
              <a:buNone/>
            </a:pPr>
            <a:r>
              <a:rPr lang="en-US" altLang="en-US" sz="2200" b="1" i="1" dirty="0"/>
              <a:t>Class Overview:</a:t>
            </a:r>
            <a:endParaRPr lang="en-US" sz="2200" b="1" i="1" dirty="0"/>
          </a:p>
          <a:p>
            <a:r>
              <a:rPr lang="en-US" sz="2200" dirty="0"/>
              <a:t>almotriptan malate - (almotriptan)</a:t>
            </a:r>
          </a:p>
          <a:p>
            <a:r>
              <a:rPr lang="en-US" sz="2200" dirty="0"/>
              <a:t>eletriptan - (eletriptan; Relpax)</a:t>
            </a:r>
          </a:p>
          <a:p>
            <a:r>
              <a:rPr lang="en-US" sz="2200" dirty="0"/>
              <a:t>frovatriptan - (frovatriptan; Frova)</a:t>
            </a:r>
          </a:p>
          <a:p>
            <a:r>
              <a:rPr lang="en-US" sz="2200" dirty="0"/>
              <a:t>naratriptan - (Amerge; naratriptan)</a:t>
            </a:r>
          </a:p>
          <a:p>
            <a:r>
              <a:rPr lang="en-US" sz="2200" dirty="0"/>
              <a:t>rizatriptan  - (Maxalt, Maxalt MLT; rizatriptan ODT &amp; tablet)</a:t>
            </a:r>
          </a:p>
          <a:p>
            <a:r>
              <a:rPr lang="en-US" sz="2200" dirty="0"/>
              <a:t>sumatriptan - (Imitrex Kit, Tablet &amp; Vial; Imitrex Nasal; sumatriptan kit</a:t>
            </a:r>
            <a:r>
              <a:rPr lang="en-US" sz="2200"/>
              <a:t>, nasal</a:t>
            </a:r>
            <a:r>
              <a:rPr lang="en-US" sz="2200" dirty="0"/>
              <a:t>, tablet &amp; vial; </a:t>
            </a:r>
            <a:r>
              <a:rPr lang="en-US" sz="2200" dirty="0">
                <a:solidFill>
                  <a:srgbClr val="000000"/>
                </a:solidFill>
              </a:rPr>
              <a:t>Onzetra Xsail; </a:t>
            </a:r>
            <a:r>
              <a:rPr lang="en-US" sz="2200" dirty="0"/>
              <a:t>Sumavel DosePro</a:t>
            </a:r>
            <a:r>
              <a:rPr lang="en-US" sz="2200"/>
              <a:t>; Zembrace </a:t>
            </a:r>
            <a:r>
              <a:rPr lang="en-US" sz="2200" dirty="0"/>
              <a:t>SymTouch)</a:t>
            </a:r>
          </a:p>
          <a:p>
            <a:pPr lvl="1">
              <a:buNone/>
            </a:pP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858111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8F5-B84A-4488-A915-6C0569381849}"/>
              </a:ext>
            </a:extLst>
          </p:cNvPr>
          <p:cNvSpPr>
            <a:spLocks noGrp="1"/>
          </p:cNvSpPr>
          <p:nvPr>
            <p:ph type="ctrTitle"/>
          </p:nvPr>
        </p:nvSpPr>
        <p:spPr/>
        <p:txBody>
          <a:bodyPr/>
          <a:lstStyle/>
          <a:p>
            <a:r>
              <a:rPr lang="en-US" altLang="en-US" sz="3600"/>
              <a:t>HIV - AIDS</a:t>
            </a:r>
            <a:endParaRPr lang="en-US" sz="3600" dirty="0"/>
          </a:p>
        </p:txBody>
      </p:sp>
      <p:sp>
        <p:nvSpPr>
          <p:cNvPr id="3" name="Subtitle 2">
            <a:extLst>
              <a:ext uri="{FF2B5EF4-FFF2-40B4-BE49-F238E27FC236}">
                <a16:creationId xmlns:a16="http://schemas.microsoft.com/office/drawing/2014/main" id="{7123145D-0C8B-4F46-BB6A-4095C5AB44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1754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78D1-CEB2-4DB5-B636-0D7A24283F04}"/>
              </a:ext>
            </a:extLst>
          </p:cNvPr>
          <p:cNvSpPr>
            <a:spLocks noGrp="1"/>
          </p:cNvSpPr>
          <p:nvPr>
            <p:ph type="title"/>
          </p:nvPr>
        </p:nvSpPr>
        <p:spPr>
          <a:xfrm>
            <a:off x="1485900" y="228600"/>
            <a:ext cx="6229350" cy="804146"/>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488E2048-609B-43F3-8C4F-D578DC975CC9}"/>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81</a:t>
            </a:fld>
            <a:endParaRPr lang="en-US" dirty="0"/>
          </a:p>
        </p:txBody>
      </p:sp>
      <p:pic>
        <p:nvPicPr>
          <p:cNvPr id="6" name="Picture 5">
            <a:extLst>
              <a:ext uri="{FF2B5EF4-FFF2-40B4-BE49-F238E27FC236}">
                <a16:creationId xmlns:a16="http://schemas.microsoft.com/office/drawing/2014/main" id="{458D87A2-8A35-BFE6-7487-502851AAE0FA}"/>
              </a:ext>
            </a:extLst>
          </p:cNvPr>
          <p:cNvPicPr>
            <a:picLocks noChangeAspect="1"/>
          </p:cNvPicPr>
          <p:nvPr/>
        </p:nvPicPr>
        <p:blipFill>
          <a:blip r:embed="rId2"/>
          <a:stretch>
            <a:fillRect/>
          </a:stretch>
        </p:blipFill>
        <p:spPr>
          <a:xfrm>
            <a:off x="609600" y="1032119"/>
            <a:ext cx="7924800" cy="3079262"/>
          </a:xfrm>
          <a:prstGeom prst="rect">
            <a:avLst/>
          </a:prstGeom>
        </p:spPr>
      </p:pic>
    </p:spTree>
    <p:extLst>
      <p:ext uri="{BB962C8B-B14F-4D97-AF65-F5344CB8AC3E}">
        <p14:creationId xmlns:p14="http://schemas.microsoft.com/office/powerpoint/2010/main" val="1133522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9FCE-A5B1-43BE-A16D-CCAA2601C725}"/>
              </a:ext>
            </a:extLst>
          </p:cNvPr>
          <p:cNvSpPr>
            <a:spLocks noGrp="1"/>
          </p:cNvSpPr>
          <p:nvPr>
            <p:ph type="title"/>
          </p:nvPr>
        </p:nvSpPr>
        <p:spPr>
          <a:xfrm>
            <a:off x="1485900" y="228601"/>
            <a:ext cx="6229350" cy="833795"/>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64E92F0C-C87C-480A-BE37-6F599EF94104}"/>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82</a:t>
            </a:fld>
            <a:endParaRPr lang="en-US" dirty="0"/>
          </a:p>
        </p:txBody>
      </p:sp>
      <p:pic>
        <p:nvPicPr>
          <p:cNvPr id="8" name="Content Placeholder 7">
            <a:extLst>
              <a:ext uri="{FF2B5EF4-FFF2-40B4-BE49-F238E27FC236}">
                <a16:creationId xmlns:a16="http://schemas.microsoft.com/office/drawing/2014/main" id="{83013380-DE66-6010-BF9B-0AF7A606DF89}"/>
              </a:ext>
            </a:extLst>
          </p:cNvPr>
          <p:cNvPicPr>
            <a:picLocks noGrp="1" noChangeAspect="1"/>
          </p:cNvPicPr>
          <p:nvPr>
            <p:ph idx="1"/>
          </p:nvPr>
        </p:nvPicPr>
        <p:blipFill>
          <a:blip r:embed="rId2"/>
          <a:stretch>
            <a:fillRect/>
          </a:stretch>
        </p:blipFill>
        <p:spPr>
          <a:xfrm>
            <a:off x="685800" y="895244"/>
            <a:ext cx="7848600" cy="3735353"/>
          </a:xfrm>
        </p:spPr>
      </p:pic>
      <p:pic>
        <p:nvPicPr>
          <p:cNvPr id="5" name="Picture 4">
            <a:extLst>
              <a:ext uri="{FF2B5EF4-FFF2-40B4-BE49-F238E27FC236}">
                <a16:creationId xmlns:a16="http://schemas.microsoft.com/office/drawing/2014/main" id="{723312A5-A23D-F3C4-44C5-E3A642356566}"/>
              </a:ext>
            </a:extLst>
          </p:cNvPr>
          <p:cNvPicPr>
            <a:picLocks noChangeAspect="1"/>
          </p:cNvPicPr>
          <p:nvPr/>
        </p:nvPicPr>
        <p:blipFill>
          <a:blip r:embed="rId3"/>
          <a:stretch>
            <a:fillRect/>
          </a:stretch>
        </p:blipFill>
        <p:spPr>
          <a:xfrm>
            <a:off x="723900" y="895567"/>
            <a:ext cx="7772400" cy="333657"/>
          </a:xfrm>
          <a:prstGeom prst="rect">
            <a:avLst/>
          </a:prstGeom>
        </p:spPr>
      </p:pic>
    </p:spTree>
    <p:extLst>
      <p:ext uri="{BB962C8B-B14F-4D97-AF65-F5344CB8AC3E}">
        <p14:creationId xmlns:p14="http://schemas.microsoft.com/office/powerpoint/2010/main" val="34633521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1485900" y="228600"/>
            <a:ext cx="6229350" cy="800100"/>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83</a:t>
            </a:fld>
            <a:endParaRPr lang="en-US" dirty="0"/>
          </a:p>
        </p:txBody>
      </p:sp>
      <p:pic>
        <p:nvPicPr>
          <p:cNvPr id="10" name="Picture 9">
            <a:extLst>
              <a:ext uri="{FF2B5EF4-FFF2-40B4-BE49-F238E27FC236}">
                <a16:creationId xmlns:a16="http://schemas.microsoft.com/office/drawing/2014/main" id="{3D522014-B68D-3088-A212-1D50CF12028F}"/>
              </a:ext>
            </a:extLst>
          </p:cNvPr>
          <p:cNvPicPr>
            <a:picLocks noChangeAspect="1"/>
          </p:cNvPicPr>
          <p:nvPr/>
        </p:nvPicPr>
        <p:blipFill>
          <a:blip r:embed="rId2"/>
          <a:stretch>
            <a:fillRect/>
          </a:stretch>
        </p:blipFill>
        <p:spPr>
          <a:xfrm>
            <a:off x="471623" y="1461086"/>
            <a:ext cx="8277225" cy="2605231"/>
          </a:xfrm>
          <a:prstGeom prst="rect">
            <a:avLst/>
          </a:prstGeom>
        </p:spPr>
      </p:pic>
      <p:pic>
        <p:nvPicPr>
          <p:cNvPr id="7" name="Picture 6">
            <a:extLst>
              <a:ext uri="{FF2B5EF4-FFF2-40B4-BE49-F238E27FC236}">
                <a16:creationId xmlns:a16="http://schemas.microsoft.com/office/drawing/2014/main" id="{ED0E070D-A5F7-66A1-1A46-F79985947253}"/>
              </a:ext>
            </a:extLst>
          </p:cNvPr>
          <p:cNvPicPr>
            <a:picLocks noChangeAspect="1"/>
          </p:cNvPicPr>
          <p:nvPr/>
        </p:nvPicPr>
        <p:blipFill>
          <a:blip r:embed="rId3"/>
          <a:stretch>
            <a:fillRect/>
          </a:stretch>
        </p:blipFill>
        <p:spPr>
          <a:xfrm>
            <a:off x="499927" y="1200150"/>
            <a:ext cx="8110674" cy="335620"/>
          </a:xfrm>
          <a:prstGeom prst="rect">
            <a:avLst/>
          </a:prstGeom>
        </p:spPr>
      </p:pic>
    </p:spTree>
    <p:extLst>
      <p:ext uri="{BB962C8B-B14F-4D97-AF65-F5344CB8AC3E}">
        <p14:creationId xmlns:p14="http://schemas.microsoft.com/office/powerpoint/2010/main" val="1566243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1485900" y="228600"/>
            <a:ext cx="6229350" cy="800100"/>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84</a:t>
            </a:fld>
            <a:endParaRPr lang="en-US" dirty="0"/>
          </a:p>
        </p:txBody>
      </p:sp>
      <p:pic>
        <p:nvPicPr>
          <p:cNvPr id="11" name="Picture 10">
            <a:extLst>
              <a:ext uri="{FF2B5EF4-FFF2-40B4-BE49-F238E27FC236}">
                <a16:creationId xmlns:a16="http://schemas.microsoft.com/office/drawing/2014/main" id="{D78B0FC3-8C18-3577-8659-2F84CF93EA81}"/>
              </a:ext>
            </a:extLst>
          </p:cNvPr>
          <p:cNvPicPr>
            <a:picLocks noChangeAspect="1"/>
          </p:cNvPicPr>
          <p:nvPr/>
        </p:nvPicPr>
        <p:blipFill>
          <a:blip r:embed="rId2"/>
          <a:stretch>
            <a:fillRect/>
          </a:stretch>
        </p:blipFill>
        <p:spPr>
          <a:xfrm>
            <a:off x="381000" y="895350"/>
            <a:ext cx="8305800" cy="3423890"/>
          </a:xfrm>
          <a:prstGeom prst="rect">
            <a:avLst/>
          </a:prstGeom>
        </p:spPr>
      </p:pic>
    </p:spTree>
    <p:extLst>
      <p:ext uri="{BB962C8B-B14F-4D97-AF65-F5344CB8AC3E}">
        <p14:creationId xmlns:p14="http://schemas.microsoft.com/office/powerpoint/2010/main" val="26260633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378147-6636-C520-7CBC-40D6725FCE8A}"/>
              </a:ext>
            </a:extLst>
          </p:cNvPr>
          <p:cNvPicPr>
            <a:picLocks noChangeAspect="1"/>
          </p:cNvPicPr>
          <p:nvPr/>
        </p:nvPicPr>
        <p:blipFill>
          <a:blip r:embed="rId3"/>
          <a:stretch>
            <a:fillRect/>
          </a:stretch>
        </p:blipFill>
        <p:spPr>
          <a:xfrm>
            <a:off x="571500" y="1350746"/>
            <a:ext cx="8001000" cy="299841"/>
          </a:xfrm>
          <a:prstGeom prst="rect">
            <a:avLst/>
          </a:prstGeom>
        </p:spPr>
      </p:pic>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1485900" y="228600"/>
            <a:ext cx="6229350" cy="800100"/>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85</a:t>
            </a:fld>
            <a:endParaRPr lang="en-US" dirty="0"/>
          </a:p>
        </p:txBody>
      </p:sp>
      <p:sp>
        <p:nvSpPr>
          <p:cNvPr id="8" name="TextBox 7">
            <a:extLst>
              <a:ext uri="{FF2B5EF4-FFF2-40B4-BE49-F238E27FC236}">
                <a16:creationId xmlns:a16="http://schemas.microsoft.com/office/drawing/2014/main" id="{29E3B059-2816-DB33-CA47-58139E9C22F6}"/>
              </a:ext>
            </a:extLst>
          </p:cNvPr>
          <p:cNvSpPr txBox="1"/>
          <p:nvPr/>
        </p:nvSpPr>
        <p:spPr>
          <a:xfrm>
            <a:off x="6611208" y="1362166"/>
            <a:ext cx="1080188" cy="276999"/>
          </a:xfrm>
          <a:prstGeom prst="rect">
            <a:avLst/>
          </a:prstGeom>
          <a:noFill/>
        </p:spPr>
        <p:txBody>
          <a:bodyPr wrap="square" rtlCol="0">
            <a:spAutoFit/>
          </a:bodyPr>
          <a:lstStyle/>
          <a:p>
            <a:r>
              <a:rPr lang="en-US" sz="1200" b="1" i="1" dirty="0">
                <a:solidFill>
                  <a:schemeClr val="tx1">
                    <a:lumMod val="50000"/>
                  </a:schemeClr>
                </a:solidFill>
                <a:latin typeface="Arial" panose="020B0604020202020204" pitchFamily="34" charset="0"/>
                <a:cs typeface="Arial" panose="020B0604020202020204" pitchFamily="34" charset="0"/>
              </a:rPr>
              <a:t>(continued)</a:t>
            </a:r>
          </a:p>
        </p:txBody>
      </p:sp>
      <p:pic>
        <p:nvPicPr>
          <p:cNvPr id="10" name="Picture 9">
            <a:extLst>
              <a:ext uri="{FF2B5EF4-FFF2-40B4-BE49-F238E27FC236}">
                <a16:creationId xmlns:a16="http://schemas.microsoft.com/office/drawing/2014/main" id="{0A1A398C-F46B-29F9-05BF-2A71D3716112}"/>
              </a:ext>
            </a:extLst>
          </p:cNvPr>
          <p:cNvPicPr>
            <a:picLocks noChangeAspect="1"/>
          </p:cNvPicPr>
          <p:nvPr/>
        </p:nvPicPr>
        <p:blipFill>
          <a:blip r:embed="rId4"/>
          <a:stretch>
            <a:fillRect/>
          </a:stretch>
        </p:blipFill>
        <p:spPr>
          <a:xfrm>
            <a:off x="571500" y="1596101"/>
            <a:ext cx="8001000" cy="2122554"/>
          </a:xfrm>
          <a:prstGeom prst="rect">
            <a:avLst/>
          </a:prstGeom>
        </p:spPr>
      </p:pic>
    </p:spTree>
    <p:extLst>
      <p:ext uri="{BB962C8B-B14F-4D97-AF65-F5344CB8AC3E}">
        <p14:creationId xmlns:p14="http://schemas.microsoft.com/office/powerpoint/2010/main" val="970667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1485900" y="228600"/>
            <a:ext cx="6229350" cy="800100"/>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86</a:t>
            </a:fld>
            <a:endParaRPr lang="en-US" dirty="0"/>
          </a:p>
        </p:txBody>
      </p:sp>
      <p:pic>
        <p:nvPicPr>
          <p:cNvPr id="6" name="Picture 5">
            <a:extLst>
              <a:ext uri="{FF2B5EF4-FFF2-40B4-BE49-F238E27FC236}">
                <a16:creationId xmlns:a16="http://schemas.microsoft.com/office/drawing/2014/main" id="{D8980707-50A3-9716-C681-AAC7EAB9A14C}"/>
              </a:ext>
            </a:extLst>
          </p:cNvPr>
          <p:cNvPicPr>
            <a:picLocks noChangeAspect="1"/>
          </p:cNvPicPr>
          <p:nvPr/>
        </p:nvPicPr>
        <p:blipFill>
          <a:blip r:embed="rId2"/>
          <a:stretch>
            <a:fillRect/>
          </a:stretch>
        </p:blipFill>
        <p:spPr>
          <a:xfrm>
            <a:off x="838200" y="1013591"/>
            <a:ext cx="7467600" cy="3605048"/>
          </a:xfrm>
          <a:prstGeom prst="rect">
            <a:avLst/>
          </a:prstGeom>
        </p:spPr>
      </p:pic>
    </p:spTree>
    <p:extLst>
      <p:ext uri="{BB962C8B-B14F-4D97-AF65-F5344CB8AC3E}">
        <p14:creationId xmlns:p14="http://schemas.microsoft.com/office/powerpoint/2010/main" val="166684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Text&#10;&#10;Description automatically generated with medium confidence">
            <a:extLst>
              <a:ext uri="{FF2B5EF4-FFF2-40B4-BE49-F238E27FC236}">
                <a16:creationId xmlns:a16="http://schemas.microsoft.com/office/drawing/2014/main" id="{E8F47930-FCD3-912A-8215-C30992A40C7F}"/>
              </a:ext>
            </a:extLst>
          </p:cNvPr>
          <p:cNvPicPr>
            <a:picLocks noChangeAspect="1"/>
          </p:cNvPicPr>
          <p:nvPr/>
        </p:nvPicPr>
        <p:blipFill>
          <a:blip r:embed="rId2"/>
          <a:stretch>
            <a:fillRect/>
          </a:stretch>
        </p:blipFill>
        <p:spPr>
          <a:xfrm>
            <a:off x="541020" y="1322146"/>
            <a:ext cx="8061960" cy="2499208"/>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87</a:t>
            </a:fld>
            <a:endParaRPr lang="en-US"/>
          </a:p>
        </p:txBody>
      </p:sp>
    </p:spTree>
    <p:extLst>
      <p:ext uri="{BB962C8B-B14F-4D97-AF65-F5344CB8AC3E}">
        <p14:creationId xmlns:p14="http://schemas.microsoft.com/office/powerpoint/2010/main" val="13056909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88</a:t>
            </a:fld>
            <a:endParaRPr lang="en-US"/>
          </a:p>
        </p:txBody>
      </p:sp>
      <p:pic>
        <p:nvPicPr>
          <p:cNvPr id="6" name="Picture 5">
            <a:extLst>
              <a:ext uri="{FF2B5EF4-FFF2-40B4-BE49-F238E27FC236}">
                <a16:creationId xmlns:a16="http://schemas.microsoft.com/office/drawing/2014/main" id="{17455180-9E2E-FCC7-D7EC-E240F8B9D77F}"/>
              </a:ext>
            </a:extLst>
          </p:cNvPr>
          <p:cNvPicPr>
            <a:picLocks noChangeAspect="1"/>
          </p:cNvPicPr>
          <p:nvPr/>
        </p:nvPicPr>
        <p:blipFill>
          <a:blip r:embed="rId2"/>
          <a:stretch>
            <a:fillRect/>
          </a:stretch>
        </p:blipFill>
        <p:spPr>
          <a:xfrm>
            <a:off x="629815" y="1047749"/>
            <a:ext cx="7884370" cy="3048002"/>
          </a:xfrm>
          <a:prstGeom prst="rect">
            <a:avLst/>
          </a:prstGeom>
        </p:spPr>
      </p:pic>
    </p:spTree>
    <p:extLst>
      <p:ext uri="{BB962C8B-B14F-4D97-AF65-F5344CB8AC3E}">
        <p14:creationId xmlns:p14="http://schemas.microsoft.com/office/powerpoint/2010/main" val="1013840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89</a:t>
            </a:fld>
            <a:endParaRPr lang="en-US"/>
          </a:p>
        </p:txBody>
      </p:sp>
      <p:pic>
        <p:nvPicPr>
          <p:cNvPr id="5" name="Picture 4">
            <a:extLst>
              <a:ext uri="{FF2B5EF4-FFF2-40B4-BE49-F238E27FC236}">
                <a16:creationId xmlns:a16="http://schemas.microsoft.com/office/drawing/2014/main" id="{C854C0F5-384E-DB30-693F-F012C6F44720}"/>
              </a:ext>
            </a:extLst>
          </p:cNvPr>
          <p:cNvPicPr>
            <a:picLocks noChangeAspect="1"/>
          </p:cNvPicPr>
          <p:nvPr/>
        </p:nvPicPr>
        <p:blipFill>
          <a:blip r:embed="rId2"/>
          <a:stretch>
            <a:fillRect/>
          </a:stretch>
        </p:blipFill>
        <p:spPr>
          <a:xfrm>
            <a:off x="629815" y="1293172"/>
            <a:ext cx="7884370" cy="287978"/>
          </a:xfrm>
          <a:prstGeom prst="rect">
            <a:avLst/>
          </a:prstGeom>
        </p:spPr>
      </p:pic>
      <p:pic>
        <p:nvPicPr>
          <p:cNvPr id="8" name="Picture 7">
            <a:extLst>
              <a:ext uri="{FF2B5EF4-FFF2-40B4-BE49-F238E27FC236}">
                <a16:creationId xmlns:a16="http://schemas.microsoft.com/office/drawing/2014/main" id="{167BBAB1-755E-6A30-CAB2-ED79F4096B39}"/>
              </a:ext>
            </a:extLst>
          </p:cNvPr>
          <p:cNvPicPr>
            <a:picLocks noChangeAspect="1"/>
          </p:cNvPicPr>
          <p:nvPr/>
        </p:nvPicPr>
        <p:blipFill>
          <a:blip r:embed="rId3"/>
          <a:stretch>
            <a:fillRect/>
          </a:stretch>
        </p:blipFill>
        <p:spPr>
          <a:xfrm>
            <a:off x="629815" y="1581150"/>
            <a:ext cx="7884370" cy="1749490"/>
          </a:xfrm>
          <a:prstGeom prst="rect">
            <a:avLst/>
          </a:prstGeom>
        </p:spPr>
      </p:pic>
      <p:sp>
        <p:nvSpPr>
          <p:cNvPr id="9" name="TextBox 8">
            <a:extLst>
              <a:ext uri="{FF2B5EF4-FFF2-40B4-BE49-F238E27FC236}">
                <a16:creationId xmlns:a16="http://schemas.microsoft.com/office/drawing/2014/main" id="{B13F0A85-9133-3ADF-0A2C-17259729B023}"/>
              </a:ext>
            </a:extLst>
          </p:cNvPr>
          <p:cNvSpPr txBox="1"/>
          <p:nvPr/>
        </p:nvSpPr>
        <p:spPr>
          <a:xfrm>
            <a:off x="5410200" y="1304151"/>
            <a:ext cx="1080188" cy="276999"/>
          </a:xfrm>
          <a:prstGeom prst="rect">
            <a:avLst/>
          </a:prstGeom>
          <a:noFill/>
        </p:spPr>
        <p:txBody>
          <a:bodyPr wrap="square" rtlCol="0">
            <a:spAutoFit/>
          </a:bodyPr>
          <a:lstStyle/>
          <a:p>
            <a:r>
              <a:rPr lang="en-US" sz="1200" b="1" dirty="0">
                <a:solidFill>
                  <a:schemeClr val="tx1">
                    <a:lumMod val="50000"/>
                  </a:schemeClr>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256808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p:txBody>
          <a:bodyPr/>
          <a:lstStyle/>
          <a:p>
            <a:pPr>
              <a:buNone/>
            </a:pPr>
            <a:r>
              <a:rPr lang="en-US" altLang="en-US" sz="2200" b="1" i="1" dirty="0"/>
              <a:t>Class Overview:</a:t>
            </a:r>
            <a:endParaRPr lang="en-US" sz="2200" b="1" i="1" dirty="0"/>
          </a:p>
          <a:p>
            <a:r>
              <a:rPr lang="en-US" sz="2200" dirty="0">
                <a:solidFill>
                  <a:srgbClr val="000000"/>
                </a:solidFill>
              </a:rPr>
              <a:t>sumatriptan/naproxen - (sumatriptan/naproxen; Treximet)</a:t>
            </a:r>
          </a:p>
          <a:p>
            <a:r>
              <a:rPr lang="en-US" sz="2200" dirty="0">
                <a:solidFill>
                  <a:srgbClr val="000000"/>
                </a:solidFill>
              </a:rPr>
              <a:t>sumatriptan camphor/menthol - (Migranow)</a:t>
            </a:r>
          </a:p>
          <a:p>
            <a:r>
              <a:rPr lang="en-US" sz="2200" dirty="0">
                <a:solidFill>
                  <a:srgbClr val="000000"/>
                </a:solidFill>
              </a:rPr>
              <a:t>zolmitriptan - (zolmitriptan ODT, ODT (AG), tablets, tablets (AG), nasal spray; Zomig)</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026402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90</a:t>
            </a:fld>
            <a:endParaRPr lang="en-US"/>
          </a:p>
        </p:txBody>
      </p:sp>
      <p:pic>
        <p:nvPicPr>
          <p:cNvPr id="6" name="Picture 5">
            <a:extLst>
              <a:ext uri="{FF2B5EF4-FFF2-40B4-BE49-F238E27FC236}">
                <a16:creationId xmlns:a16="http://schemas.microsoft.com/office/drawing/2014/main" id="{9C499D97-7A5B-CAB6-CAB6-A82ADAC481DF}"/>
              </a:ext>
            </a:extLst>
          </p:cNvPr>
          <p:cNvPicPr>
            <a:picLocks noChangeAspect="1"/>
          </p:cNvPicPr>
          <p:nvPr/>
        </p:nvPicPr>
        <p:blipFill>
          <a:blip r:embed="rId2"/>
          <a:stretch>
            <a:fillRect/>
          </a:stretch>
        </p:blipFill>
        <p:spPr>
          <a:xfrm>
            <a:off x="520810" y="1504950"/>
            <a:ext cx="8102379" cy="966852"/>
          </a:xfrm>
          <a:prstGeom prst="rect">
            <a:avLst/>
          </a:prstGeom>
        </p:spPr>
      </p:pic>
    </p:spTree>
    <p:extLst>
      <p:ext uri="{BB962C8B-B14F-4D97-AF65-F5344CB8AC3E}">
        <p14:creationId xmlns:p14="http://schemas.microsoft.com/office/powerpoint/2010/main" val="33218081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Text&#10;&#10;Description automatically generated with low confidence">
            <a:extLst>
              <a:ext uri="{FF2B5EF4-FFF2-40B4-BE49-F238E27FC236}">
                <a16:creationId xmlns:a16="http://schemas.microsoft.com/office/drawing/2014/main" id="{BB1BA92E-3894-778A-50B4-974F7F457C8F}"/>
              </a:ext>
            </a:extLst>
          </p:cNvPr>
          <p:cNvPicPr>
            <a:picLocks noChangeAspect="1"/>
          </p:cNvPicPr>
          <p:nvPr/>
        </p:nvPicPr>
        <p:blipFill>
          <a:blip r:embed="rId2"/>
          <a:stretch>
            <a:fillRect/>
          </a:stretch>
        </p:blipFill>
        <p:spPr>
          <a:xfrm>
            <a:off x="688545" y="895350"/>
            <a:ext cx="7766909" cy="3533939"/>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91</a:t>
            </a:fld>
            <a:endParaRPr lang="en-US"/>
          </a:p>
        </p:txBody>
      </p:sp>
    </p:spTree>
    <p:extLst>
      <p:ext uri="{BB962C8B-B14F-4D97-AF65-F5344CB8AC3E}">
        <p14:creationId xmlns:p14="http://schemas.microsoft.com/office/powerpoint/2010/main" val="20312574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92</a:t>
            </a:fld>
            <a:endParaRPr lang="en-US"/>
          </a:p>
        </p:txBody>
      </p:sp>
      <p:pic>
        <p:nvPicPr>
          <p:cNvPr id="5" name="Picture 4">
            <a:extLst>
              <a:ext uri="{FF2B5EF4-FFF2-40B4-BE49-F238E27FC236}">
                <a16:creationId xmlns:a16="http://schemas.microsoft.com/office/drawing/2014/main" id="{9F7057D8-3D67-31C5-3DF8-74655CBB723D}"/>
              </a:ext>
            </a:extLst>
          </p:cNvPr>
          <p:cNvPicPr>
            <a:picLocks noChangeAspect="1"/>
          </p:cNvPicPr>
          <p:nvPr/>
        </p:nvPicPr>
        <p:blipFill>
          <a:blip r:embed="rId2"/>
          <a:stretch>
            <a:fillRect/>
          </a:stretch>
        </p:blipFill>
        <p:spPr>
          <a:xfrm>
            <a:off x="610261" y="926725"/>
            <a:ext cx="7924141" cy="298259"/>
          </a:xfrm>
          <a:prstGeom prst="rect">
            <a:avLst/>
          </a:prstGeom>
        </p:spPr>
      </p:pic>
      <p:pic>
        <p:nvPicPr>
          <p:cNvPr id="7" name="Picture 6">
            <a:extLst>
              <a:ext uri="{FF2B5EF4-FFF2-40B4-BE49-F238E27FC236}">
                <a16:creationId xmlns:a16="http://schemas.microsoft.com/office/drawing/2014/main" id="{FCCA1EA0-69F9-DC47-D02C-DE3E7547F65F}"/>
              </a:ext>
            </a:extLst>
          </p:cNvPr>
          <p:cNvPicPr>
            <a:picLocks noChangeAspect="1"/>
          </p:cNvPicPr>
          <p:nvPr/>
        </p:nvPicPr>
        <p:blipFill>
          <a:blip r:embed="rId3"/>
          <a:stretch>
            <a:fillRect/>
          </a:stretch>
        </p:blipFill>
        <p:spPr>
          <a:xfrm>
            <a:off x="609598" y="1200150"/>
            <a:ext cx="7924804" cy="3352800"/>
          </a:xfrm>
          <a:prstGeom prst="rect">
            <a:avLst/>
          </a:prstGeom>
        </p:spPr>
      </p:pic>
      <p:sp>
        <p:nvSpPr>
          <p:cNvPr id="8" name="TextBox 7">
            <a:extLst>
              <a:ext uri="{FF2B5EF4-FFF2-40B4-BE49-F238E27FC236}">
                <a16:creationId xmlns:a16="http://schemas.microsoft.com/office/drawing/2014/main" id="{1DD0ECB1-C978-057E-8569-0A3E9F20C104}"/>
              </a:ext>
            </a:extLst>
          </p:cNvPr>
          <p:cNvSpPr txBox="1"/>
          <p:nvPr/>
        </p:nvSpPr>
        <p:spPr>
          <a:xfrm>
            <a:off x="7315200" y="937354"/>
            <a:ext cx="1080188" cy="276999"/>
          </a:xfrm>
          <a:prstGeom prst="rect">
            <a:avLst/>
          </a:prstGeom>
          <a:noFill/>
        </p:spPr>
        <p:txBody>
          <a:bodyPr wrap="square" rtlCol="0">
            <a:spAutoFit/>
          </a:bodyPr>
          <a:lstStyle/>
          <a:p>
            <a:r>
              <a:rPr lang="en-US" sz="1200" b="1" i="1" dirty="0">
                <a:solidFill>
                  <a:schemeClr val="tx1">
                    <a:lumMod val="50000"/>
                  </a:schemeClr>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1488542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a:extLst>
              <a:ext uri="{FF2B5EF4-FFF2-40B4-BE49-F238E27FC236}">
                <a16:creationId xmlns:a16="http://schemas.microsoft.com/office/drawing/2014/main" id="{3444DC63-3152-B95B-923E-FDF84FDF8DA6}"/>
              </a:ext>
            </a:extLst>
          </p:cNvPr>
          <p:cNvPicPr>
            <a:picLocks noChangeAspect="1"/>
          </p:cNvPicPr>
          <p:nvPr/>
        </p:nvPicPr>
        <p:blipFill>
          <a:blip r:embed="rId2"/>
          <a:stretch>
            <a:fillRect/>
          </a:stretch>
        </p:blipFill>
        <p:spPr>
          <a:xfrm>
            <a:off x="531786" y="1123950"/>
            <a:ext cx="8156628" cy="2895600"/>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93</a:t>
            </a:fld>
            <a:endParaRPr lang="en-US"/>
          </a:p>
        </p:txBody>
      </p:sp>
    </p:spTree>
    <p:extLst>
      <p:ext uri="{BB962C8B-B14F-4D97-AF65-F5344CB8AC3E}">
        <p14:creationId xmlns:p14="http://schemas.microsoft.com/office/powerpoint/2010/main" val="3612700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94</a:t>
            </a:fld>
            <a:endParaRPr lang="en-US"/>
          </a:p>
        </p:txBody>
      </p:sp>
      <p:pic>
        <p:nvPicPr>
          <p:cNvPr id="6" name="Picture 5">
            <a:extLst>
              <a:ext uri="{FF2B5EF4-FFF2-40B4-BE49-F238E27FC236}">
                <a16:creationId xmlns:a16="http://schemas.microsoft.com/office/drawing/2014/main" id="{F58A11E2-4FC9-D211-C13B-27DF67C1B5DE}"/>
              </a:ext>
            </a:extLst>
          </p:cNvPr>
          <p:cNvPicPr>
            <a:picLocks noChangeAspect="1"/>
          </p:cNvPicPr>
          <p:nvPr/>
        </p:nvPicPr>
        <p:blipFill>
          <a:blip r:embed="rId2"/>
          <a:stretch>
            <a:fillRect/>
          </a:stretch>
        </p:blipFill>
        <p:spPr>
          <a:xfrm>
            <a:off x="914400" y="742950"/>
            <a:ext cx="7485381" cy="3860803"/>
          </a:xfrm>
          <a:prstGeom prst="rect">
            <a:avLst/>
          </a:prstGeom>
        </p:spPr>
      </p:pic>
    </p:spTree>
    <p:extLst>
      <p:ext uri="{BB962C8B-B14F-4D97-AF65-F5344CB8AC3E}">
        <p14:creationId xmlns:p14="http://schemas.microsoft.com/office/powerpoint/2010/main" val="42898787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95</a:t>
            </a:fld>
            <a:endParaRPr lang="en-US"/>
          </a:p>
        </p:txBody>
      </p:sp>
      <p:pic>
        <p:nvPicPr>
          <p:cNvPr id="8" name="Picture 7">
            <a:extLst>
              <a:ext uri="{FF2B5EF4-FFF2-40B4-BE49-F238E27FC236}">
                <a16:creationId xmlns:a16="http://schemas.microsoft.com/office/drawing/2014/main" id="{5B1DF877-A7AB-88AF-8035-842F06814D82}"/>
              </a:ext>
            </a:extLst>
          </p:cNvPr>
          <p:cNvPicPr>
            <a:picLocks noChangeAspect="1"/>
          </p:cNvPicPr>
          <p:nvPr/>
        </p:nvPicPr>
        <p:blipFill>
          <a:blip r:embed="rId2"/>
          <a:stretch>
            <a:fillRect/>
          </a:stretch>
        </p:blipFill>
        <p:spPr>
          <a:xfrm>
            <a:off x="760632" y="876768"/>
            <a:ext cx="7787320" cy="288926"/>
          </a:xfrm>
          <a:prstGeom prst="rect">
            <a:avLst/>
          </a:prstGeom>
        </p:spPr>
      </p:pic>
      <p:pic>
        <p:nvPicPr>
          <p:cNvPr id="5" name="Picture 4">
            <a:extLst>
              <a:ext uri="{FF2B5EF4-FFF2-40B4-BE49-F238E27FC236}">
                <a16:creationId xmlns:a16="http://schemas.microsoft.com/office/drawing/2014/main" id="{013A72C7-2DC9-DE87-178D-CCCE09768C9D}"/>
              </a:ext>
            </a:extLst>
          </p:cNvPr>
          <p:cNvPicPr>
            <a:picLocks noChangeAspect="1"/>
          </p:cNvPicPr>
          <p:nvPr/>
        </p:nvPicPr>
        <p:blipFill>
          <a:blip r:embed="rId3"/>
          <a:stretch>
            <a:fillRect/>
          </a:stretch>
        </p:blipFill>
        <p:spPr>
          <a:xfrm>
            <a:off x="760632" y="1147457"/>
            <a:ext cx="7787320" cy="3425192"/>
          </a:xfrm>
          <a:prstGeom prst="rect">
            <a:avLst/>
          </a:prstGeom>
        </p:spPr>
      </p:pic>
    </p:spTree>
    <p:extLst>
      <p:ext uri="{BB962C8B-B14F-4D97-AF65-F5344CB8AC3E}">
        <p14:creationId xmlns:p14="http://schemas.microsoft.com/office/powerpoint/2010/main" val="3174631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96</a:t>
            </a:fld>
            <a:endParaRPr lang="en-US"/>
          </a:p>
        </p:txBody>
      </p:sp>
      <p:grpSp>
        <p:nvGrpSpPr>
          <p:cNvPr id="10" name="Group 9">
            <a:extLst>
              <a:ext uri="{FF2B5EF4-FFF2-40B4-BE49-F238E27FC236}">
                <a16:creationId xmlns:a16="http://schemas.microsoft.com/office/drawing/2014/main" id="{11C1A3C9-DF69-2FB9-7189-E6B580839269}"/>
              </a:ext>
            </a:extLst>
          </p:cNvPr>
          <p:cNvGrpSpPr/>
          <p:nvPr/>
        </p:nvGrpSpPr>
        <p:grpSpPr>
          <a:xfrm>
            <a:off x="913716" y="742950"/>
            <a:ext cx="7316568" cy="3857240"/>
            <a:chOff x="760632" y="911224"/>
            <a:chExt cx="7787320" cy="4105417"/>
          </a:xfrm>
        </p:grpSpPr>
        <p:pic>
          <p:nvPicPr>
            <p:cNvPr id="6" name="Picture 5">
              <a:extLst>
                <a:ext uri="{FF2B5EF4-FFF2-40B4-BE49-F238E27FC236}">
                  <a16:creationId xmlns:a16="http://schemas.microsoft.com/office/drawing/2014/main" id="{F48D5FCF-580A-B30A-E761-A25E814690B2}"/>
                </a:ext>
              </a:extLst>
            </p:cNvPr>
            <p:cNvPicPr>
              <a:picLocks noChangeAspect="1"/>
            </p:cNvPicPr>
            <p:nvPr/>
          </p:nvPicPr>
          <p:blipFill>
            <a:blip r:embed="rId2"/>
            <a:stretch>
              <a:fillRect/>
            </a:stretch>
          </p:blipFill>
          <p:spPr>
            <a:xfrm>
              <a:off x="760632" y="1166346"/>
              <a:ext cx="7787320" cy="1405404"/>
            </a:xfrm>
            <a:prstGeom prst="rect">
              <a:avLst/>
            </a:prstGeom>
          </p:spPr>
        </p:pic>
        <p:pic>
          <p:nvPicPr>
            <p:cNvPr id="8" name="Picture 7">
              <a:extLst>
                <a:ext uri="{FF2B5EF4-FFF2-40B4-BE49-F238E27FC236}">
                  <a16:creationId xmlns:a16="http://schemas.microsoft.com/office/drawing/2014/main" id="{5B1DF877-A7AB-88AF-8035-842F06814D82}"/>
                </a:ext>
              </a:extLst>
            </p:cNvPr>
            <p:cNvPicPr>
              <a:picLocks noChangeAspect="1"/>
            </p:cNvPicPr>
            <p:nvPr/>
          </p:nvPicPr>
          <p:blipFill>
            <a:blip r:embed="rId3"/>
            <a:stretch>
              <a:fillRect/>
            </a:stretch>
          </p:blipFill>
          <p:spPr>
            <a:xfrm>
              <a:off x="760632" y="911224"/>
              <a:ext cx="7787320" cy="288926"/>
            </a:xfrm>
            <a:prstGeom prst="rect">
              <a:avLst/>
            </a:prstGeom>
          </p:spPr>
        </p:pic>
        <p:pic>
          <p:nvPicPr>
            <p:cNvPr id="9" name="Picture 8">
              <a:extLst>
                <a:ext uri="{FF2B5EF4-FFF2-40B4-BE49-F238E27FC236}">
                  <a16:creationId xmlns:a16="http://schemas.microsoft.com/office/drawing/2014/main" id="{2BEF979C-38A8-AB28-3C02-B80C95C68EDE}"/>
                </a:ext>
              </a:extLst>
            </p:cNvPr>
            <p:cNvPicPr>
              <a:picLocks noChangeAspect="1"/>
            </p:cNvPicPr>
            <p:nvPr/>
          </p:nvPicPr>
          <p:blipFill>
            <a:blip r:embed="rId4"/>
            <a:stretch>
              <a:fillRect/>
            </a:stretch>
          </p:blipFill>
          <p:spPr>
            <a:xfrm>
              <a:off x="760632" y="2528385"/>
              <a:ext cx="7787320" cy="2488256"/>
            </a:xfrm>
            <a:prstGeom prst="rect">
              <a:avLst/>
            </a:prstGeom>
          </p:spPr>
        </p:pic>
      </p:grpSp>
      <p:pic>
        <p:nvPicPr>
          <p:cNvPr id="12" name="Picture 11">
            <a:extLst>
              <a:ext uri="{FF2B5EF4-FFF2-40B4-BE49-F238E27FC236}">
                <a16:creationId xmlns:a16="http://schemas.microsoft.com/office/drawing/2014/main" id="{C15B8DD5-AD1B-015C-112B-66C8012B39DE}"/>
              </a:ext>
            </a:extLst>
          </p:cNvPr>
          <p:cNvPicPr>
            <a:picLocks noChangeAspect="1"/>
          </p:cNvPicPr>
          <p:nvPr/>
        </p:nvPicPr>
        <p:blipFill>
          <a:blip r:embed="rId5"/>
          <a:stretch>
            <a:fillRect/>
          </a:stretch>
        </p:blipFill>
        <p:spPr>
          <a:xfrm>
            <a:off x="913716" y="740219"/>
            <a:ext cx="7316568" cy="274191"/>
          </a:xfrm>
          <a:prstGeom prst="rect">
            <a:avLst/>
          </a:prstGeom>
        </p:spPr>
      </p:pic>
    </p:spTree>
    <p:extLst>
      <p:ext uri="{BB962C8B-B14F-4D97-AF65-F5344CB8AC3E}">
        <p14:creationId xmlns:p14="http://schemas.microsoft.com/office/powerpoint/2010/main" val="2684801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97</a:t>
            </a:fld>
            <a:endParaRPr lang="en-US"/>
          </a:p>
        </p:txBody>
      </p:sp>
      <p:pic>
        <p:nvPicPr>
          <p:cNvPr id="12" name="Picture 11">
            <a:extLst>
              <a:ext uri="{FF2B5EF4-FFF2-40B4-BE49-F238E27FC236}">
                <a16:creationId xmlns:a16="http://schemas.microsoft.com/office/drawing/2014/main" id="{C15B8DD5-AD1B-015C-112B-66C8012B39DE}"/>
              </a:ext>
            </a:extLst>
          </p:cNvPr>
          <p:cNvPicPr>
            <a:picLocks noChangeAspect="1"/>
          </p:cNvPicPr>
          <p:nvPr/>
        </p:nvPicPr>
        <p:blipFill>
          <a:blip r:embed="rId2"/>
          <a:stretch>
            <a:fillRect/>
          </a:stretch>
        </p:blipFill>
        <p:spPr>
          <a:xfrm>
            <a:off x="913715" y="855793"/>
            <a:ext cx="7331353" cy="274191"/>
          </a:xfrm>
          <a:prstGeom prst="rect">
            <a:avLst/>
          </a:prstGeom>
        </p:spPr>
      </p:pic>
      <p:pic>
        <p:nvPicPr>
          <p:cNvPr id="5" name="Picture 4">
            <a:extLst>
              <a:ext uri="{FF2B5EF4-FFF2-40B4-BE49-F238E27FC236}">
                <a16:creationId xmlns:a16="http://schemas.microsoft.com/office/drawing/2014/main" id="{A3E7DFCD-C4AB-5F5E-0FF3-3F9877A7080D}"/>
              </a:ext>
            </a:extLst>
          </p:cNvPr>
          <p:cNvPicPr>
            <a:picLocks noChangeAspect="1"/>
          </p:cNvPicPr>
          <p:nvPr/>
        </p:nvPicPr>
        <p:blipFill>
          <a:blip r:embed="rId3"/>
          <a:stretch>
            <a:fillRect/>
          </a:stretch>
        </p:blipFill>
        <p:spPr>
          <a:xfrm>
            <a:off x="913716" y="1108462"/>
            <a:ext cx="7331353" cy="2798061"/>
          </a:xfrm>
          <a:prstGeom prst="rect">
            <a:avLst/>
          </a:prstGeom>
        </p:spPr>
      </p:pic>
    </p:spTree>
    <p:extLst>
      <p:ext uri="{BB962C8B-B14F-4D97-AF65-F5344CB8AC3E}">
        <p14:creationId xmlns:p14="http://schemas.microsoft.com/office/powerpoint/2010/main" val="30960678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98</a:t>
            </a:fld>
            <a:endParaRPr lang="en-US"/>
          </a:p>
        </p:txBody>
      </p:sp>
      <p:pic>
        <p:nvPicPr>
          <p:cNvPr id="6" name="Picture 5">
            <a:extLst>
              <a:ext uri="{FF2B5EF4-FFF2-40B4-BE49-F238E27FC236}">
                <a16:creationId xmlns:a16="http://schemas.microsoft.com/office/drawing/2014/main" id="{581D3D33-D698-B18A-F153-6803CDB6B24D}"/>
              </a:ext>
            </a:extLst>
          </p:cNvPr>
          <p:cNvPicPr>
            <a:picLocks noChangeAspect="1"/>
          </p:cNvPicPr>
          <p:nvPr/>
        </p:nvPicPr>
        <p:blipFill>
          <a:blip r:embed="rId2"/>
          <a:stretch>
            <a:fillRect/>
          </a:stretch>
        </p:blipFill>
        <p:spPr>
          <a:xfrm>
            <a:off x="930508" y="1126174"/>
            <a:ext cx="7315885" cy="3239479"/>
          </a:xfrm>
          <a:prstGeom prst="rect">
            <a:avLst/>
          </a:prstGeom>
        </p:spPr>
      </p:pic>
      <p:pic>
        <p:nvPicPr>
          <p:cNvPr id="12" name="Picture 11">
            <a:extLst>
              <a:ext uri="{FF2B5EF4-FFF2-40B4-BE49-F238E27FC236}">
                <a16:creationId xmlns:a16="http://schemas.microsoft.com/office/drawing/2014/main" id="{C15B8DD5-AD1B-015C-112B-66C8012B39DE}"/>
              </a:ext>
            </a:extLst>
          </p:cNvPr>
          <p:cNvPicPr>
            <a:picLocks noChangeAspect="1"/>
          </p:cNvPicPr>
          <p:nvPr/>
        </p:nvPicPr>
        <p:blipFill>
          <a:blip r:embed="rId3"/>
          <a:stretch>
            <a:fillRect/>
          </a:stretch>
        </p:blipFill>
        <p:spPr>
          <a:xfrm>
            <a:off x="929183" y="895350"/>
            <a:ext cx="7315885" cy="274191"/>
          </a:xfrm>
          <a:prstGeom prst="rect">
            <a:avLst/>
          </a:prstGeom>
        </p:spPr>
      </p:pic>
    </p:spTree>
    <p:extLst>
      <p:ext uri="{BB962C8B-B14F-4D97-AF65-F5344CB8AC3E}">
        <p14:creationId xmlns:p14="http://schemas.microsoft.com/office/powerpoint/2010/main" val="35602415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6C71-7D48-4B46-821A-85A3BF81B57B}"/>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6B71FD0E-C4F1-4055-8DF0-F33958921CD1}"/>
              </a:ext>
            </a:extLst>
          </p:cNvPr>
          <p:cNvSpPr>
            <a:spLocks noGrp="1"/>
          </p:cNvSpPr>
          <p:nvPr>
            <p:ph idx="1"/>
          </p:nvPr>
        </p:nvSpPr>
        <p:spPr/>
        <p:txBody>
          <a:bodyPr/>
          <a:lstStyle/>
          <a:p>
            <a:r>
              <a:rPr lang="en-US" sz="1600" dirty="0">
                <a:solidFill>
                  <a:srgbClr val="000000"/>
                </a:solidFill>
              </a:rPr>
              <a:t>It is estimated that there were approximately 38 million people living with HIV by the end of 2020 , with 73% of adults and 54% of children receiving antiretroviral therapy (ART) globally   </a:t>
            </a:r>
          </a:p>
          <a:p>
            <a:pPr>
              <a:spcAft>
                <a:spcPts val="450"/>
              </a:spcAft>
              <a:tabLst>
                <a:tab pos="171450" algn="l"/>
                <a:tab pos="685800" algn="l"/>
                <a:tab pos="1028700" algn="l"/>
                <a:tab pos="1371600" algn="l"/>
                <a:tab pos="1714500" algn="l"/>
              </a:tabLst>
            </a:pPr>
            <a:r>
              <a:rPr lang="en-US" sz="1600" dirty="0">
                <a:solidFill>
                  <a:srgbClr val="000000"/>
                </a:solidFill>
              </a:rPr>
              <a:t>Newly infected HIV patients dropped from 3.4 million to 1.7 million from 1996 to 2019, as well as a decline in the number of children acquiring HIV by 52% from 2010 to 2019</a:t>
            </a:r>
          </a:p>
          <a:p>
            <a:pPr>
              <a:spcAft>
                <a:spcPts val="450"/>
              </a:spcAft>
              <a:tabLst>
                <a:tab pos="171450" algn="l"/>
                <a:tab pos="685800" algn="l"/>
                <a:tab pos="1028700" algn="l"/>
                <a:tab pos="1371600" algn="l"/>
                <a:tab pos="1714500" algn="l"/>
              </a:tabLst>
            </a:pPr>
            <a:r>
              <a:rPr lang="en-US" sz="1600" dirty="0">
                <a:solidFill>
                  <a:srgbClr val="000000"/>
                </a:solidFill>
              </a:rPr>
              <a:t>In 2020, The Joint United Nations Programme on HIV/AIDS UNAIDS intensified their targets for 2025</a:t>
            </a:r>
          </a:p>
          <a:p>
            <a:pPr>
              <a:spcAft>
                <a:spcPts val="450"/>
              </a:spcAft>
              <a:tabLst>
                <a:tab pos="171450" algn="l"/>
                <a:tab pos="685800" algn="l"/>
                <a:tab pos="1028700" algn="l"/>
                <a:tab pos="1371600" algn="l"/>
                <a:tab pos="1714500" algn="l"/>
              </a:tabLst>
            </a:pPr>
            <a:r>
              <a:rPr lang="en-US" sz="1600" dirty="0">
                <a:solidFill>
                  <a:srgbClr val="000000"/>
                </a:solidFill>
              </a:rPr>
              <a:t>Goals include the 95-95-95 treatment target: 95% of people living with HIV are aware of their status, 95% of these patients are receiving treatment, and 95% of them have achieved viral suppression</a:t>
            </a:r>
          </a:p>
          <a:p>
            <a:pPr>
              <a:spcAft>
                <a:spcPts val="450"/>
              </a:spcAft>
              <a:tabLst>
                <a:tab pos="171450" algn="l"/>
                <a:tab pos="685800" algn="l"/>
                <a:tab pos="1028700" algn="l"/>
                <a:tab pos="1371600" algn="l"/>
                <a:tab pos="1714500" algn="l"/>
              </a:tabLst>
            </a:pPr>
            <a:r>
              <a:rPr lang="en-US" sz="1600" dirty="0">
                <a:solidFill>
                  <a:srgbClr val="000000"/>
                </a:solidFill>
              </a:rPr>
              <a:t>Additionally, they seek to achieve 95% of women have access to HIV and sexual and reproductive health services, 95% of coverage services to eliminate vertical transmission, and 95% use of combination prevention</a:t>
            </a:r>
          </a:p>
          <a:p>
            <a:pPr marL="0" algn="just">
              <a:spcBef>
                <a:spcPts val="450"/>
              </a:spcBef>
              <a:spcAft>
                <a:spcPts val="450"/>
              </a:spcAft>
              <a:tabLst>
                <a:tab pos="171450" algn="l"/>
                <a:tab pos="685800" algn="l"/>
                <a:tab pos="1028700" algn="l"/>
                <a:tab pos="1371600" algn="l"/>
                <a:tab pos="1714500" algn="l"/>
              </a:tabLst>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en-US" dirty="0"/>
          </a:p>
        </p:txBody>
      </p:sp>
      <p:sp>
        <p:nvSpPr>
          <p:cNvPr id="4" name="Slide Number Placeholder 3">
            <a:extLst>
              <a:ext uri="{FF2B5EF4-FFF2-40B4-BE49-F238E27FC236}">
                <a16:creationId xmlns:a16="http://schemas.microsoft.com/office/drawing/2014/main" id="{F0FBAE1E-5B2D-4692-9D5D-EDEA2B066975}"/>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99</a:t>
            </a:fld>
            <a:endParaRPr lang="en-US" dirty="0"/>
          </a:p>
        </p:txBody>
      </p:sp>
      <p:sp>
        <p:nvSpPr>
          <p:cNvPr id="5" name="Footer Placeholder 4">
            <a:extLst>
              <a:ext uri="{FF2B5EF4-FFF2-40B4-BE49-F238E27FC236}">
                <a16:creationId xmlns:a16="http://schemas.microsoft.com/office/drawing/2014/main" id="{2A61F93F-643F-4E8F-830A-2D753F37081F}"/>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7922835"/>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6" ma:contentTypeDescription="Create a new document." ma:contentTypeScope="" ma:versionID="9bbcea54f967b67a3b0e96284f7b591f">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df60e59b68268edf99fe0426825add54"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6C480-7B16-47DE-A45B-B144E5D838BD}">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898c3d9e-a56e-434b-bb6a-7c6f06128eeb"/>
    <ds:schemaRef ds:uri="http://schemas.microsoft.com/office/2006/metadata/properties"/>
    <ds:schemaRef ds:uri="5539627f-a073-49ae-920d-28f8649be131"/>
    <ds:schemaRef ds:uri="http://purl.org/dc/terms/"/>
  </ds:schemaRefs>
</ds:datastoreItem>
</file>

<file path=customXml/itemProps2.xml><?xml version="1.0" encoding="utf-8"?>
<ds:datastoreItem xmlns:ds="http://schemas.openxmlformats.org/officeDocument/2006/customXml" ds:itemID="{DC9B1107-5235-406E-8BE1-C679E1F5A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5F306-8C00-4FEF-A8D7-00BE486FF1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2166</TotalTime>
  <Words>13113</Words>
  <Application>Microsoft Office PowerPoint</Application>
  <PresentationFormat>On-screen Show (16:9)</PresentationFormat>
  <Paragraphs>1222</Paragraphs>
  <Slides>169</Slides>
  <Notes>124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169</vt:i4>
      </vt:variant>
    </vt:vector>
  </HeadingPairs>
  <TitlesOfParts>
    <vt:vector size="175" baseType="lpstr">
      <vt:lpstr>Arial</vt:lpstr>
      <vt:lpstr>Calibri</vt:lpstr>
      <vt:lpstr>Courier New</vt:lpstr>
      <vt:lpstr>Tw Cen MT</vt:lpstr>
      <vt:lpstr>Wingdings</vt:lpstr>
      <vt:lpstr>2020 PowerPoint template</vt:lpstr>
      <vt:lpstr>PowerPoint Presentation</vt:lpstr>
      <vt:lpstr> Welcome and Introductions</vt:lpstr>
      <vt:lpstr>Magellan Class Reviews</vt:lpstr>
      <vt:lpstr>Magellan Class Reviews</vt:lpstr>
      <vt:lpstr>Magellan Class Reviews</vt:lpstr>
      <vt:lpstr>Magellan Drug Class Reviews</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Leukotriene Modifiers</vt:lpstr>
      <vt:lpstr>Leukotriene Modifiers</vt:lpstr>
      <vt:lpstr>Leukotriene Modifiers</vt:lpstr>
      <vt:lpstr>Leukotriene Modifiers</vt:lpstr>
      <vt:lpstr>Leukotriene Modifiers</vt:lpstr>
      <vt:lpstr> Sedative Hypnotics </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Antifungals, Oral</vt:lpstr>
      <vt:lpstr>Antifungals, Oral</vt:lpstr>
      <vt:lpstr>Antifungals, Oral</vt:lpstr>
      <vt:lpstr>Antifungals, Oral</vt:lpstr>
      <vt:lpstr>Antifungals, Oral</vt:lpstr>
      <vt:lpstr>Antifungals, Oral</vt:lpstr>
      <vt:lpstr>Antifungals, Oral</vt:lpstr>
      <vt:lpstr>Antifungals, Topical</vt:lpstr>
      <vt:lpstr>Antifungals, Topical</vt:lpstr>
      <vt:lpstr>Antifungals, Topical</vt:lpstr>
      <vt:lpstr>Antifungals, Topical</vt:lpstr>
      <vt:lpstr>Antifungals, Topical</vt:lpstr>
      <vt:lpstr>Antifungals, Topical</vt:lpstr>
      <vt:lpstr>Antifungals, Topical</vt:lpstr>
      <vt:lpstr>Beta Blockers</vt:lpstr>
      <vt:lpstr>Beta Blockers</vt:lpstr>
      <vt:lpstr>Beta Blockers</vt:lpstr>
      <vt:lpstr>Beta Blockers</vt:lpstr>
      <vt:lpstr>Beta Blockers</vt:lpstr>
      <vt:lpstr>Beta Blockers</vt:lpstr>
      <vt:lpstr>Beta Blockers</vt:lpstr>
      <vt:lpstr>Beta Blockers</vt:lpstr>
      <vt:lpstr>BPH Treatments</vt:lpstr>
      <vt:lpstr>BPH Treatments</vt:lpstr>
      <vt:lpstr>BPH Treatments</vt:lpstr>
      <vt:lpstr>BPH Treatments</vt:lpstr>
      <vt:lpstr>BPH Treatments</vt:lpstr>
      <vt:lpstr>BPH Treatments</vt:lpstr>
      <vt:lpstr>BPH Treatments</vt:lpstr>
      <vt:lpstr>BPH Treatments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Movement Disorders</vt:lpstr>
      <vt:lpstr>Movement Disorders</vt:lpstr>
      <vt:lpstr>Movement Disorders</vt:lpstr>
      <vt:lpstr>Movement Disorders</vt:lpstr>
      <vt:lpstr>Movement Disorders</vt:lpstr>
      <vt:lpstr>Movement Disorders</vt:lpstr>
      <vt:lpstr>Movement Disorders</vt:lpstr>
      <vt:lpstr>Phosphate Binders</vt:lpstr>
      <vt:lpstr>Phosphate Binders</vt:lpstr>
      <vt:lpstr>Phosphate Binders</vt:lpstr>
      <vt:lpstr>Phosphate Binders</vt:lpstr>
      <vt:lpstr>Phosphate Binders</vt:lpstr>
      <vt:lpstr>Hereditary Angioedema Agents</vt:lpstr>
      <vt:lpstr>Hereditary Angioedema Agents</vt:lpstr>
      <vt:lpstr>Hereditary Angioedema Agents</vt:lpstr>
      <vt:lpstr>Hereditary Angioedema Agents</vt:lpstr>
      <vt:lpstr>Hereditary Angioedema Agents</vt:lpstr>
      <vt:lpstr>Hereditary Angioedema Agents</vt:lpstr>
      <vt:lpstr>Hereditary Angioedema Agents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New Drug Reviews</vt:lpstr>
      <vt:lpstr>New Products</vt:lpstr>
      <vt:lpstr>Camzyos (mavacamten)</vt:lpstr>
      <vt:lpstr>Camzyos (mavacamten)</vt:lpstr>
      <vt:lpstr>Camzyos (mavacamten)</vt:lpstr>
      <vt:lpstr>Camzyos (mavacamten)</vt:lpstr>
      <vt:lpstr>Camzyos (mavacamten)</vt:lpstr>
      <vt:lpstr>Mounjaro (tirzepatide)</vt:lpstr>
      <vt:lpstr>Mounjaro (tirzepatide)</vt:lpstr>
      <vt:lpstr>Mounjaro (tirzepatide)</vt:lpstr>
      <vt:lpstr>Mounjaro (tirzepatide)</vt:lpstr>
      <vt:lpstr>Mounjaro (tirzepatide)</vt:lpstr>
      <vt:lpstr>Mounjaro (tirzepatide)</vt:lpstr>
      <vt:lpstr>Mounjaro (tirzepatide)</vt:lpstr>
      <vt:lpstr>Mounjaro (tirzepatide)</vt:lpstr>
      <vt:lpstr>Mounjaro (tirzepatide)</vt:lpstr>
      <vt:lpstr>Vtama (tapinarof)</vt:lpstr>
      <vt:lpstr>Vtama (tapinarof)</vt:lpstr>
      <vt:lpstr>Conflict of Interest Training</vt:lpstr>
      <vt:lpstr>Agenda</vt:lpstr>
      <vt:lpstr>Executive Order 2018-06</vt:lpstr>
      <vt:lpstr>Executive Order 2018-06</vt:lpstr>
      <vt:lpstr>Executive Order 2018-06</vt:lpstr>
      <vt:lpstr>Executive Order 2018-06</vt:lpstr>
      <vt:lpstr>Executive Order 2018-06</vt:lpstr>
      <vt:lpstr>AHCCCS Contractor Operations Manual Ch. 111</vt:lpstr>
      <vt:lpstr>AHCCCS Contractor Operations Manual Ch. 111:  Appendix A Disclosure Form</vt:lpstr>
      <vt:lpstr>Arizona Statutes for All Public Officers</vt:lpstr>
      <vt:lpstr>Integrity, Impartiality and Financial Interests </vt:lpstr>
      <vt:lpstr>Examples</vt:lpstr>
      <vt:lpstr>More Examples</vt:lpstr>
      <vt:lpstr>Disclosure Procedures</vt:lpstr>
      <vt:lpstr>PowerPoint Presentation</vt:lpstr>
      <vt:lpstr>Executive Session</vt:lpstr>
      <vt:lpstr>Public Therapeutic Class Votes </vt:lpstr>
      <vt:lpstr>Request to add Ella(Ulipristal) to the AHCCCS Drug List </vt:lpstr>
      <vt:lpstr>P&amp;T Meeting Dates</vt:lpstr>
      <vt:lpstr>PowerPoint Presentation</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Davis, Robin</cp:lastModifiedBy>
  <cp:revision>13</cp:revision>
  <dcterms:created xsi:type="dcterms:W3CDTF">2021-10-14T23:06:31Z</dcterms:created>
  <dcterms:modified xsi:type="dcterms:W3CDTF">2022-10-31T20:48:34Z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2021-10-14T23:06:51Z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e740e8dc-5813-45e8-84ab-f4c0c5fd292b</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