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62" r:id="rId5"/>
    <p:sldId id="261" r:id="rId6"/>
    <p:sldId id="286" r:id="rId7"/>
    <p:sldId id="287" r:id="rId8"/>
    <p:sldId id="290" r:id="rId9"/>
    <p:sldId id="321" r:id="rId10"/>
    <p:sldId id="291" r:id="rId11"/>
    <p:sldId id="310" r:id="rId12"/>
    <p:sldId id="298" r:id="rId13"/>
    <p:sldId id="299" r:id="rId14"/>
    <p:sldId id="301" r:id="rId15"/>
    <p:sldId id="315" r:id="rId16"/>
    <p:sldId id="314" r:id="rId17"/>
    <p:sldId id="316" r:id="rId18"/>
    <p:sldId id="317" r:id="rId19"/>
    <p:sldId id="292" r:id="rId20"/>
    <p:sldId id="320" r:id="rId21"/>
    <p:sldId id="319" r:id="rId22"/>
    <p:sldId id="318" r:id="rId23"/>
    <p:sldId id="322" r:id="rId24"/>
    <p:sldId id="302" r:id="rId25"/>
    <p:sldId id="304" r:id="rId26"/>
    <p:sldId id="305" r:id="rId27"/>
    <p:sldId id="312" r:id="rId28"/>
    <p:sldId id="306" r:id="rId29"/>
    <p:sldId id="307" r:id="rId30"/>
    <p:sldId id="308" r:id="rId31"/>
    <p:sldId id="28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Tracy" initials="TT" lastIdx="3" clrIdx="0">
    <p:extLst>
      <p:ext uri="{19B8F6BF-5375-455C-9EA6-DF929625EA0E}">
        <p15:presenceInfo xmlns:p15="http://schemas.microsoft.com/office/powerpoint/2012/main" userId="S::tracy.thomas@azahcccs.gov::ff8988ba-1a9c-4295-8731-ccf86903fe30" providerId="AD"/>
      </p:ext>
    </p:extLst>
  </p:cmAuthor>
  <p:cmAuthor id="2" name="Summerhill, Cliff" initials="SC" lastIdx="1" clrIdx="1">
    <p:extLst>
      <p:ext uri="{19B8F6BF-5375-455C-9EA6-DF929625EA0E}">
        <p15:presenceInfo xmlns:p15="http://schemas.microsoft.com/office/powerpoint/2012/main" userId="S::clifford.summerhill@azahcccs.gov::9407bb6f-d64a-453d-9913-7f46117f6d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D13"/>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E2022-ED3F-E9BE-3D0A-70F7D9702FCC}" v="9" dt="2022-10-11T21:06:07.095"/>
    <p1510:client id="{E8CD4023-198B-4CD8-AA8F-2086E2EF7CB6}" v="13" dt="2022-10-11T21:10:17.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Tracy" userId="S::tracy.thomas@azahcccs.gov::ff8988ba-1a9c-4295-8731-ccf86903fe30" providerId="AD" clId="Web-{679E2022-ED3F-E9BE-3D0A-70F7D9702FCC}"/>
    <pc:docChg chg="delSld modSld">
      <pc:chgData name="Thomas, Tracy" userId="S::tracy.thomas@azahcccs.gov::ff8988ba-1a9c-4295-8731-ccf86903fe30" providerId="AD" clId="Web-{679E2022-ED3F-E9BE-3D0A-70F7D9702FCC}" dt="2022-10-11T21:06:07.095" v="7" actId="20577"/>
      <pc:docMkLst>
        <pc:docMk/>
      </pc:docMkLst>
      <pc:sldChg chg="modSp">
        <pc:chgData name="Thomas, Tracy" userId="S::tracy.thomas@azahcccs.gov::ff8988ba-1a9c-4295-8731-ccf86903fe30" providerId="AD" clId="Web-{679E2022-ED3F-E9BE-3D0A-70F7D9702FCC}" dt="2022-10-11T21:05:18.703" v="3" actId="20577"/>
        <pc:sldMkLst>
          <pc:docMk/>
          <pc:sldMk cId="4129683127" sldId="287"/>
        </pc:sldMkLst>
        <pc:spChg chg="mod">
          <ac:chgData name="Thomas, Tracy" userId="S::tracy.thomas@azahcccs.gov::ff8988ba-1a9c-4295-8731-ccf86903fe30" providerId="AD" clId="Web-{679E2022-ED3F-E9BE-3D0A-70F7D9702FCC}" dt="2022-10-11T21:05:18.703" v="3" actId="20577"/>
          <ac:spMkLst>
            <pc:docMk/>
            <pc:sldMk cId="4129683127" sldId="287"/>
            <ac:spMk id="6" creationId="{00000000-0000-0000-0000-000000000000}"/>
          </ac:spMkLst>
        </pc:spChg>
      </pc:sldChg>
      <pc:sldChg chg="modSp del">
        <pc:chgData name="Thomas, Tracy" userId="S::tracy.thomas@azahcccs.gov::ff8988ba-1a9c-4295-8731-ccf86903fe30" providerId="AD" clId="Web-{679E2022-ED3F-E9BE-3D0A-70F7D9702FCC}" dt="2022-10-11T21:05:22.281" v="4"/>
        <pc:sldMkLst>
          <pc:docMk/>
          <pc:sldMk cId="872644103" sldId="288"/>
        </pc:sldMkLst>
        <pc:spChg chg="mod">
          <ac:chgData name="Thomas, Tracy" userId="S::tracy.thomas@azahcccs.gov::ff8988ba-1a9c-4295-8731-ccf86903fe30" providerId="AD" clId="Web-{679E2022-ED3F-E9BE-3D0A-70F7D9702FCC}" dt="2022-10-11T21:05:06.937" v="0" actId="20577"/>
          <ac:spMkLst>
            <pc:docMk/>
            <pc:sldMk cId="872644103" sldId="288"/>
            <ac:spMk id="3" creationId="{00000000-0000-0000-0000-000000000000}"/>
          </ac:spMkLst>
        </pc:spChg>
      </pc:sldChg>
      <pc:sldChg chg="modSp">
        <pc:chgData name="Thomas, Tracy" userId="S::tracy.thomas@azahcccs.gov::ff8988ba-1a9c-4295-8731-ccf86903fe30" providerId="AD" clId="Web-{679E2022-ED3F-E9BE-3D0A-70F7D9702FCC}" dt="2022-10-11T21:06:07.095" v="7" actId="20577"/>
        <pc:sldMkLst>
          <pc:docMk/>
          <pc:sldMk cId="3783648175" sldId="321"/>
        </pc:sldMkLst>
        <pc:spChg chg="mod">
          <ac:chgData name="Thomas, Tracy" userId="S::tracy.thomas@azahcccs.gov::ff8988ba-1a9c-4295-8731-ccf86903fe30" providerId="AD" clId="Web-{679E2022-ED3F-E9BE-3D0A-70F7D9702FCC}" dt="2022-10-11T21:06:07.095" v="7" actId="20577"/>
          <ac:spMkLst>
            <pc:docMk/>
            <pc:sldMk cId="3783648175" sldId="321"/>
            <ac:spMk id="3" creationId="{00000000-0000-0000-0000-000000000000}"/>
          </ac:spMkLst>
        </pc:spChg>
      </pc:sldChg>
    </pc:docChg>
  </pc:docChgLst>
  <pc:docChgLst>
    <pc:chgData name="Thomas, Tracy" userId="ff8988ba-1a9c-4295-8731-ccf86903fe30" providerId="ADAL" clId="{E8CD4023-198B-4CD8-AA8F-2086E2EF7CB6}"/>
    <pc:docChg chg="modSld">
      <pc:chgData name="Thomas, Tracy" userId="ff8988ba-1a9c-4295-8731-ccf86903fe30" providerId="ADAL" clId="{E8CD4023-198B-4CD8-AA8F-2086E2EF7CB6}" dt="2022-10-11T21:11:59.782" v="3" actId="27107"/>
      <pc:docMkLst>
        <pc:docMk/>
      </pc:docMkLst>
      <pc:sldChg chg="modSp mod">
        <pc:chgData name="Thomas, Tracy" userId="ff8988ba-1a9c-4295-8731-ccf86903fe30" providerId="ADAL" clId="{E8CD4023-198B-4CD8-AA8F-2086E2EF7CB6}" dt="2022-10-11T21:11:28.760" v="1" actId="27107"/>
        <pc:sldMkLst>
          <pc:docMk/>
          <pc:sldMk cId="534686684" sldId="290"/>
        </pc:sldMkLst>
        <pc:spChg chg="mod">
          <ac:chgData name="Thomas, Tracy" userId="ff8988ba-1a9c-4295-8731-ccf86903fe30" providerId="ADAL" clId="{E8CD4023-198B-4CD8-AA8F-2086E2EF7CB6}" dt="2022-10-11T21:11:28.760" v="1" actId="27107"/>
          <ac:spMkLst>
            <pc:docMk/>
            <pc:sldMk cId="534686684" sldId="290"/>
            <ac:spMk id="3" creationId="{00000000-0000-0000-0000-000000000000}"/>
          </ac:spMkLst>
        </pc:spChg>
      </pc:sldChg>
      <pc:sldChg chg="modSp mod">
        <pc:chgData name="Thomas, Tracy" userId="ff8988ba-1a9c-4295-8731-ccf86903fe30" providerId="ADAL" clId="{E8CD4023-198B-4CD8-AA8F-2086E2EF7CB6}" dt="2022-10-11T21:11:59.782" v="3" actId="27107"/>
        <pc:sldMkLst>
          <pc:docMk/>
          <pc:sldMk cId="561916983" sldId="320"/>
        </pc:sldMkLst>
        <pc:spChg chg="mod">
          <ac:chgData name="Thomas, Tracy" userId="ff8988ba-1a9c-4295-8731-ccf86903fe30" providerId="ADAL" clId="{E8CD4023-198B-4CD8-AA8F-2086E2EF7CB6}" dt="2022-10-11T21:11:59.782" v="3" actId="27107"/>
          <ac:spMkLst>
            <pc:docMk/>
            <pc:sldMk cId="561916983" sldId="320"/>
            <ac:spMk id="3" creationId="{00000000-0000-0000-0000-000000000000}"/>
          </ac:spMkLst>
        </pc:spChg>
      </pc:sldChg>
      <pc:sldChg chg="modSp mod">
        <pc:chgData name="Thomas, Tracy" userId="ff8988ba-1a9c-4295-8731-ccf86903fe30" providerId="ADAL" clId="{E8CD4023-198B-4CD8-AA8F-2086E2EF7CB6}" dt="2022-10-11T21:11:41.875" v="2" actId="27107"/>
        <pc:sldMkLst>
          <pc:docMk/>
          <pc:sldMk cId="3783648175" sldId="321"/>
        </pc:sldMkLst>
        <pc:spChg chg="mod">
          <ac:chgData name="Thomas, Tracy" userId="ff8988ba-1a9c-4295-8731-ccf86903fe30" providerId="ADAL" clId="{E8CD4023-198B-4CD8-AA8F-2086E2EF7CB6}" dt="2022-10-11T21:11:41.875" v="2" actId="27107"/>
          <ac:spMkLst>
            <pc:docMk/>
            <pc:sldMk cId="3783648175" sldId="321"/>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30CD3-7E7B-4AF4-BC4E-EAF0005AFCED}"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US"/>
        </a:p>
      </dgm:t>
    </dgm:pt>
    <dgm:pt modelId="{DE7EC60B-802C-413D-8C49-E057B8B73F52}">
      <dgm:prSet/>
      <dgm:spPr/>
      <dgm:t>
        <a:bodyPr/>
        <a:lstStyle/>
        <a:p>
          <a:pPr rtl="0"/>
          <a:r>
            <a:rPr lang="en-US" b="1" dirty="0"/>
            <a:t>AHCCCS</a:t>
          </a:r>
        </a:p>
      </dgm:t>
    </dgm:pt>
    <dgm:pt modelId="{54D048D8-A72E-4D10-BC65-7C2180814528}" type="parTrans" cxnId="{8250B1D9-7A5D-46B4-8574-C6E62531CBA6}">
      <dgm:prSet/>
      <dgm:spPr/>
      <dgm:t>
        <a:bodyPr/>
        <a:lstStyle/>
        <a:p>
          <a:endParaRPr lang="en-US"/>
        </a:p>
      </dgm:t>
    </dgm:pt>
    <dgm:pt modelId="{BD65AF36-1EA1-4CD3-A02F-DCCDFEA03357}" type="sibTrans" cxnId="{8250B1D9-7A5D-46B4-8574-C6E62531CBA6}">
      <dgm:prSet/>
      <dgm:spPr/>
      <dgm:t>
        <a:bodyPr/>
        <a:lstStyle/>
        <a:p>
          <a:endParaRPr lang="en-US"/>
        </a:p>
      </dgm:t>
    </dgm:pt>
    <dgm:pt modelId="{15844DE6-4302-4677-801D-7870C57B414E}">
      <dgm:prSet/>
      <dgm:spPr/>
      <dgm:t>
        <a:bodyPr/>
        <a:lstStyle/>
        <a:p>
          <a:pPr rtl="0"/>
          <a:r>
            <a:rPr lang="en-US" b="1" dirty="0"/>
            <a:t>Health Plans</a:t>
          </a:r>
        </a:p>
      </dgm:t>
    </dgm:pt>
    <dgm:pt modelId="{8A09F623-0B58-490B-981A-B8CB9378E4FC}" type="parTrans" cxnId="{9DAAEE58-7626-45E5-986B-B75321BF1467}">
      <dgm:prSet/>
      <dgm:spPr/>
      <dgm:t>
        <a:bodyPr/>
        <a:lstStyle/>
        <a:p>
          <a:endParaRPr lang="en-US"/>
        </a:p>
      </dgm:t>
    </dgm:pt>
    <dgm:pt modelId="{29057485-418B-49B9-ACCF-097CFA12024D}" type="sibTrans" cxnId="{9DAAEE58-7626-45E5-986B-B75321BF1467}">
      <dgm:prSet/>
      <dgm:spPr/>
      <dgm:t>
        <a:bodyPr/>
        <a:lstStyle/>
        <a:p>
          <a:endParaRPr lang="en-US"/>
        </a:p>
      </dgm:t>
    </dgm:pt>
    <dgm:pt modelId="{678AB488-9077-42AF-839C-FD41B8BBEC41}">
      <dgm:prSet/>
      <dgm:spPr/>
      <dgm:t>
        <a:bodyPr/>
        <a:lstStyle/>
        <a:p>
          <a:pPr rtl="0"/>
          <a:r>
            <a:rPr lang="en-US" b="1" dirty="0"/>
            <a:t>Hospitals</a:t>
          </a:r>
        </a:p>
      </dgm:t>
    </dgm:pt>
    <dgm:pt modelId="{A2EFD41A-9813-498B-B310-DEF7C1260E77}" type="parTrans" cxnId="{D90A6B91-EE6D-4D18-BF76-71A430F6C42A}">
      <dgm:prSet/>
      <dgm:spPr/>
      <dgm:t>
        <a:bodyPr/>
        <a:lstStyle/>
        <a:p>
          <a:endParaRPr lang="en-US"/>
        </a:p>
      </dgm:t>
    </dgm:pt>
    <dgm:pt modelId="{9F57A17D-B07F-49E0-BEAB-F6D6F6487CAF}" type="sibTrans" cxnId="{D90A6B91-EE6D-4D18-BF76-71A430F6C42A}">
      <dgm:prSet/>
      <dgm:spPr/>
      <dgm:t>
        <a:bodyPr/>
        <a:lstStyle/>
        <a:p>
          <a:endParaRPr lang="en-US"/>
        </a:p>
      </dgm:t>
    </dgm:pt>
    <dgm:pt modelId="{597BE078-19EF-4873-A12D-D9B7A4798FE8}" type="pres">
      <dgm:prSet presAssocID="{00A30CD3-7E7B-4AF4-BC4E-EAF0005AFCED}" presName="Name0" presStyleCnt="0">
        <dgm:presLayoutVars>
          <dgm:chMax val="7"/>
          <dgm:dir/>
          <dgm:resizeHandles val="exact"/>
        </dgm:presLayoutVars>
      </dgm:prSet>
      <dgm:spPr/>
    </dgm:pt>
    <dgm:pt modelId="{5FB3F24E-7EF8-4E1F-A709-1A138470A1A7}" type="pres">
      <dgm:prSet presAssocID="{00A30CD3-7E7B-4AF4-BC4E-EAF0005AFCED}" presName="ellipse1" presStyleLbl="vennNode1" presStyleIdx="0" presStyleCnt="3" custLinFactNeighborX="-550" custLinFactNeighborY="1158">
        <dgm:presLayoutVars>
          <dgm:bulletEnabled val="1"/>
        </dgm:presLayoutVars>
      </dgm:prSet>
      <dgm:spPr/>
    </dgm:pt>
    <dgm:pt modelId="{2496BDFD-5C27-419A-9B8B-A524C3B72312}" type="pres">
      <dgm:prSet presAssocID="{00A30CD3-7E7B-4AF4-BC4E-EAF0005AFCED}" presName="ellipse2" presStyleLbl="vennNode1" presStyleIdx="1" presStyleCnt="3" custLinFactNeighborX="35257" custLinFactNeighborY="-69788">
        <dgm:presLayoutVars>
          <dgm:bulletEnabled val="1"/>
        </dgm:presLayoutVars>
      </dgm:prSet>
      <dgm:spPr/>
    </dgm:pt>
    <dgm:pt modelId="{1E76C974-E6D6-491D-921F-A5E122E8FB7F}" type="pres">
      <dgm:prSet presAssocID="{00A30CD3-7E7B-4AF4-BC4E-EAF0005AFCED}" presName="ellipse3" presStyleLbl="vennNode1" presStyleIdx="2" presStyleCnt="3" custLinFactNeighborX="-63733" custLinFactNeighborY="57585">
        <dgm:presLayoutVars>
          <dgm:bulletEnabled val="1"/>
        </dgm:presLayoutVars>
      </dgm:prSet>
      <dgm:spPr/>
    </dgm:pt>
  </dgm:ptLst>
  <dgm:cxnLst>
    <dgm:cxn modelId="{E4122B6A-1E94-42A1-8161-38BD73268B7E}" type="presOf" srcId="{00A30CD3-7E7B-4AF4-BC4E-EAF0005AFCED}" destId="{597BE078-19EF-4873-A12D-D9B7A4798FE8}" srcOrd="0" destOrd="0" presId="urn:microsoft.com/office/officeart/2005/8/layout/rings+Icon"/>
    <dgm:cxn modelId="{9DAAEE58-7626-45E5-986B-B75321BF1467}" srcId="{00A30CD3-7E7B-4AF4-BC4E-EAF0005AFCED}" destId="{15844DE6-4302-4677-801D-7870C57B414E}" srcOrd="1" destOrd="0" parTransId="{8A09F623-0B58-490B-981A-B8CB9378E4FC}" sibTransId="{29057485-418B-49B9-ACCF-097CFA12024D}"/>
    <dgm:cxn modelId="{D90A6B91-EE6D-4D18-BF76-71A430F6C42A}" srcId="{00A30CD3-7E7B-4AF4-BC4E-EAF0005AFCED}" destId="{678AB488-9077-42AF-839C-FD41B8BBEC41}" srcOrd="2" destOrd="0" parTransId="{A2EFD41A-9813-498B-B310-DEF7C1260E77}" sibTransId="{9F57A17D-B07F-49E0-BEAB-F6D6F6487CAF}"/>
    <dgm:cxn modelId="{049F50B9-582A-4C20-B81C-CC1A216B6389}" type="presOf" srcId="{15844DE6-4302-4677-801D-7870C57B414E}" destId="{2496BDFD-5C27-419A-9B8B-A524C3B72312}" srcOrd="0" destOrd="0" presId="urn:microsoft.com/office/officeart/2005/8/layout/rings+Icon"/>
    <dgm:cxn modelId="{CB7B12C5-443C-4FCA-958F-485D99E6458F}" type="presOf" srcId="{678AB488-9077-42AF-839C-FD41B8BBEC41}" destId="{1E76C974-E6D6-491D-921F-A5E122E8FB7F}" srcOrd="0" destOrd="0" presId="urn:microsoft.com/office/officeart/2005/8/layout/rings+Icon"/>
    <dgm:cxn modelId="{5FD636C9-53DB-408C-8BD7-2ED339034894}" type="presOf" srcId="{DE7EC60B-802C-413D-8C49-E057B8B73F52}" destId="{5FB3F24E-7EF8-4E1F-A709-1A138470A1A7}" srcOrd="0" destOrd="0" presId="urn:microsoft.com/office/officeart/2005/8/layout/rings+Icon"/>
    <dgm:cxn modelId="{8250B1D9-7A5D-46B4-8574-C6E62531CBA6}" srcId="{00A30CD3-7E7B-4AF4-BC4E-EAF0005AFCED}" destId="{DE7EC60B-802C-413D-8C49-E057B8B73F52}" srcOrd="0" destOrd="0" parTransId="{54D048D8-A72E-4D10-BC65-7C2180814528}" sibTransId="{BD65AF36-1EA1-4CD3-A02F-DCCDFEA03357}"/>
    <dgm:cxn modelId="{3FF0C204-B045-4C40-BBA7-56D537B8107F}" type="presParOf" srcId="{597BE078-19EF-4873-A12D-D9B7A4798FE8}" destId="{5FB3F24E-7EF8-4E1F-A709-1A138470A1A7}" srcOrd="0" destOrd="0" presId="urn:microsoft.com/office/officeart/2005/8/layout/rings+Icon"/>
    <dgm:cxn modelId="{985CEC30-EDE2-4476-A11C-E2F89A529460}" type="presParOf" srcId="{597BE078-19EF-4873-A12D-D9B7A4798FE8}" destId="{2496BDFD-5C27-419A-9B8B-A524C3B72312}" srcOrd="1" destOrd="0" presId="urn:microsoft.com/office/officeart/2005/8/layout/rings+Icon"/>
    <dgm:cxn modelId="{ACF03F66-91B3-44FE-81F2-8D2745C01EE4}" type="presParOf" srcId="{597BE078-19EF-4873-A12D-D9B7A4798FE8}" destId="{1E76C974-E6D6-491D-921F-A5E122E8FB7F}"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3F24E-7EF8-4E1F-A709-1A138470A1A7}">
      <dsp:nvSpPr>
        <dsp:cNvPr id="0" name=""/>
        <dsp:cNvSpPr/>
      </dsp:nvSpPr>
      <dsp:spPr>
        <a:xfrm>
          <a:off x="525902" y="29114"/>
          <a:ext cx="2514216" cy="25141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kern="1200"/>
            <a:t>AHCCCS</a:t>
          </a:r>
        </a:p>
      </dsp:txBody>
      <dsp:txXfrm>
        <a:off x="894100" y="397307"/>
        <a:ext cx="1777820" cy="1777794"/>
      </dsp:txXfrm>
    </dsp:sp>
    <dsp:sp modelId="{2496BDFD-5C27-419A-9B8B-A524C3B72312}">
      <dsp:nvSpPr>
        <dsp:cNvPr id="0" name=""/>
        <dsp:cNvSpPr/>
      </dsp:nvSpPr>
      <dsp:spPr>
        <a:xfrm>
          <a:off x="2720258" y="0"/>
          <a:ext cx="2514216" cy="25141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kern="1200"/>
            <a:t>Health Plans</a:t>
          </a:r>
        </a:p>
      </dsp:txBody>
      <dsp:txXfrm>
        <a:off x="3088456" y="368193"/>
        <a:ext cx="1777820" cy="1777794"/>
      </dsp:txXfrm>
    </dsp:sp>
    <dsp:sp modelId="{1E76C974-E6D6-491D-921F-A5E122E8FB7F}">
      <dsp:nvSpPr>
        <dsp:cNvPr id="0" name=""/>
        <dsp:cNvSpPr/>
      </dsp:nvSpPr>
      <dsp:spPr>
        <a:xfrm>
          <a:off x="1523994" y="1447791"/>
          <a:ext cx="2514216" cy="25141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1" kern="1200"/>
            <a:t>Hospitals</a:t>
          </a:r>
        </a:p>
      </dsp:txBody>
      <dsp:txXfrm>
        <a:off x="1892192" y="1815984"/>
        <a:ext cx="1777820" cy="177779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8E186-F5F1-458B-9E94-B1FA109EECC1}" type="datetimeFigureOut">
              <a:rPr lang="en-US" smtClean="0"/>
              <a:t>10/11/2022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6B6724-8EF1-43F6-9C19-164CCF28AFB8}" type="slidenum">
              <a:rPr lang="en-US" smtClean="0"/>
              <a:t>2</a:t>
            </a:fld>
            <a:endParaRPr lang="en-US" dirty="0"/>
          </a:p>
        </p:txBody>
      </p:sp>
    </p:spTree>
    <p:extLst>
      <p:ext uri="{BB962C8B-B14F-4D97-AF65-F5344CB8AC3E}">
        <p14:creationId xmlns:p14="http://schemas.microsoft.com/office/powerpoint/2010/main" val="1827790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Annual AHCCCS Reinsurance Workshop </a:t>
            </a:r>
            <a:br>
              <a:rPr lang="en-US" dirty="0"/>
            </a:br>
            <a:r>
              <a:rPr lang="en-US" dirty="0"/>
              <a:t>RI Contract Year 41</a:t>
            </a:r>
          </a:p>
        </p:txBody>
      </p:sp>
      <p:sp>
        <p:nvSpPr>
          <p:cNvPr id="3" name="Text Placeholder 2"/>
          <p:cNvSpPr>
            <a:spLocks noGrp="1"/>
          </p:cNvSpPr>
          <p:nvPr>
            <p:ph type="body" sz="quarter" idx="15"/>
          </p:nvPr>
        </p:nvSpPr>
        <p:spPr/>
        <p:txBody>
          <a:bodyPr/>
          <a:lstStyle/>
          <a:p>
            <a:r>
              <a:rPr lang="en-US" dirty="0"/>
              <a:t>Presented by Tracy Thomas, Jorge Martinez, Elder Nevarez and Mercedes Hernandez – Wednesday, October 12th, 2022</a:t>
            </a:r>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Contract Changes</a:t>
            </a:r>
          </a:p>
        </p:txBody>
      </p:sp>
      <p:sp>
        <p:nvSpPr>
          <p:cNvPr id="3" name="Content Placeholder 2"/>
          <p:cNvSpPr>
            <a:spLocks noGrp="1"/>
          </p:cNvSpPr>
          <p:nvPr>
            <p:ph idx="1"/>
          </p:nvPr>
        </p:nvSpPr>
        <p:spPr/>
        <p:txBody>
          <a:bodyPr/>
          <a:lstStyle/>
          <a:p>
            <a:pPr lvl="1"/>
            <a:r>
              <a:rPr lang="en-US" dirty="0"/>
              <a:t>Added PAU case type to the UCSF Contract.</a:t>
            </a:r>
          </a:p>
          <a:p>
            <a:pPr lvl="1"/>
            <a:r>
              <a:rPr lang="en-US" dirty="0"/>
              <a:t>Added the following language in red to section 9.3 of the Transplant general contract: "Bill all medically necessary services provided to the transplant recipient that are related to the transplant using the appropriate claim form types, diagnosis codes, CPT and HCPCS procedure codes, and revenue codes to meet clean claim status."</a:t>
            </a:r>
          </a:p>
          <a:p>
            <a:pPr lvl="1"/>
            <a:endParaRPr lang="en-US" dirty="0"/>
          </a:p>
          <a:p>
            <a:pPr lvl="2"/>
            <a:endParaRPr lang="en-US" dirty="0"/>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36603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Contract Changes</a:t>
            </a:r>
          </a:p>
        </p:txBody>
      </p:sp>
      <p:sp>
        <p:nvSpPr>
          <p:cNvPr id="3" name="Content Placeholder 2"/>
          <p:cNvSpPr>
            <a:spLocks noGrp="1"/>
          </p:cNvSpPr>
          <p:nvPr>
            <p:ph idx="1"/>
          </p:nvPr>
        </p:nvSpPr>
        <p:spPr/>
        <p:txBody>
          <a:bodyPr/>
          <a:lstStyle/>
          <a:p>
            <a:r>
              <a:rPr lang="en-US" dirty="0"/>
              <a:t>Added DLI Boost language in red to section 7.5 of the transplant general contract:</a:t>
            </a:r>
          </a:p>
          <a:p>
            <a:r>
              <a:rPr lang="en-US" dirty="0"/>
              <a:t>7.5  </a:t>
            </a:r>
          </a:p>
          <a:p>
            <a:pPr lvl="1"/>
            <a:r>
              <a:rPr lang="en-US" sz="2000" dirty="0"/>
              <a:t>Hematopoietic Stem Cell (bone marrow, peripheral blood or cord blood) Transplant (HSCT) </a:t>
            </a:r>
          </a:p>
          <a:p>
            <a:pPr lvl="1"/>
            <a:r>
              <a:rPr lang="en-US" sz="2000" dirty="0"/>
              <a:t>Harvest Tissue harvesting for autologous, or allogeneic related donor case types, or invoice charges billed by the National Bone Marrow Donor Program (NMDP) for allogeneic unrelated donor types. </a:t>
            </a:r>
            <a:r>
              <a:rPr lang="en-US" sz="2000" dirty="0">
                <a:solidFill>
                  <a:srgbClr val="FF0000"/>
                </a:solidFill>
              </a:rPr>
              <a:t>This also includes Donor Leukocyte Infusions (DLI). DLI using frozen cells are not reimbursed under the transplant contract. </a:t>
            </a:r>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16282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Contract Changes</a:t>
            </a:r>
          </a:p>
        </p:txBody>
      </p:sp>
      <p:sp>
        <p:nvSpPr>
          <p:cNvPr id="3" name="Content Placeholder 2"/>
          <p:cNvSpPr>
            <a:spLocks noGrp="1"/>
          </p:cNvSpPr>
          <p:nvPr>
            <p:ph idx="1"/>
          </p:nvPr>
        </p:nvSpPr>
        <p:spPr/>
        <p:txBody>
          <a:bodyPr/>
          <a:lstStyle/>
          <a:p>
            <a:r>
              <a:rPr lang="en-US" dirty="0"/>
              <a:t>Immunosuppressant Rx language was removed from the in-state contracts as this language exists already in the Transplant general contract.</a:t>
            </a:r>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33811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Contract Changes</a:t>
            </a:r>
          </a:p>
        </p:txBody>
      </p:sp>
      <p:sp>
        <p:nvSpPr>
          <p:cNvPr id="3" name="Content Placeholder 2"/>
          <p:cNvSpPr>
            <a:spLocks noGrp="1"/>
          </p:cNvSpPr>
          <p:nvPr>
            <p:ph idx="1"/>
          </p:nvPr>
        </p:nvSpPr>
        <p:spPr/>
        <p:txBody>
          <a:bodyPr/>
          <a:lstStyle/>
          <a:p>
            <a:r>
              <a:rPr lang="en-US" sz="2000" dirty="0"/>
              <a:t>The following language addition to the Transplant general contract was added so we could have more consistency across the in-state contracts. The following language in red was added to section 7.5 of the Transplant general contract to transplant follow-up stages of the Hematopoietic Stem Cell (bone marrow, peripheral blood or cord blood) Transplant, Living Donor Liver Transplant (pediatric Members only), Heart Transplants  , and All Other Solid Organ Transplants:</a:t>
            </a:r>
          </a:p>
          <a:p>
            <a:pPr lvl="1"/>
            <a:r>
              <a:rPr lang="en-US" sz="1800" dirty="0"/>
              <a:t>“. . . post-transplant follow up care in an inpatient, skilled nursing facility and/or outpatient hospital setting including laboratory, diagnostic imaging and pharmacy services including immunosuppressant medication, unless otherwise indicated in the transplant rate matrices; essentially, any AHCCCS covered service ordered by the transplant team.”</a:t>
            </a:r>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617537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Contract Changes</a:t>
            </a:r>
          </a:p>
        </p:txBody>
      </p:sp>
      <p:sp>
        <p:nvSpPr>
          <p:cNvPr id="3" name="Content Placeholder 2"/>
          <p:cNvSpPr>
            <a:spLocks noGrp="1"/>
          </p:cNvSpPr>
          <p:nvPr>
            <p:ph idx="1"/>
          </p:nvPr>
        </p:nvSpPr>
        <p:spPr/>
        <p:txBody>
          <a:bodyPr/>
          <a:lstStyle/>
          <a:p>
            <a:r>
              <a:rPr lang="en-US" sz="2000" dirty="0"/>
              <a:t>Removed Q2040 drug code from Kymriah (KYM) matrices since this drug has not been covered since 01/01/2019. Q2042 is covered.</a:t>
            </a:r>
          </a:p>
          <a:p>
            <a:r>
              <a:rPr lang="en-US" sz="2000" dirty="0"/>
              <a:t>Added Total Body Irradiation (TBI) case type to Phoenix Children’s contract as PCH subcontracts with Mayo for these services.</a:t>
            </a:r>
          </a:p>
          <a:p>
            <a:r>
              <a:rPr lang="en-US" sz="2000" dirty="0"/>
              <a:t>Added TBI case type to Banner University Tucson, and Scottsdale Shea as there is the possibility of these facilities subcontracting for TBI Services with other facilities who have the ability to perform TBI.  </a:t>
            </a:r>
          </a:p>
          <a:p>
            <a:r>
              <a:rPr lang="en-US" sz="2000" dirty="0"/>
              <a:t>Added CAD/VAD/TAH to Stanford contract for both Heart and Heart/Lung.</a:t>
            </a:r>
          </a:p>
          <a:p>
            <a:r>
              <a:rPr lang="en-US" sz="2000" dirty="0"/>
              <a:t>Added Pediatric Heart (PHT) to Lucille Packard contract. </a:t>
            </a:r>
            <a:endParaRPr lang="en-US" dirty="0"/>
          </a:p>
          <a:p>
            <a:pPr lvl="1"/>
            <a:endParaRPr lang="en-US" dirty="0"/>
          </a:p>
        </p:txBody>
      </p:sp>
    </p:spTree>
    <p:extLst>
      <p:ext uri="{BB962C8B-B14F-4D97-AF65-F5344CB8AC3E}">
        <p14:creationId xmlns:p14="http://schemas.microsoft.com/office/powerpoint/2010/main" val="343445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Contract Changes</a:t>
            </a:r>
          </a:p>
        </p:txBody>
      </p:sp>
      <p:sp>
        <p:nvSpPr>
          <p:cNvPr id="3" name="Content Placeholder 2"/>
          <p:cNvSpPr>
            <a:spLocks noGrp="1"/>
          </p:cNvSpPr>
          <p:nvPr>
            <p:ph idx="1"/>
          </p:nvPr>
        </p:nvSpPr>
        <p:spPr/>
        <p:txBody>
          <a:bodyPr/>
          <a:lstStyle/>
          <a:p>
            <a:r>
              <a:rPr lang="en-US" dirty="0"/>
              <a:t>Banner University Tucson Heart (HRT) and Heart/Lung (HLT) Contracts still temporarily suspended.</a:t>
            </a:r>
          </a:p>
          <a:p>
            <a:r>
              <a:rPr lang="en-US" dirty="0"/>
              <a:t>Added Kymriah, Yescarta and Tecartus to Honor Health/Scottsdale Shea contract. </a:t>
            </a:r>
          </a:p>
          <a:p>
            <a:r>
              <a:rPr lang="en-US" dirty="0"/>
              <a:t>Removed Immunosuppressant Rx language from Lucille Packard Autologous, Allo-related, Allo-unrelated bone marrow transplants contracts.</a:t>
            </a:r>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3253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New in the RI System</a:t>
            </a:r>
          </a:p>
        </p:txBody>
      </p:sp>
      <p:sp>
        <p:nvSpPr>
          <p:cNvPr id="3" name="Content Placeholder 2"/>
          <p:cNvSpPr>
            <a:spLocks noGrp="1"/>
          </p:cNvSpPr>
          <p:nvPr>
            <p:ph idx="1"/>
          </p:nvPr>
        </p:nvSpPr>
        <p:spPr/>
        <p:txBody>
          <a:bodyPr/>
          <a:lstStyle/>
          <a:p>
            <a:r>
              <a:rPr lang="en-US" dirty="0"/>
              <a:t>Let’s Mention Letter of Agreements(LOAs)/ Single Case Agreements(SCAs) for Non-Contracted Case Types or Facilities – some of the challenges:</a:t>
            </a:r>
          </a:p>
          <a:p>
            <a:pPr lvl="1"/>
            <a:r>
              <a:rPr lang="en-US" dirty="0"/>
              <a:t>Do we have a contract for that case type but different facility?</a:t>
            </a:r>
          </a:p>
          <a:p>
            <a:pPr lvl="1"/>
            <a:r>
              <a:rPr lang="en-US" dirty="0"/>
              <a:t>How is the MCO to reimburse the facility?</a:t>
            </a:r>
          </a:p>
          <a:p>
            <a:pPr lvl="2"/>
            <a:r>
              <a:rPr lang="en-US" dirty="0"/>
              <a:t>Terms of the LOA?</a:t>
            </a:r>
          </a:p>
          <a:p>
            <a:pPr lvl="2"/>
            <a:r>
              <a:rPr lang="en-US" dirty="0"/>
              <a:t>Staging?</a:t>
            </a:r>
          </a:p>
          <a:p>
            <a:pPr lvl="1"/>
            <a:r>
              <a:rPr lang="en-US" dirty="0"/>
              <a:t>How is AHCCCS to reimburse the MCO?</a:t>
            </a:r>
          </a:p>
          <a:p>
            <a:pPr lvl="1"/>
            <a:r>
              <a:rPr lang="en-US" dirty="0"/>
              <a:t>How is the case to be set up in the mainframe?</a:t>
            </a:r>
          </a:p>
          <a:p>
            <a:pPr lvl="2"/>
            <a:endParaRPr lang="en-US" dirty="0"/>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4967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New in the RI System</a:t>
            </a:r>
          </a:p>
        </p:txBody>
      </p:sp>
      <p:sp>
        <p:nvSpPr>
          <p:cNvPr id="3" name="Content Placeholder 2"/>
          <p:cNvSpPr>
            <a:spLocks noGrp="1"/>
          </p:cNvSpPr>
          <p:nvPr>
            <p:ph idx="1"/>
          </p:nvPr>
        </p:nvSpPr>
        <p:spPr/>
        <p:txBody>
          <a:bodyPr/>
          <a:lstStyle/>
          <a:p>
            <a:pPr marL="0" indent="0">
              <a:buNone/>
            </a:pPr>
            <a:r>
              <a:rPr lang="en-US" dirty="0"/>
              <a:t>Staging NCT Cases</a:t>
            </a:r>
          </a:p>
          <a:p>
            <a:r>
              <a:rPr lang="en-US" sz="2000" dirty="0"/>
              <a:t>If a Letter of Agreement(LOA) or Single Case Agreement (SCA) indicates a transplant will be billed in stages it is possible to stage these transplant in PMMIS now via the NCT Case.</a:t>
            </a:r>
          </a:p>
          <a:p>
            <a:r>
              <a:rPr lang="en-US" sz="2000" dirty="0"/>
              <a:t>PMMIS contains six multi-purpose NCT Stages: </a:t>
            </a:r>
          </a:p>
          <a:p>
            <a:pPr lvl="1"/>
            <a:r>
              <a:rPr lang="en-US" sz="1700" dirty="0"/>
              <a:t>NCT01 NCT STAGE 1</a:t>
            </a:r>
          </a:p>
          <a:p>
            <a:pPr lvl="1"/>
            <a:r>
              <a:rPr lang="en-US" sz="1700" dirty="0"/>
              <a:t>NCT02 NCT STAGE 2</a:t>
            </a:r>
          </a:p>
          <a:p>
            <a:pPr lvl="1"/>
            <a:r>
              <a:rPr lang="en-US" sz="1700" dirty="0"/>
              <a:t>NCT03 NCT STAGE 3</a:t>
            </a:r>
          </a:p>
          <a:p>
            <a:pPr lvl="1"/>
            <a:r>
              <a:rPr lang="en-US" sz="1700" dirty="0"/>
              <a:t>NCT04 NCT STAGE 4</a:t>
            </a:r>
          </a:p>
          <a:p>
            <a:pPr lvl="1"/>
            <a:r>
              <a:rPr lang="en-US" sz="1700" dirty="0"/>
              <a:t>NCT05 NCT STAGE 5</a:t>
            </a:r>
          </a:p>
          <a:p>
            <a:pPr lvl="1"/>
            <a:r>
              <a:rPr lang="en-US" sz="1700" dirty="0"/>
              <a:t>NCT06 NCT STAGE 6</a:t>
            </a:r>
          </a:p>
          <a:p>
            <a:endParaRPr lang="en-US" sz="1800" dirty="0"/>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6191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Something New in the RI System</a:t>
            </a:r>
          </a:p>
        </p:txBody>
      </p:sp>
      <p:sp>
        <p:nvSpPr>
          <p:cNvPr id="3" name="Content Placeholder 2"/>
          <p:cNvSpPr>
            <a:spLocks noGrp="1"/>
          </p:cNvSpPr>
          <p:nvPr>
            <p:ph idx="1"/>
          </p:nvPr>
        </p:nvSpPr>
        <p:spPr/>
        <p:txBody>
          <a:bodyPr/>
          <a:lstStyle/>
          <a:p>
            <a:pPr marL="0" indent="0">
              <a:buNone/>
            </a:pPr>
            <a:r>
              <a:rPr lang="en-US" dirty="0"/>
              <a:t>Staging NCT Cases -continued</a:t>
            </a:r>
          </a:p>
          <a:p>
            <a:r>
              <a:rPr lang="en-US" sz="2000" dirty="0"/>
              <a:t>Once AHCCCS Reinsurance reviews your LOA with the facility we will set up the contract in PMMIS and assign what stages will be associated with the stages in the system and communicate this information to you via email. For example,</a:t>
            </a:r>
          </a:p>
          <a:p>
            <a:pPr lvl="1"/>
            <a:r>
              <a:rPr lang="en-US" sz="1700" dirty="0"/>
              <a:t>NCT01 NCT STAGE 1 – OP Eval</a:t>
            </a:r>
          </a:p>
          <a:p>
            <a:pPr lvl="1"/>
            <a:r>
              <a:rPr lang="en-US" sz="1700" dirty="0"/>
              <a:t>NCT02 NCT STAGE 2 – Prep and Transplant</a:t>
            </a:r>
          </a:p>
          <a:p>
            <a:pPr lvl="1"/>
            <a:r>
              <a:rPr lang="en-US" sz="1700" dirty="0"/>
              <a:t>NCT03 NCT STAGE 3 – 1-30 Follow-up</a:t>
            </a:r>
          </a:p>
          <a:p>
            <a:pPr lvl="1"/>
            <a:r>
              <a:rPr lang="en-US" sz="1700" dirty="0"/>
              <a:t>NCT04 NCT STAGE 4 – 31-60 Follow-up</a:t>
            </a:r>
          </a:p>
          <a:p>
            <a:pPr lvl="1"/>
            <a:r>
              <a:rPr lang="en-US" sz="1700" dirty="0"/>
              <a:t>NCT05 NCT STAGE 5 – 61+</a:t>
            </a:r>
          </a:p>
          <a:p>
            <a:pPr lvl="1"/>
            <a:r>
              <a:rPr lang="en-US" sz="1700" dirty="0"/>
              <a:t>NCT06 NCT STAGE 6 - Outlier</a:t>
            </a:r>
          </a:p>
          <a:p>
            <a:endParaRPr lang="en-US" sz="1700" dirty="0"/>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20114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Recaps</a:t>
            </a:r>
          </a:p>
        </p:txBody>
      </p:sp>
      <p:sp>
        <p:nvSpPr>
          <p:cNvPr id="3" name="Content Placeholder 2"/>
          <p:cNvSpPr>
            <a:spLocks noGrp="1"/>
          </p:cNvSpPr>
          <p:nvPr>
            <p:ph idx="1"/>
          </p:nvPr>
        </p:nvSpPr>
        <p:spPr>
          <a:xfrm>
            <a:off x="457200" y="1047750"/>
            <a:ext cx="8413996" cy="3394472"/>
          </a:xfrm>
        </p:spPr>
        <p:txBody>
          <a:bodyPr/>
          <a:lstStyle/>
          <a:p>
            <a:r>
              <a:rPr lang="en-US" sz="2200" dirty="0"/>
              <a:t>Transferring funds from regular case to High Dollar over $1,000,000 case when a CRN's dollars must be split to balance the regular case at $1,000,000.</a:t>
            </a:r>
          </a:p>
          <a:p>
            <a:pPr lvl="1"/>
            <a:r>
              <a:rPr lang="en-US" sz="1800" dirty="0"/>
              <a:t>This occurs when an entire CRN cannot be transferred because it will bring the regular case to below $1,000,000.</a:t>
            </a:r>
          </a:p>
          <a:p>
            <a:pPr lvl="1"/>
            <a:r>
              <a:rPr lang="en-US" sz="1800" dirty="0"/>
              <a:t>Designate the CRN the funds will be transferred from and the amount to be transferred to the Catastrophic case in the Reinsurance Action Request form.</a:t>
            </a:r>
          </a:p>
          <a:p>
            <a:pPr lvl="1"/>
            <a:r>
              <a:rPr lang="en-US" sz="1800" dirty="0"/>
              <a:t>The transferred amount will be seen in the CATSTR AMT $ field on the High Dollar $1,000,000 case.</a:t>
            </a:r>
          </a:p>
          <a:p>
            <a:r>
              <a:rPr lang="en-US" sz="2200" dirty="0"/>
              <a:t>On Zolgensma BIO/CRB cases this CRN Dollar split is particularly important due to the high dollar nature of Zolgensma claims.</a:t>
            </a:r>
          </a:p>
          <a:p>
            <a:pPr lvl="1"/>
            <a:endParaRPr lang="en-US" dirty="0"/>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47632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6" name="Content Placeholder 5"/>
          <p:cNvSpPr>
            <a:spLocks noGrp="1"/>
          </p:cNvSpPr>
          <p:nvPr>
            <p:ph idx="1"/>
          </p:nvPr>
        </p:nvSpPr>
        <p:spPr/>
        <p:txBody>
          <a:bodyPr/>
          <a:lstStyle/>
          <a:p>
            <a:r>
              <a:rPr lang="en-US" dirty="0"/>
              <a:t>Welcome and Introductions</a:t>
            </a:r>
          </a:p>
          <a:p>
            <a:r>
              <a:rPr lang="en-US" dirty="0"/>
              <a:t>Review Reinsurance Manual Changes for 10/01/2022</a:t>
            </a:r>
          </a:p>
          <a:p>
            <a:r>
              <a:rPr lang="en-US" dirty="0"/>
              <a:t>Transplant Contract Changes effective 10/01/2022</a:t>
            </a:r>
          </a:p>
          <a:p>
            <a:r>
              <a:rPr lang="en-US" dirty="0"/>
              <a:t>Something New in PMMIS</a:t>
            </a:r>
          </a:p>
          <a:p>
            <a:r>
              <a:rPr lang="en-US" dirty="0"/>
              <a:t>Recaps</a:t>
            </a:r>
          </a:p>
          <a:p>
            <a:r>
              <a:rPr lang="en-US" dirty="0"/>
              <a:t>Reminders</a:t>
            </a:r>
          </a:p>
          <a:p>
            <a:r>
              <a:rPr lang="en-US" dirty="0"/>
              <a:t>Questions</a:t>
            </a:r>
          </a:p>
        </p:txBody>
      </p:sp>
    </p:spTree>
    <p:extLst>
      <p:ext uri="{BB962C8B-B14F-4D97-AF65-F5344CB8AC3E}">
        <p14:creationId xmlns:p14="http://schemas.microsoft.com/office/powerpoint/2010/main" val="415975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Recaps</a:t>
            </a:r>
          </a:p>
        </p:txBody>
      </p:sp>
      <p:sp>
        <p:nvSpPr>
          <p:cNvPr id="3" name="Content Placeholder 2"/>
          <p:cNvSpPr>
            <a:spLocks noGrp="1"/>
          </p:cNvSpPr>
          <p:nvPr>
            <p:ph idx="1"/>
          </p:nvPr>
        </p:nvSpPr>
        <p:spPr/>
        <p:txBody>
          <a:bodyPr/>
          <a:lstStyle/>
          <a:p>
            <a:r>
              <a:rPr lang="en-US" dirty="0"/>
              <a:t>CAD/VAD is reinsured only as a bridge to Transplant. If a CAD/VAD is performed as a destination therapy, it is paid outside the transplant contract and not reinsured.</a:t>
            </a:r>
          </a:p>
          <a:p>
            <a:r>
              <a:rPr lang="en-US" dirty="0"/>
              <a:t>CAR-T Drugs [Kymriah (KYM), Yescarta(YES) and Tercartus (TEC)] are only reinsured if performed inpatient. They must also be encountered as inpatient with only the drug code to be reinsured. If they are performed outpatient, they are paid outside the transplant contract and not reinsured. </a:t>
            </a:r>
          </a:p>
          <a:p>
            <a:endParaRPr lang="en-US" dirty="0"/>
          </a:p>
          <a:p>
            <a:pPr lvl="1"/>
            <a:endParaRPr lang="en-US" dirty="0"/>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86257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lIns="91440" tIns="45720" rIns="91440" bIns="45720" anchor="ctr">
            <a:noAutofit/>
          </a:bodyPr>
          <a:lstStyle/>
          <a:p>
            <a:pPr algn="l"/>
            <a:br>
              <a:rPr lang="en-US" sz="4800" dirty="0"/>
            </a:br>
            <a:r>
              <a:rPr lang="en-US" sz="4800" dirty="0"/>
              <a:t>Reminders</a:t>
            </a:r>
            <a:br>
              <a:rPr lang="en-US" sz="4800" dirty="0">
                <a:cs typeface="Calibri"/>
              </a:rPr>
            </a:br>
            <a:br>
              <a:rPr lang="en-US" sz="4800" dirty="0"/>
            </a:br>
            <a:r>
              <a:rPr lang="en-US" dirty="0"/>
              <a:t>	</a:t>
            </a:r>
          </a:p>
        </p:txBody>
      </p:sp>
      <p:sp>
        <p:nvSpPr>
          <p:cNvPr id="3" name="Content Placeholder 2"/>
          <p:cNvSpPr>
            <a:spLocks noGrp="1"/>
          </p:cNvSpPr>
          <p:nvPr>
            <p:ph idx="1"/>
          </p:nvPr>
        </p:nvSpPr>
        <p:spPr>
          <a:xfrm>
            <a:off x="170330" y="714375"/>
            <a:ext cx="8382000" cy="3886200"/>
          </a:xfrm>
        </p:spPr>
        <p:txBody>
          <a:bodyPr lIns="91440" tIns="45720" rIns="91440" bIns="45720" anchor="t"/>
          <a:lstStyle/>
          <a:p>
            <a:r>
              <a:rPr lang="en-US" dirty="0">
                <a:solidFill>
                  <a:srgbClr val="050D13"/>
                </a:solidFill>
                <a:ea typeface="+mn-lt"/>
                <a:cs typeface="+mn-lt"/>
              </a:rPr>
              <a:t>Shore up Transplant stage dates that extend into following contract year.</a:t>
            </a:r>
            <a:endParaRPr lang="en-US" dirty="0">
              <a:solidFill>
                <a:srgbClr val="050D13"/>
              </a:solidFill>
              <a:ea typeface="+mn-lt"/>
              <a:cs typeface="Calibri"/>
            </a:endParaRPr>
          </a:p>
          <a:p>
            <a:r>
              <a:rPr lang="en-US" dirty="0">
                <a:solidFill>
                  <a:srgbClr val="050D13"/>
                </a:solidFill>
                <a:ea typeface="+mn-lt"/>
                <a:cs typeface="+mn-lt"/>
              </a:rPr>
              <a:t>Delete stages that are not in the correct contract year of the case.</a:t>
            </a:r>
          </a:p>
          <a:p>
            <a:r>
              <a:rPr lang="en-US" dirty="0">
                <a:solidFill>
                  <a:srgbClr val="050D13"/>
                </a:solidFill>
                <a:ea typeface="+mn-lt"/>
                <a:cs typeface="+mn-lt"/>
              </a:rPr>
              <a:t>Delete inactive stages or activate stages and shore up dates that extend into the following contract year.</a:t>
            </a:r>
          </a:p>
          <a:p>
            <a:r>
              <a:rPr lang="en-US" dirty="0">
                <a:solidFill>
                  <a:srgbClr val="050D13"/>
                </a:solidFill>
                <a:cs typeface="Calibri"/>
              </a:rPr>
              <a:t>Not doing these things can create a lot of work for you and AHCCCS Reinsurance since CRNs that are not part of a stage can associate in error. This can require Reinsurance Action Requests and CRN transfers to correct which are very time consuming.</a:t>
            </a:r>
          </a:p>
        </p:txBody>
      </p:sp>
    </p:spTree>
    <p:extLst>
      <p:ext uri="{BB962C8B-B14F-4D97-AF65-F5344CB8AC3E}">
        <p14:creationId xmlns:p14="http://schemas.microsoft.com/office/powerpoint/2010/main" val="55678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br>
              <a:rPr lang="en-US" dirty="0"/>
            </a:br>
            <a:r>
              <a:rPr lang="en-US" dirty="0"/>
              <a:t>	</a:t>
            </a:r>
          </a:p>
        </p:txBody>
      </p:sp>
      <p:sp>
        <p:nvSpPr>
          <p:cNvPr id="3" name="Content Placeholder 2"/>
          <p:cNvSpPr>
            <a:spLocks noGrp="1"/>
          </p:cNvSpPr>
          <p:nvPr>
            <p:ph idx="1"/>
          </p:nvPr>
        </p:nvSpPr>
        <p:spPr/>
        <p:txBody>
          <a:bodyPr/>
          <a:lstStyle/>
          <a:p>
            <a:pPr marL="0" indent="0">
              <a:buNone/>
            </a:pPr>
            <a:r>
              <a:rPr lang="en-US" dirty="0"/>
              <a:t>Non-contracted Transplant types or Transplants performed at non-contracted facilities</a:t>
            </a:r>
          </a:p>
          <a:p>
            <a:r>
              <a:rPr lang="en-US" dirty="0"/>
              <a:t>AHCCCS must review all transplants at non-contracted facilities or for non-contracted case types.</a:t>
            </a:r>
          </a:p>
          <a:p>
            <a:r>
              <a:rPr lang="en-US" dirty="0"/>
              <a:t>The Letter of Agreement (LOA) for these cases must be received and reviewed  by AHCCCS before the case can be created in PMMIS.  </a:t>
            </a:r>
          </a:p>
        </p:txBody>
      </p:sp>
    </p:spTree>
    <p:extLst>
      <p:ext uri="{BB962C8B-B14F-4D97-AF65-F5344CB8AC3E}">
        <p14:creationId xmlns:p14="http://schemas.microsoft.com/office/powerpoint/2010/main" val="253061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Reminders</a:t>
            </a:r>
            <a:br>
              <a:rPr lang="en-US" dirty="0"/>
            </a:br>
            <a:r>
              <a:rPr lang="en-US" dirty="0"/>
              <a:t>	</a:t>
            </a:r>
          </a:p>
        </p:txBody>
      </p:sp>
      <p:sp>
        <p:nvSpPr>
          <p:cNvPr id="3" name="Content Placeholder 2"/>
          <p:cNvSpPr>
            <a:spLocks noGrp="1"/>
          </p:cNvSpPr>
          <p:nvPr>
            <p:ph idx="1"/>
          </p:nvPr>
        </p:nvSpPr>
        <p:spPr/>
        <p:txBody>
          <a:bodyPr/>
          <a:lstStyle/>
          <a:p>
            <a:r>
              <a:rPr lang="en-US" dirty="0"/>
              <a:t>A room and board rev code must be on the first line of UBs for them to be reinsured.</a:t>
            </a:r>
          </a:p>
          <a:p>
            <a:r>
              <a:rPr lang="en-US" dirty="0"/>
              <a:t>Please review your cases in PMMIS before submitting Reinsurance Action Requests and Transplant submissions.</a:t>
            </a:r>
          </a:p>
          <a:p>
            <a:r>
              <a:rPr lang="en-US" dirty="0"/>
              <a:t>Please use correct forms for submitting for reinsurance (e.g., Reinsurance Action Requests, Case Creation Form, Catastrophic or Transplant CRN Transfer Forms).</a:t>
            </a:r>
          </a:p>
          <a:p>
            <a:r>
              <a:rPr lang="en-US" dirty="0"/>
              <a:t>Complete forms completely.</a:t>
            </a:r>
          </a:p>
          <a:p>
            <a:r>
              <a:rPr lang="en-US" dirty="0"/>
              <a:t>Submit your SNF Grids ASAP if you haven't already.</a:t>
            </a:r>
          </a:p>
          <a:p>
            <a:endParaRPr lang="en-US" dirty="0"/>
          </a:p>
          <a:p>
            <a:endParaRPr lang="en-US" dirty="0"/>
          </a:p>
        </p:txBody>
      </p:sp>
    </p:spTree>
    <p:extLst>
      <p:ext uri="{BB962C8B-B14F-4D97-AF65-F5344CB8AC3E}">
        <p14:creationId xmlns:p14="http://schemas.microsoft.com/office/powerpoint/2010/main" val="306887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Reminders</a:t>
            </a:r>
            <a:br>
              <a:rPr lang="en-US" dirty="0"/>
            </a:br>
            <a:r>
              <a:rPr lang="en-US" dirty="0"/>
              <a:t>	</a:t>
            </a:r>
          </a:p>
        </p:txBody>
      </p:sp>
      <p:sp>
        <p:nvSpPr>
          <p:cNvPr id="3" name="Content Placeholder 2"/>
          <p:cNvSpPr>
            <a:spLocks noGrp="1"/>
          </p:cNvSpPr>
          <p:nvPr>
            <p:ph idx="1"/>
          </p:nvPr>
        </p:nvSpPr>
        <p:spPr/>
        <p:txBody>
          <a:bodyPr/>
          <a:lstStyle/>
          <a:p>
            <a:r>
              <a:rPr lang="en-US" dirty="0"/>
              <a:t>Do not forget to monitor your cases over $1,000,000 so you can request to receive enhanced reinsurance.</a:t>
            </a:r>
          </a:p>
          <a:p>
            <a:r>
              <a:rPr lang="en-US" dirty="0"/>
              <a:t>Do not forget to request your catastrophic cases timely, (i.e., HEM, VON, GCC, BIO).</a:t>
            </a:r>
          </a:p>
          <a:p>
            <a:r>
              <a:rPr lang="en-US" dirty="0"/>
              <a:t>Do not forget to review your aged Transplant report AHCCCS Reinsurance provides monthly.</a:t>
            </a:r>
          </a:p>
          <a:p>
            <a:endParaRPr lang="en-US" dirty="0"/>
          </a:p>
        </p:txBody>
      </p:sp>
    </p:spTree>
    <p:extLst>
      <p:ext uri="{BB962C8B-B14F-4D97-AF65-F5344CB8AC3E}">
        <p14:creationId xmlns:p14="http://schemas.microsoft.com/office/powerpoint/2010/main" val="3285483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 - Continued</a:t>
            </a:r>
            <a:br>
              <a:rPr lang="en-US" dirty="0"/>
            </a:br>
            <a:r>
              <a:rPr lang="en-US" dirty="0"/>
              <a:t>	</a:t>
            </a:r>
          </a:p>
        </p:txBody>
      </p:sp>
      <p:sp>
        <p:nvSpPr>
          <p:cNvPr id="3" name="Content Placeholder 2"/>
          <p:cNvSpPr>
            <a:spLocks noGrp="1"/>
          </p:cNvSpPr>
          <p:nvPr>
            <p:ph idx="1"/>
          </p:nvPr>
        </p:nvSpPr>
        <p:spPr/>
        <p:txBody>
          <a:bodyPr/>
          <a:lstStyle/>
          <a:p>
            <a:r>
              <a:rPr lang="en-US" dirty="0"/>
              <a:t>There is no Transplant Reinsurance for Kidney Transplants as they are capitated.</a:t>
            </a:r>
          </a:p>
          <a:p>
            <a:r>
              <a:rPr lang="en-US" dirty="0"/>
              <a:t>All Transplant providers must be registered.</a:t>
            </a:r>
          </a:p>
          <a:p>
            <a:r>
              <a:rPr lang="en-US" dirty="0"/>
              <a:t>Notwithstanding the denial of reinsurance by AHCCCS, the Contractor is responsible for payment of claims for all services approved by the Contractor. </a:t>
            </a:r>
          </a:p>
        </p:txBody>
      </p:sp>
    </p:spTree>
    <p:extLst>
      <p:ext uri="{BB962C8B-B14F-4D97-AF65-F5344CB8AC3E}">
        <p14:creationId xmlns:p14="http://schemas.microsoft.com/office/powerpoint/2010/main" val="188074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E222AC2-034C-49CA-A448-6D1E7EE29667}"/>
              </a:ext>
            </a:extLst>
          </p:cNvPr>
          <p:cNvGraphicFramePr/>
          <p:nvPr>
            <p:extLst>
              <p:ext uri="{D42A27DB-BD31-4B8C-83A1-F6EECF244321}">
                <p14:modId xmlns:p14="http://schemas.microsoft.com/office/powerpoint/2010/main" val="1558306706"/>
              </p:ext>
            </p:extLst>
          </p:nvPr>
        </p:nvGraphicFramePr>
        <p:xfrm>
          <a:off x="1371600" y="514350"/>
          <a:ext cx="6180328"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8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graphicEl>
                                              <a:dgm id="{5FB3F24E-7EF8-4E1F-A709-1A138470A1A7}"/>
                                            </p:graphicEl>
                                          </p:spTgt>
                                        </p:tgtEl>
                                        <p:attrNameLst>
                                          <p:attrName>fillcolor</p:attrName>
                                        </p:attrNameLst>
                                      </p:cBhvr>
                                      <p:to>
                                        <a:schemeClr val="accent2"/>
                                      </p:to>
                                    </p:animClr>
                                    <p:set>
                                      <p:cBhvr>
                                        <p:cTn id="7" dur="2000" fill="hold"/>
                                        <p:tgtEl>
                                          <p:spTgt spid="6">
                                            <p:graphicEl>
                                              <a:dgm id="{5FB3F24E-7EF8-4E1F-A709-1A138470A1A7}"/>
                                            </p:graphicEl>
                                          </p:spTgt>
                                        </p:tgtEl>
                                        <p:attrNameLst>
                                          <p:attrName>fill.type</p:attrName>
                                        </p:attrNameLst>
                                      </p:cBhvr>
                                      <p:to>
                                        <p:strVal val="solid"/>
                                      </p:to>
                                    </p:set>
                                    <p:set>
                                      <p:cBhvr>
                                        <p:cTn id="8" dur="2000" fill="hold"/>
                                        <p:tgtEl>
                                          <p:spTgt spid="6">
                                            <p:graphicEl>
                                              <a:dgm id="{5FB3F24E-7EF8-4E1F-A709-1A138470A1A7}"/>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6">
                                            <p:graphicEl>
                                              <a:dgm id="{2496BDFD-5C27-419A-9B8B-A524C3B72312}"/>
                                            </p:graphicEl>
                                          </p:spTgt>
                                        </p:tgtEl>
                                        <p:attrNameLst>
                                          <p:attrName>fillcolor</p:attrName>
                                        </p:attrNameLst>
                                      </p:cBhvr>
                                      <p:to>
                                        <a:schemeClr val="accent2"/>
                                      </p:to>
                                    </p:animClr>
                                    <p:set>
                                      <p:cBhvr>
                                        <p:cTn id="11" dur="2000" fill="hold"/>
                                        <p:tgtEl>
                                          <p:spTgt spid="6">
                                            <p:graphicEl>
                                              <a:dgm id="{2496BDFD-5C27-419A-9B8B-A524C3B72312}"/>
                                            </p:graphicEl>
                                          </p:spTgt>
                                        </p:tgtEl>
                                        <p:attrNameLst>
                                          <p:attrName>fill.type</p:attrName>
                                        </p:attrNameLst>
                                      </p:cBhvr>
                                      <p:to>
                                        <p:strVal val="solid"/>
                                      </p:to>
                                    </p:set>
                                    <p:set>
                                      <p:cBhvr>
                                        <p:cTn id="12" dur="2000" fill="hold"/>
                                        <p:tgtEl>
                                          <p:spTgt spid="6">
                                            <p:graphicEl>
                                              <a:dgm id="{2496BDFD-5C27-419A-9B8B-A524C3B7231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6">
                                            <p:graphicEl>
                                              <a:dgm id="{1E76C974-E6D6-491D-921F-A5E122E8FB7F}"/>
                                            </p:graphicEl>
                                          </p:spTgt>
                                        </p:tgtEl>
                                        <p:attrNameLst>
                                          <p:attrName>fillcolor</p:attrName>
                                        </p:attrNameLst>
                                      </p:cBhvr>
                                      <p:to>
                                        <a:schemeClr val="accent2"/>
                                      </p:to>
                                    </p:animClr>
                                    <p:set>
                                      <p:cBhvr>
                                        <p:cTn id="15" dur="2000" fill="hold"/>
                                        <p:tgtEl>
                                          <p:spTgt spid="6">
                                            <p:graphicEl>
                                              <a:dgm id="{1E76C974-E6D6-491D-921F-A5E122E8FB7F}"/>
                                            </p:graphicEl>
                                          </p:spTgt>
                                        </p:tgtEl>
                                        <p:attrNameLst>
                                          <p:attrName>fill.type</p:attrName>
                                        </p:attrNameLst>
                                      </p:cBhvr>
                                      <p:to>
                                        <p:strVal val="solid"/>
                                      </p:to>
                                    </p:set>
                                    <p:set>
                                      <p:cBhvr>
                                        <p:cTn id="16" dur="2000" fill="hold"/>
                                        <p:tgtEl>
                                          <p:spTgt spid="6">
                                            <p:graphicEl>
                                              <a:dgm id="{1E76C974-E6D6-491D-921F-A5E122E8FB7F}"/>
                                            </p:graphic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6">
                                            <p:graphicEl>
                                              <a:dgm id="{5FB3F24E-7EF8-4E1F-A709-1A138470A1A7}"/>
                                            </p:graphicEl>
                                          </p:spTgt>
                                        </p:tgtEl>
                                      </p:cBhvr>
                                    </p:animEffect>
                                    <p:animScale>
                                      <p:cBhvr>
                                        <p:cTn id="21" dur="250" autoRev="1" fill="hold"/>
                                        <p:tgtEl>
                                          <p:spTgt spid="6">
                                            <p:graphicEl>
                                              <a:dgm id="{5FB3F24E-7EF8-4E1F-A709-1A138470A1A7}"/>
                                            </p:graphicEl>
                                          </p:spTgt>
                                        </p:tgtEl>
                                      </p:cBhvr>
                                      <p:by x="105000" y="105000"/>
                                    </p:animScale>
                                  </p:childTnLst>
                                </p:cTn>
                              </p:par>
                              <p:par>
                                <p:cTn id="22" presetID="26" presetClass="emph" presetSubtype="0" fill="hold" grpId="1" nodeType="withEffect">
                                  <p:stCondLst>
                                    <p:cond delay="0"/>
                                  </p:stCondLst>
                                  <p:childTnLst>
                                    <p:animEffect transition="out" filter="fade">
                                      <p:cBhvr>
                                        <p:cTn id="23" dur="500" tmFilter="0, 0; .2, .5; .8, .5; 1, 0"/>
                                        <p:tgtEl>
                                          <p:spTgt spid="6">
                                            <p:graphicEl>
                                              <a:dgm id="{2496BDFD-5C27-419A-9B8B-A524C3B72312}"/>
                                            </p:graphicEl>
                                          </p:spTgt>
                                        </p:tgtEl>
                                      </p:cBhvr>
                                    </p:animEffect>
                                    <p:animScale>
                                      <p:cBhvr>
                                        <p:cTn id="24" dur="250" autoRev="1" fill="hold"/>
                                        <p:tgtEl>
                                          <p:spTgt spid="6">
                                            <p:graphicEl>
                                              <a:dgm id="{2496BDFD-5C27-419A-9B8B-A524C3B72312}"/>
                                            </p:graphicEl>
                                          </p:spTgt>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6">
                                            <p:graphicEl>
                                              <a:dgm id="{1E76C974-E6D6-491D-921F-A5E122E8FB7F}"/>
                                            </p:graphicEl>
                                          </p:spTgt>
                                        </p:tgtEl>
                                      </p:cBhvr>
                                    </p:animEffect>
                                    <p:animScale>
                                      <p:cBhvr>
                                        <p:cTn id="27" dur="250" autoRev="1" fill="hold"/>
                                        <p:tgtEl>
                                          <p:spTgt spid="6">
                                            <p:graphicEl>
                                              <a:dgm id="{1E76C974-E6D6-491D-921F-A5E122E8FB7F}"/>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7" presetClass="emph" presetSubtype="0" fill="remove" grpId="2" nodeType="clickEffect">
                                  <p:stCondLst>
                                    <p:cond delay="0"/>
                                  </p:stCondLst>
                                  <p:childTnLst>
                                    <p:animClr clrSpc="rgb" dir="cw">
                                      <p:cBhvr override="childStyle">
                                        <p:cTn id="31" dur="250" autoRev="1" fill="remove"/>
                                        <p:tgtEl>
                                          <p:spTgt spid="6">
                                            <p:graphicEl>
                                              <a:dgm id="{5FB3F24E-7EF8-4E1F-A709-1A138470A1A7}"/>
                                            </p:graphicEl>
                                          </p:spTgt>
                                        </p:tgtEl>
                                        <p:attrNameLst>
                                          <p:attrName>style.color</p:attrName>
                                        </p:attrNameLst>
                                      </p:cBhvr>
                                      <p:to>
                                        <a:schemeClr val="bg1"/>
                                      </p:to>
                                    </p:animClr>
                                    <p:animClr clrSpc="rgb" dir="cw">
                                      <p:cBhvr>
                                        <p:cTn id="32" dur="250" autoRev="1" fill="remove"/>
                                        <p:tgtEl>
                                          <p:spTgt spid="6">
                                            <p:graphicEl>
                                              <a:dgm id="{5FB3F24E-7EF8-4E1F-A709-1A138470A1A7}"/>
                                            </p:graphicEl>
                                          </p:spTgt>
                                        </p:tgtEl>
                                        <p:attrNameLst>
                                          <p:attrName>fillcolor</p:attrName>
                                        </p:attrNameLst>
                                      </p:cBhvr>
                                      <p:to>
                                        <a:schemeClr val="bg1"/>
                                      </p:to>
                                    </p:animClr>
                                    <p:set>
                                      <p:cBhvr>
                                        <p:cTn id="33" dur="250" autoRev="1" fill="remove"/>
                                        <p:tgtEl>
                                          <p:spTgt spid="6">
                                            <p:graphicEl>
                                              <a:dgm id="{5FB3F24E-7EF8-4E1F-A709-1A138470A1A7}"/>
                                            </p:graphicEl>
                                          </p:spTgt>
                                        </p:tgtEl>
                                        <p:attrNameLst>
                                          <p:attrName>fill.type</p:attrName>
                                        </p:attrNameLst>
                                      </p:cBhvr>
                                      <p:to>
                                        <p:strVal val="solid"/>
                                      </p:to>
                                    </p:set>
                                    <p:set>
                                      <p:cBhvr>
                                        <p:cTn id="34" dur="250" autoRev="1" fill="remove"/>
                                        <p:tgtEl>
                                          <p:spTgt spid="6">
                                            <p:graphicEl>
                                              <a:dgm id="{5FB3F24E-7EF8-4E1F-A709-1A138470A1A7}"/>
                                            </p:graphicEl>
                                          </p:spTgt>
                                        </p:tgtEl>
                                        <p:attrNameLst>
                                          <p:attrName>fill.on</p:attrName>
                                        </p:attrNameLst>
                                      </p:cBhvr>
                                      <p:to>
                                        <p:strVal val="true"/>
                                      </p:to>
                                    </p:set>
                                  </p:childTnLst>
                                </p:cTn>
                              </p:par>
                              <p:par>
                                <p:cTn id="35" presetID="27" presetClass="emph" presetSubtype="0" fill="remove" grpId="2" nodeType="withEffect">
                                  <p:stCondLst>
                                    <p:cond delay="0"/>
                                  </p:stCondLst>
                                  <p:childTnLst>
                                    <p:animClr clrSpc="rgb" dir="cw">
                                      <p:cBhvr override="childStyle">
                                        <p:cTn id="36" dur="250" autoRev="1" fill="remove"/>
                                        <p:tgtEl>
                                          <p:spTgt spid="6">
                                            <p:graphicEl>
                                              <a:dgm id="{2496BDFD-5C27-419A-9B8B-A524C3B72312}"/>
                                            </p:graphicEl>
                                          </p:spTgt>
                                        </p:tgtEl>
                                        <p:attrNameLst>
                                          <p:attrName>style.color</p:attrName>
                                        </p:attrNameLst>
                                      </p:cBhvr>
                                      <p:to>
                                        <a:schemeClr val="bg1"/>
                                      </p:to>
                                    </p:animClr>
                                    <p:animClr clrSpc="rgb" dir="cw">
                                      <p:cBhvr>
                                        <p:cTn id="37" dur="250" autoRev="1" fill="remove"/>
                                        <p:tgtEl>
                                          <p:spTgt spid="6">
                                            <p:graphicEl>
                                              <a:dgm id="{2496BDFD-5C27-419A-9B8B-A524C3B72312}"/>
                                            </p:graphicEl>
                                          </p:spTgt>
                                        </p:tgtEl>
                                        <p:attrNameLst>
                                          <p:attrName>fillcolor</p:attrName>
                                        </p:attrNameLst>
                                      </p:cBhvr>
                                      <p:to>
                                        <a:schemeClr val="bg1"/>
                                      </p:to>
                                    </p:animClr>
                                    <p:set>
                                      <p:cBhvr>
                                        <p:cTn id="38" dur="250" autoRev="1" fill="remove"/>
                                        <p:tgtEl>
                                          <p:spTgt spid="6">
                                            <p:graphicEl>
                                              <a:dgm id="{2496BDFD-5C27-419A-9B8B-A524C3B72312}"/>
                                            </p:graphicEl>
                                          </p:spTgt>
                                        </p:tgtEl>
                                        <p:attrNameLst>
                                          <p:attrName>fill.type</p:attrName>
                                        </p:attrNameLst>
                                      </p:cBhvr>
                                      <p:to>
                                        <p:strVal val="solid"/>
                                      </p:to>
                                    </p:set>
                                    <p:set>
                                      <p:cBhvr>
                                        <p:cTn id="39" dur="250" autoRev="1" fill="remove"/>
                                        <p:tgtEl>
                                          <p:spTgt spid="6">
                                            <p:graphicEl>
                                              <a:dgm id="{2496BDFD-5C27-419A-9B8B-A524C3B72312}"/>
                                            </p:graphicEl>
                                          </p:spTgt>
                                        </p:tgtEl>
                                        <p:attrNameLst>
                                          <p:attrName>fill.on</p:attrName>
                                        </p:attrNameLst>
                                      </p:cBhvr>
                                      <p:to>
                                        <p:strVal val="true"/>
                                      </p:to>
                                    </p:set>
                                  </p:childTnLst>
                                </p:cTn>
                              </p:par>
                              <p:par>
                                <p:cTn id="40" presetID="27" presetClass="emph" presetSubtype="0" fill="remove" grpId="2" nodeType="withEffect">
                                  <p:stCondLst>
                                    <p:cond delay="0"/>
                                  </p:stCondLst>
                                  <p:childTnLst>
                                    <p:animClr clrSpc="rgb" dir="cw">
                                      <p:cBhvr override="childStyle">
                                        <p:cTn id="41" dur="250" autoRev="1" fill="remove"/>
                                        <p:tgtEl>
                                          <p:spTgt spid="6">
                                            <p:graphicEl>
                                              <a:dgm id="{1E76C974-E6D6-491D-921F-A5E122E8FB7F}"/>
                                            </p:graphicEl>
                                          </p:spTgt>
                                        </p:tgtEl>
                                        <p:attrNameLst>
                                          <p:attrName>style.color</p:attrName>
                                        </p:attrNameLst>
                                      </p:cBhvr>
                                      <p:to>
                                        <a:schemeClr val="bg1"/>
                                      </p:to>
                                    </p:animClr>
                                    <p:animClr clrSpc="rgb" dir="cw">
                                      <p:cBhvr>
                                        <p:cTn id="42" dur="250" autoRev="1" fill="remove"/>
                                        <p:tgtEl>
                                          <p:spTgt spid="6">
                                            <p:graphicEl>
                                              <a:dgm id="{1E76C974-E6D6-491D-921F-A5E122E8FB7F}"/>
                                            </p:graphicEl>
                                          </p:spTgt>
                                        </p:tgtEl>
                                        <p:attrNameLst>
                                          <p:attrName>fillcolor</p:attrName>
                                        </p:attrNameLst>
                                      </p:cBhvr>
                                      <p:to>
                                        <a:schemeClr val="bg1"/>
                                      </p:to>
                                    </p:animClr>
                                    <p:set>
                                      <p:cBhvr>
                                        <p:cTn id="43" dur="250" autoRev="1" fill="remove"/>
                                        <p:tgtEl>
                                          <p:spTgt spid="6">
                                            <p:graphicEl>
                                              <a:dgm id="{1E76C974-E6D6-491D-921F-A5E122E8FB7F}"/>
                                            </p:graphicEl>
                                          </p:spTgt>
                                        </p:tgtEl>
                                        <p:attrNameLst>
                                          <p:attrName>fill.type</p:attrName>
                                        </p:attrNameLst>
                                      </p:cBhvr>
                                      <p:to>
                                        <p:strVal val="solid"/>
                                      </p:to>
                                    </p:set>
                                    <p:set>
                                      <p:cBhvr>
                                        <p:cTn id="44" dur="250" autoRev="1" fill="remove"/>
                                        <p:tgtEl>
                                          <p:spTgt spid="6">
                                            <p:graphicEl>
                                              <a:dgm id="{1E76C974-E6D6-491D-921F-A5E122E8FB7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Graphic spid="6" grpId="1">
        <p:bldSub>
          <a:bldDgm/>
        </p:bldSub>
      </p:bldGraphic>
      <p:bldGraphic spid="6" grpId="2">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517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219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8BD3A2-49CE-48FC-9BE6-33A054E18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8585" y="1962657"/>
            <a:ext cx="2344565" cy="1213182"/>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B4A08526-638F-4458-9537-6B1BE0122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428" y="2194043"/>
            <a:ext cx="2743200" cy="847344"/>
          </a:xfrm>
          <a:prstGeom prst="rect">
            <a:avLst/>
          </a:prstGeom>
        </p:spPr>
      </p:pic>
      <p:pic>
        <p:nvPicPr>
          <p:cNvPr id="1026" name="Picture 2" descr="Home · Arizona Department of Child Safety">
            <a:extLst>
              <a:ext uri="{FF2B5EF4-FFF2-40B4-BE49-F238E27FC236}">
                <a16:creationId xmlns:a16="http://schemas.microsoft.com/office/drawing/2014/main" id="{649D30D3-7CD8-4C01-ABE2-0E3EE3C98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33" y="3402851"/>
            <a:ext cx="3231451" cy="1021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e1st Health Plan Arizona and ONECare Medicare Health Plan">
            <a:extLst>
              <a:ext uri="{FF2B5EF4-FFF2-40B4-BE49-F238E27FC236}">
                <a16:creationId xmlns:a16="http://schemas.microsoft.com/office/drawing/2014/main" id="{D0B32069-A08C-454E-8B56-6A564A114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4666" y="3271876"/>
            <a:ext cx="229552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caid - AZ Care Network">
            <a:extLst>
              <a:ext uri="{FF2B5EF4-FFF2-40B4-BE49-F238E27FC236}">
                <a16:creationId xmlns:a16="http://schemas.microsoft.com/office/drawing/2014/main" id="{C6328AAF-6084-4FB5-92CE-5BDE1C6CBC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187" y="609065"/>
            <a:ext cx="1899894" cy="12665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nner University Health Plans | AACHC">
            <a:extLst>
              <a:ext uri="{FF2B5EF4-FFF2-40B4-BE49-F238E27FC236}">
                <a16:creationId xmlns:a16="http://schemas.microsoft.com/office/drawing/2014/main" id="{14798BAD-E529-48F1-A866-2325C84C99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3583" y="759905"/>
            <a:ext cx="2157855" cy="9206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ted Healthcare logo and symbol, meaning, history, PNG">
            <a:extLst>
              <a:ext uri="{FF2B5EF4-FFF2-40B4-BE49-F238E27FC236}">
                <a16:creationId xmlns:a16="http://schemas.microsoft.com/office/drawing/2014/main" id="{8CCFF322-F70F-446E-827F-FDE6307C6D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233" y="1962657"/>
            <a:ext cx="2784045" cy="14915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y be an image of text that says 'Health CHOICE BlueCross BlueShield Arizona An Independent Licensee Blue Cross Blue Shield Association'">
            <a:extLst>
              <a:ext uri="{FF2B5EF4-FFF2-40B4-BE49-F238E27FC236}">
                <a16:creationId xmlns:a16="http://schemas.microsoft.com/office/drawing/2014/main" id="{8232E49E-AD56-41B4-8A98-AAF4F4AC6D6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663" y="530627"/>
            <a:ext cx="1540095" cy="15400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olina Healthcare - YouTube">
            <a:extLst>
              <a:ext uri="{FF2B5EF4-FFF2-40B4-BE49-F238E27FC236}">
                <a16:creationId xmlns:a16="http://schemas.microsoft.com/office/drawing/2014/main" id="{A7D039B6-E81F-4E91-84C6-907EA2948C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693" y="786929"/>
            <a:ext cx="1123950" cy="11239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l"/>
            <a:r>
              <a:rPr lang="en-US" sz="6000" dirty="0">
                <a:solidFill>
                  <a:schemeClr val="tx2">
                    <a:lumMod val="60000"/>
                    <a:lumOff val="40000"/>
                  </a:schemeClr>
                </a:solidFill>
              </a:rPr>
              <a:t>Introductions</a:t>
            </a:r>
          </a:p>
        </p:txBody>
      </p:sp>
      <p:pic>
        <p:nvPicPr>
          <p:cNvPr id="1042" name="Picture 18" descr="Arizona Healthcare Solutions | Centene Corporation">
            <a:extLst>
              <a:ext uri="{FF2B5EF4-FFF2-40B4-BE49-F238E27FC236}">
                <a16:creationId xmlns:a16="http://schemas.microsoft.com/office/drawing/2014/main" id="{95163098-1F75-4786-9472-F0F964D0F1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9535" y="3173451"/>
            <a:ext cx="21717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9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Reinsurance Manual Changes</a:t>
            </a:r>
          </a:p>
        </p:txBody>
      </p:sp>
      <p:sp>
        <p:nvSpPr>
          <p:cNvPr id="6" name="Content Placeholder 5"/>
          <p:cNvSpPr>
            <a:spLocks noGrp="1"/>
          </p:cNvSpPr>
          <p:nvPr>
            <p:ph idx="1"/>
          </p:nvPr>
        </p:nvSpPr>
        <p:spPr/>
        <p:txBody>
          <a:bodyPr lIns="91440" tIns="45720" rIns="91440" bIns="45720" anchor="t"/>
          <a:lstStyle/>
          <a:p>
            <a:r>
              <a:rPr lang="en-US" dirty="0"/>
              <a:t>References to RBHA have been changed to ACC-RBHA</a:t>
            </a:r>
          </a:p>
          <a:p>
            <a:r>
              <a:rPr lang="en-US" dirty="0"/>
              <a:t>DAP Rates should be incorporated into submitted SNF Rates</a:t>
            </a:r>
          </a:p>
          <a:p>
            <a:r>
              <a:rPr lang="en-US" dirty="0">
                <a:ea typeface="+mn-lt"/>
                <a:cs typeface="+mn-lt"/>
              </a:rPr>
              <a:t>Deductible of all Regular ACC, ACC-RBHA, DCS/CHP RAC, and Regular LTC Cases has increased to $75,000.00</a:t>
            </a:r>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412968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Reinsurance Manual Changes</a:t>
            </a:r>
          </a:p>
        </p:txBody>
      </p:sp>
      <p:sp>
        <p:nvSpPr>
          <p:cNvPr id="3" name="Content Placeholder 2"/>
          <p:cNvSpPr>
            <a:spLocks noGrp="1"/>
          </p:cNvSpPr>
          <p:nvPr>
            <p:ph idx="1"/>
          </p:nvPr>
        </p:nvSpPr>
        <p:spPr>
          <a:xfrm>
            <a:off x="457200" y="1047750"/>
            <a:ext cx="8539316" cy="3394472"/>
          </a:xfrm>
        </p:spPr>
        <p:txBody>
          <a:bodyPr/>
          <a:lstStyle/>
          <a:p>
            <a:r>
              <a:rPr lang="en-US" sz="2000" dirty="0"/>
              <a:t>Alphabetized High Cost Specialty Drug list.</a:t>
            </a:r>
          </a:p>
          <a:p>
            <a:r>
              <a:rPr lang="en-US" sz="2000" dirty="0"/>
              <a:t>Added 9 New High Cost Specialty Drugs to BIO Case Type Covered Services: </a:t>
            </a:r>
          </a:p>
          <a:p>
            <a:pPr lvl="1">
              <a:spcBef>
                <a:spcPts val="300"/>
              </a:spcBef>
            </a:pPr>
            <a:r>
              <a:rPr lang="en-US" sz="1800" dirty="0"/>
              <a:t>Haegarda – Treats Hereditary Angiodema(HAE)</a:t>
            </a:r>
          </a:p>
          <a:p>
            <a:pPr lvl="1">
              <a:spcBef>
                <a:spcPts val="300"/>
              </a:spcBef>
            </a:pPr>
            <a:r>
              <a:rPr lang="en-US" sz="1800" dirty="0"/>
              <a:t>Kalbitor – Treats sudden attacks of Hereditary Angiodema (HAE)</a:t>
            </a:r>
          </a:p>
          <a:p>
            <a:pPr lvl="1">
              <a:spcBef>
                <a:spcPts val="300"/>
              </a:spcBef>
            </a:pPr>
            <a:r>
              <a:rPr lang="en-US" sz="1800" dirty="0"/>
              <a:t>Icatibant – Also treats sudden attacks of Hereditary Angiodema (HAE)</a:t>
            </a:r>
          </a:p>
          <a:p>
            <a:pPr lvl="1">
              <a:spcBef>
                <a:spcPts val="300"/>
              </a:spcBef>
            </a:pPr>
            <a:r>
              <a:rPr lang="en-US" sz="1800" dirty="0"/>
              <a:t>Orladeyo – Also treats attacks of HAE</a:t>
            </a:r>
          </a:p>
          <a:p>
            <a:pPr lvl="1">
              <a:spcBef>
                <a:spcPts val="300"/>
              </a:spcBef>
            </a:pPr>
            <a:r>
              <a:rPr lang="en-US" sz="1800" dirty="0"/>
              <a:t>Takzyro – Also treats HAE</a:t>
            </a:r>
          </a:p>
          <a:p>
            <a:pPr lvl="1">
              <a:spcBef>
                <a:spcPts val="300"/>
              </a:spcBef>
            </a:pPr>
            <a:r>
              <a:rPr lang="en-US" sz="1800" dirty="0"/>
              <a:t>Kanuma – Treats Lysosomal Acid Lipase Deficiency (LAL-D)</a:t>
            </a:r>
          </a:p>
          <a:p>
            <a:pPr lvl="1">
              <a:spcBef>
                <a:spcPts val="300"/>
              </a:spcBef>
            </a:pPr>
            <a:r>
              <a:rPr lang="en-US" sz="1800" dirty="0"/>
              <a:t>Galafold – Treats Fabry disease and an amenable GLA gene variant</a:t>
            </a:r>
          </a:p>
          <a:p>
            <a:pPr lvl="1">
              <a:spcBef>
                <a:spcPts val="300"/>
              </a:spcBef>
            </a:pPr>
            <a:r>
              <a:rPr lang="en-US" sz="1800" dirty="0"/>
              <a:t>Ultomiris- Treats Myasthenia Gravis</a:t>
            </a:r>
          </a:p>
          <a:p>
            <a:pPr lvl="1">
              <a:spcBef>
                <a:spcPts val="300"/>
              </a:spcBef>
            </a:pPr>
            <a:r>
              <a:rPr lang="en-US" sz="1800" dirty="0"/>
              <a:t>Firdapse- Treats Lambert-Eaton myasthenic syndrome(LEMS)</a:t>
            </a:r>
          </a:p>
          <a:p>
            <a:endParaRPr lang="en-US" sz="1800" dirty="0"/>
          </a:p>
          <a:p>
            <a:endParaRPr lang="en-US" sz="1800" dirty="0"/>
          </a:p>
          <a:p>
            <a:endParaRPr lang="en-US" sz="1800" dirty="0"/>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3468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Reinsurance Manual Changes</a:t>
            </a:r>
          </a:p>
        </p:txBody>
      </p:sp>
      <p:sp>
        <p:nvSpPr>
          <p:cNvPr id="3" name="Content Placeholder 2"/>
          <p:cNvSpPr>
            <a:spLocks noGrp="1"/>
          </p:cNvSpPr>
          <p:nvPr>
            <p:ph idx="1"/>
          </p:nvPr>
        </p:nvSpPr>
        <p:spPr>
          <a:xfrm>
            <a:off x="429547" y="771218"/>
            <a:ext cx="8155859" cy="3154811"/>
          </a:xfrm>
        </p:spPr>
        <p:txBody>
          <a:bodyPr lIns="91440" tIns="45720" rIns="91440" bIns="45720" anchor="t"/>
          <a:lstStyle/>
          <a:p>
            <a:r>
              <a:rPr lang="en-US" sz="2000" dirty="0">
                <a:cs typeface="Arial"/>
              </a:rPr>
              <a:t>Addition of language to the Request for Catastrophic Reinsurance Letter clarifying biologic/high cost drug usage if applicable to the member:</a:t>
            </a:r>
          </a:p>
          <a:p>
            <a:pPr lvl="1"/>
            <a:r>
              <a:rPr lang="en-US" sz="2000" dirty="0">
                <a:cs typeface="Arial"/>
              </a:rPr>
              <a:t>Please indicate the following if this is a second biologic/high-cost drug:</a:t>
            </a:r>
            <a:br>
              <a:rPr lang="en-US" sz="2000" dirty="0"/>
            </a:br>
            <a:r>
              <a:rPr lang="en-US" sz="2000" dirty="0">
                <a:cs typeface="Arial"/>
              </a:rPr>
              <a:t>____ The previous medication (Insert drug name) was discontinued on (insert date).</a:t>
            </a:r>
            <a:br>
              <a:rPr lang="en-US" sz="2000" dirty="0"/>
            </a:br>
            <a:r>
              <a:rPr lang="en-US" sz="2000" dirty="0">
                <a:cs typeface="Arial"/>
              </a:rPr>
              <a:t>____ This medication will be used simultaneously with the previously reinsured medication</a:t>
            </a:r>
            <a:br>
              <a:rPr lang="en-US" sz="2000" dirty="0"/>
            </a:br>
            <a:r>
              <a:rPr lang="en-US" sz="2000" dirty="0">
                <a:cs typeface="Arial"/>
              </a:rPr>
              <a:t>(insert drug name). Attached you will find the supporting clinical documentation for this</a:t>
            </a:r>
            <a:br>
              <a:rPr lang="en-US" sz="2000" dirty="0"/>
            </a:br>
            <a:r>
              <a:rPr lang="en-US" sz="2000" dirty="0">
                <a:cs typeface="Arial"/>
              </a:rPr>
              <a:t>member.</a:t>
            </a:r>
          </a:p>
          <a:p>
            <a:endParaRPr lang="en-US" dirty="0"/>
          </a:p>
          <a:p>
            <a:endParaRPr lang="en-US" dirty="0"/>
          </a:p>
          <a:p>
            <a:endParaRPr lang="en-US" dirty="0"/>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8364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Reinsurance Manual Changes</a:t>
            </a:r>
          </a:p>
        </p:txBody>
      </p:sp>
      <p:sp>
        <p:nvSpPr>
          <p:cNvPr id="3" name="Content Placeholder 2"/>
          <p:cNvSpPr>
            <a:spLocks noGrp="1"/>
          </p:cNvSpPr>
          <p:nvPr>
            <p:ph idx="1"/>
          </p:nvPr>
        </p:nvSpPr>
        <p:spPr/>
        <p:txBody>
          <a:bodyPr/>
          <a:lstStyle/>
          <a:p>
            <a:r>
              <a:rPr lang="en-US" sz="2200" dirty="0"/>
              <a:t>AHCCCS Integrated System of Care unit is responsible for the Prior Authorization of BEH Cases.</a:t>
            </a:r>
          </a:p>
          <a:p>
            <a:r>
              <a:rPr lang="en-US" sz="2200" dirty="0"/>
              <a:t>Total Body Irradiation is authorized by AHCCCS MM and billed as a separate TBI Case type.</a:t>
            </a:r>
          </a:p>
          <a:p>
            <a:r>
              <a:rPr lang="en-US" sz="2200" dirty="0"/>
              <a:t>CAR-T Drugs are reimbursed through the specialty contract and should be performed as an inpatient service and billed on an inpatient UB with only the code for the drug. </a:t>
            </a:r>
          </a:p>
          <a:p>
            <a:r>
              <a:rPr lang="en-US" sz="2200" dirty="0"/>
              <a:t>The billing for pre-transplant hospital stays follows section 31 in APR-DRG Payment System Design Payment Policies found on the AHCCCS Website.</a:t>
            </a:r>
          </a:p>
          <a:p>
            <a:endParaRPr lang="en-US" sz="2200" dirty="0"/>
          </a:p>
          <a:p>
            <a:endParaRPr lang="en-US" sz="2200"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9882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Reinsurance Manual Changes</a:t>
            </a:r>
          </a:p>
        </p:txBody>
      </p:sp>
      <p:sp>
        <p:nvSpPr>
          <p:cNvPr id="3" name="Content Placeholder 2"/>
          <p:cNvSpPr>
            <a:spLocks noGrp="1"/>
          </p:cNvSpPr>
          <p:nvPr>
            <p:ph idx="1"/>
          </p:nvPr>
        </p:nvSpPr>
        <p:spPr/>
        <p:txBody>
          <a:bodyPr/>
          <a:lstStyle/>
          <a:p>
            <a:r>
              <a:rPr lang="en-US" dirty="0"/>
              <a:t>Chapter Five, Section XV – clarification of Multi-Sequence Transplants - Each sequence of a Transplant is subject to its own outlier. The Donor and Harvest stages, if included in the outlier per contract can only be included in the sequence 1 outlier. </a:t>
            </a:r>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212537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Contract Changes</a:t>
            </a:r>
          </a:p>
        </p:txBody>
      </p:sp>
      <p:sp>
        <p:nvSpPr>
          <p:cNvPr id="3" name="Content Placeholder 2"/>
          <p:cNvSpPr>
            <a:spLocks noGrp="1"/>
          </p:cNvSpPr>
          <p:nvPr>
            <p:ph idx="1"/>
          </p:nvPr>
        </p:nvSpPr>
        <p:spPr/>
        <p:txBody>
          <a:bodyPr/>
          <a:lstStyle/>
          <a:p>
            <a:pPr marL="0" indent="0">
              <a:buNone/>
            </a:pPr>
            <a:r>
              <a:rPr lang="en-US" dirty="0"/>
              <a:t>Transplant Contract Rates increased by 4.48% except for Lucille Packard Children's Hospital BMTs which were rebased.</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20313546"/>
      </p:ext>
    </p:extLst>
  </p:cSld>
  <p:clrMapOvr>
    <a:masterClrMapping/>
  </p:clrMapOvr>
</p:sld>
</file>

<file path=ppt/theme/theme1.xml><?xml version="1.0" encoding="utf-8"?>
<a:theme xmlns:a="http://schemas.openxmlformats.org/drawingml/2006/main" name="2020AHCCCSPowerPointTemplate (1)">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8c3d9e-a56e-434b-bb6a-7c6f06128eeb" xsi:nil="true"/>
    <lcf76f155ced4ddcb4097134ff3c332f xmlns="5539627f-a073-49ae-920d-28f8649be13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15" ma:contentTypeDescription="Create a new document." ma:contentTypeScope="" ma:versionID="87214e830e27b103a92e246dd1be8547">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39dc505618edac2732e8e58fcf23e6b9"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4530796-48c6-4af7-bac8-201d8d5cee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4b7978-2b36-45d1-8df7-27a74b1520b4}" ma:internalName="TaxCatchAll" ma:showField="CatchAllData" ma:web="898c3d9e-a56e-434b-bb6a-7c6f06128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AD70A-5D04-4879-ADD7-DCBE15130266}">
  <ds:schemaRefs>
    <ds:schemaRef ds:uri="http://schemas.openxmlformats.org/package/2006/metadata/core-properties"/>
    <ds:schemaRef ds:uri="http://schemas.microsoft.com/office/2006/documentManagement/types"/>
    <ds:schemaRef ds:uri="898c3d9e-a56e-434b-bb6a-7c6f06128eeb"/>
    <ds:schemaRef ds:uri="5539627f-a073-49ae-920d-28f8649be131"/>
    <ds:schemaRef ds:uri="http://schemas.microsoft.com/office/infopath/2007/PartnerControls"/>
    <ds:schemaRef ds:uri="http://www.w3.org/XML/1998/namespace"/>
    <ds:schemaRef ds:uri="http://purl.org/dc/elements/1.1/"/>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3BD5030-471F-4425-B57C-18DE767D8B4A}">
  <ds:schemaRefs>
    <ds:schemaRef ds:uri="http://schemas.microsoft.com/sharepoint/v3/contenttype/forms"/>
  </ds:schemaRefs>
</ds:datastoreItem>
</file>

<file path=customXml/itemProps3.xml><?xml version="1.0" encoding="utf-8"?>
<ds:datastoreItem xmlns:ds="http://schemas.openxmlformats.org/officeDocument/2006/customXml" ds:itemID="{E01FFEBB-D9CE-467F-847D-4F96CD1D4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9627f-a073-49ae-920d-28f8649be131"/>
    <ds:schemaRef ds:uri="898c3d9e-a56e-434b-bb6a-7c6f06128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2020AHCCCSPowerPointTemplate (1)</Template>
  <TotalTime>616</TotalTime>
  <Words>1727</Words>
  <Application>Microsoft Office PowerPoint</Application>
  <PresentationFormat>On-screen Show (16:9)</PresentationFormat>
  <Paragraphs>260</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Tw Cen MT</vt:lpstr>
      <vt:lpstr>Wingdings</vt:lpstr>
      <vt:lpstr>2020AHCCCSPowerPointTemplate (1)</vt:lpstr>
      <vt:lpstr>PowerPoint Presentation</vt:lpstr>
      <vt:lpstr>Agenda</vt:lpstr>
      <vt:lpstr>Introductions</vt:lpstr>
      <vt:lpstr>Reinsurance Manual Changes</vt:lpstr>
      <vt:lpstr>Reinsurance Manual Changes</vt:lpstr>
      <vt:lpstr>Reinsurance Manual Changes</vt:lpstr>
      <vt:lpstr>Reinsurance Manual Changes</vt:lpstr>
      <vt:lpstr>Reinsurance Manual Changes</vt:lpstr>
      <vt:lpstr>Transplant Contract Changes</vt:lpstr>
      <vt:lpstr>Transplant Contract Changes</vt:lpstr>
      <vt:lpstr>Transplant Contract Changes</vt:lpstr>
      <vt:lpstr>Transplant Contract Changes</vt:lpstr>
      <vt:lpstr>Transplant Contract Changes</vt:lpstr>
      <vt:lpstr>Transplant Contract Changes</vt:lpstr>
      <vt:lpstr>Transplant Contract Changes</vt:lpstr>
      <vt:lpstr>Something New in the RI System</vt:lpstr>
      <vt:lpstr>Something New in the RI System</vt:lpstr>
      <vt:lpstr>Something New in the RI System</vt:lpstr>
      <vt:lpstr>Recaps</vt:lpstr>
      <vt:lpstr>Recaps</vt:lpstr>
      <vt:lpstr> Reminders   </vt:lpstr>
      <vt:lpstr>Reminders  </vt:lpstr>
      <vt:lpstr>More Reminders  </vt:lpstr>
      <vt:lpstr>More Reminders  </vt:lpstr>
      <vt:lpstr>Reminders - Continued  </vt:lpstr>
      <vt:lpstr>PowerPoint Presentation</vt:lpstr>
      <vt:lpstr>PowerPoint Presentation</vt:lpstr>
      <vt:lpstr>PowerPoint Presentation</vt:lpstr>
    </vt:vector>
  </TitlesOfParts>
  <Company>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Tracy</dc:creator>
  <cp:lastModifiedBy>Thomas, Tracy</cp:lastModifiedBy>
  <cp:revision>265</cp:revision>
  <dcterms:created xsi:type="dcterms:W3CDTF">2020-09-18T15:51:22Z</dcterms:created>
  <dcterms:modified xsi:type="dcterms:W3CDTF">2022-10-11T21:12:01Z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0x010100F11CB2E9DD614A43A66932E7A29982D5</vt:lpwstr>
  </property>
  <property fmtid="{D5CDD505-2E9C-101B-9397-08002B2CF9AE}" pid="3" name="Order">
    <vt:r8>6564000</vt:r8>
  </property>
  <property fmtid="{D5CDD505-2E9C-101B-9397-08002B2CF9AE}" pid="4" name="MediaServiceImageTags">
    <vt:lpwstr/>
  </property>
</Properties>
</file>