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3"/>
  </p:notesMasterIdLst>
  <p:sldIdLst>
    <p:sldId id="262" r:id="rId5"/>
    <p:sldId id="341" r:id="rId6"/>
    <p:sldId id="915" r:id="rId7"/>
    <p:sldId id="916" r:id="rId8"/>
    <p:sldId id="1184" r:id="rId9"/>
    <p:sldId id="1185" r:id="rId10"/>
    <p:sldId id="1183" r:id="rId11"/>
    <p:sldId id="1182" r:id="rId12"/>
    <p:sldId id="1454" r:id="rId13"/>
    <p:sldId id="492" r:id="rId14"/>
    <p:sldId id="1050" r:id="rId15"/>
    <p:sldId id="1455" r:id="rId16"/>
    <p:sldId id="1186" r:id="rId17"/>
    <p:sldId id="1187" r:id="rId18"/>
    <p:sldId id="1438" r:id="rId19"/>
    <p:sldId id="1181" r:id="rId20"/>
    <p:sldId id="467" r:id="rId21"/>
    <p:sldId id="1336" r:id="rId22"/>
    <p:sldId id="1339" r:id="rId23"/>
    <p:sldId id="1340" r:id="rId24"/>
    <p:sldId id="1341" r:id="rId25"/>
    <p:sldId id="1342" r:id="rId26"/>
    <p:sldId id="1343" r:id="rId27"/>
    <p:sldId id="1344" r:id="rId28"/>
    <p:sldId id="468" r:id="rId29"/>
    <p:sldId id="1456" r:id="rId30"/>
    <p:sldId id="1457" r:id="rId31"/>
    <p:sldId id="1189" r:id="rId32"/>
    <p:sldId id="1194" r:id="rId33"/>
    <p:sldId id="1191" r:id="rId34"/>
    <p:sldId id="1190" r:id="rId35"/>
    <p:sldId id="1464" r:id="rId36"/>
    <p:sldId id="1180" r:id="rId37"/>
    <p:sldId id="451" r:id="rId38"/>
    <p:sldId id="1345" r:id="rId39"/>
    <p:sldId id="1346" r:id="rId40"/>
    <p:sldId id="1347" r:id="rId41"/>
    <p:sldId id="453" r:id="rId42"/>
    <p:sldId id="1440" r:id="rId43"/>
    <p:sldId id="1179" r:id="rId44"/>
    <p:sldId id="432" r:id="rId45"/>
    <p:sldId id="447" r:id="rId46"/>
    <p:sldId id="448" r:id="rId47"/>
    <p:sldId id="1177" r:id="rId48"/>
    <p:sldId id="882" r:id="rId49"/>
    <p:sldId id="1348" r:id="rId50"/>
    <p:sldId id="1349" r:id="rId51"/>
    <p:sldId id="1350" r:id="rId52"/>
    <p:sldId id="1351" r:id="rId53"/>
    <p:sldId id="1352" r:id="rId54"/>
    <p:sldId id="870" r:id="rId55"/>
    <p:sldId id="1458" r:id="rId56"/>
    <p:sldId id="1209" r:id="rId57"/>
    <p:sldId id="1210" r:id="rId58"/>
    <p:sldId id="1211" r:id="rId59"/>
    <p:sldId id="1212" r:id="rId60"/>
    <p:sldId id="1216" r:id="rId61"/>
    <p:sldId id="1217" r:id="rId62"/>
    <p:sldId id="1178" r:id="rId63"/>
    <p:sldId id="881" r:id="rId64"/>
    <p:sldId id="1195" r:id="rId65"/>
    <p:sldId id="1196" r:id="rId66"/>
    <p:sldId id="864" r:id="rId67"/>
    <p:sldId id="1198" r:id="rId68"/>
    <p:sldId id="1202" r:id="rId69"/>
    <p:sldId id="1204" r:id="rId70"/>
    <p:sldId id="1205" r:id="rId71"/>
    <p:sldId id="1197" r:id="rId72"/>
    <p:sldId id="1199" r:id="rId73"/>
    <p:sldId id="1200" r:id="rId74"/>
    <p:sldId id="1203" r:id="rId75"/>
    <p:sldId id="1201" r:id="rId76"/>
    <p:sldId id="1206" r:id="rId77"/>
    <p:sldId id="1459" r:id="rId78"/>
    <p:sldId id="1208" r:id="rId79"/>
    <p:sldId id="1467" r:id="rId80"/>
    <p:sldId id="1176" r:id="rId81"/>
    <p:sldId id="854" r:id="rId82"/>
    <p:sldId id="1387" r:id="rId83"/>
    <p:sldId id="1388" r:id="rId84"/>
    <p:sldId id="849" r:id="rId85"/>
    <p:sldId id="1218" r:id="rId86"/>
    <p:sldId id="1219" r:id="rId87"/>
    <p:sldId id="1220" r:id="rId88"/>
    <p:sldId id="1221" r:id="rId89"/>
    <p:sldId id="1468" r:id="rId90"/>
    <p:sldId id="1175" r:id="rId91"/>
    <p:sldId id="832" r:id="rId92"/>
    <p:sldId id="1223" r:id="rId93"/>
    <p:sldId id="1224" r:id="rId94"/>
    <p:sldId id="833" r:id="rId95"/>
    <p:sldId id="1225" r:id="rId96"/>
    <p:sldId id="1174" r:id="rId97"/>
    <p:sldId id="884" r:id="rId98"/>
    <p:sldId id="1353" r:id="rId99"/>
    <p:sldId id="1354" r:id="rId100"/>
    <p:sldId id="1355" r:id="rId101"/>
    <p:sldId id="1356" r:id="rId102"/>
    <p:sldId id="841" r:id="rId103"/>
    <p:sldId id="1226" r:id="rId104"/>
    <p:sldId id="1227" r:id="rId105"/>
    <p:sldId id="1228" r:id="rId106"/>
    <p:sldId id="1229" r:id="rId107"/>
    <p:sldId id="1173" r:id="rId108"/>
    <p:sldId id="1145" r:id="rId109"/>
    <p:sldId id="1161" r:id="rId110"/>
    <p:sldId id="1172" r:id="rId111"/>
    <p:sldId id="1117" r:id="rId112"/>
    <p:sldId id="1230" r:id="rId113"/>
    <p:sldId id="1118" r:id="rId114"/>
    <p:sldId id="1460" r:id="rId115"/>
    <p:sldId id="1234" r:id="rId116"/>
    <p:sldId id="1171" r:id="rId117"/>
    <p:sldId id="1122" r:id="rId118"/>
    <p:sldId id="1357" r:id="rId119"/>
    <p:sldId id="1358" r:id="rId120"/>
    <p:sldId id="1359" r:id="rId121"/>
    <p:sldId id="1142" r:id="rId122"/>
    <p:sldId id="1235" r:id="rId123"/>
    <p:sldId id="1461" r:id="rId124"/>
    <p:sldId id="1236" r:id="rId125"/>
    <p:sldId id="1239" r:id="rId126"/>
    <p:sldId id="1246" r:id="rId127"/>
    <p:sldId id="1241" r:id="rId128"/>
    <p:sldId id="1249" r:id="rId129"/>
    <p:sldId id="1107" r:id="rId130"/>
    <p:sldId id="475" r:id="rId131"/>
    <p:sldId id="476" r:id="rId132"/>
    <p:sldId id="1363" r:id="rId133"/>
    <p:sldId id="1251" r:id="rId134"/>
    <p:sldId id="1252" r:id="rId135"/>
    <p:sldId id="1254" r:id="rId136"/>
    <p:sldId id="1255" r:id="rId137"/>
    <p:sldId id="1364" r:id="rId138"/>
    <p:sldId id="1365" r:id="rId139"/>
    <p:sldId id="1366" r:id="rId140"/>
    <p:sldId id="1367" r:id="rId141"/>
    <p:sldId id="1368" r:id="rId142"/>
    <p:sldId id="1369" r:id="rId143"/>
    <p:sldId id="1370" r:id="rId144"/>
    <p:sldId id="1371" r:id="rId145"/>
    <p:sldId id="1436" r:id="rId146"/>
    <p:sldId id="1373" r:id="rId147"/>
    <p:sldId id="1374" r:id="rId148"/>
    <p:sldId id="1375" r:id="rId149"/>
    <p:sldId id="1376" r:id="rId150"/>
    <p:sldId id="1377" r:id="rId151"/>
    <p:sldId id="1469" r:id="rId152"/>
    <p:sldId id="1259" r:id="rId153"/>
    <p:sldId id="1260" r:id="rId154"/>
    <p:sldId id="1261" r:id="rId155"/>
    <p:sldId id="1262" r:id="rId156"/>
    <p:sldId id="1270" r:id="rId157"/>
    <p:sldId id="1271" r:id="rId158"/>
    <p:sldId id="1378" r:id="rId159"/>
    <p:sldId id="1379" r:id="rId160"/>
    <p:sldId id="1462" r:id="rId161"/>
    <p:sldId id="1273" r:id="rId162"/>
    <p:sldId id="1274" r:id="rId163"/>
    <p:sldId id="1275" r:id="rId164"/>
    <p:sldId id="1276" r:id="rId165"/>
    <p:sldId id="1264" r:id="rId166"/>
    <p:sldId id="1265" r:id="rId167"/>
    <p:sldId id="1269" r:id="rId168"/>
    <p:sldId id="1266" r:id="rId169"/>
    <p:sldId id="1267" r:id="rId170"/>
    <p:sldId id="1279" r:id="rId171"/>
    <p:sldId id="1280" r:id="rId172"/>
    <p:sldId id="1380" r:id="rId173"/>
    <p:sldId id="1381" r:id="rId174"/>
    <p:sldId id="1382" r:id="rId175"/>
    <p:sldId id="1281" r:id="rId176"/>
    <p:sldId id="1282" r:id="rId177"/>
    <p:sldId id="1283" r:id="rId178"/>
    <p:sldId id="1284" r:id="rId179"/>
    <p:sldId id="1285" r:id="rId180"/>
    <p:sldId id="1286" r:id="rId181"/>
    <p:sldId id="1383" r:id="rId182"/>
    <p:sldId id="1287" r:id="rId183"/>
    <p:sldId id="1384" r:id="rId184"/>
    <p:sldId id="1385" r:id="rId185"/>
    <p:sldId id="1386" r:id="rId186"/>
    <p:sldId id="1288" r:id="rId187"/>
    <p:sldId id="1290" r:id="rId188"/>
    <p:sldId id="1434" r:id="rId189"/>
    <p:sldId id="1501" r:id="rId190"/>
    <p:sldId id="1502" r:id="rId191"/>
    <p:sldId id="1470" r:id="rId192"/>
    <p:sldId id="1170" r:id="rId193"/>
    <p:sldId id="353" r:id="rId194"/>
    <p:sldId id="989" r:id="rId195"/>
    <p:sldId id="1471" r:id="rId196"/>
    <p:sldId id="1472" r:id="rId197"/>
    <p:sldId id="1473" r:id="rId198"/>
    <p:sldId id="1475" r:id="rId199"/>
    <p:sldId id="1476" r:id="rId200"/>
    <p:sldId id="1477" r:id="rId201"/>
    <p:sldId id="1479" r:id="rId202"/>
    <p:sldId id="1480" r:id="rId203"/>
    <p:sldId id="1481" r:id="rId204"/>
    <p:sldId id="1482" r:id="rId205"/>
    <p:sldId id="1483" r:id="rId206"/>
    <p:sldId id="1484" r:id="rId207"/>
    <p:sldId id="1485" r:id="rId208"/>
    <p:sldId id="1486" r:id="rId209"/>
    <p:sldId id="1298" r:id="rId210"/>
    <p:sldId id="1299" r:id="rId211"/>
    <p:sldId id="1300" r:id="rId212"/>
    <p:sldId id="1492" r:id="rId213"/>
    <p:sldId id="1493" r:id="rId214"/>
    <p:sldId id="1494" r:id="rId215"/>
    <p:sldId id="1495" r:id="rId216"/>
    <p:sldId id="1496" r:id="rId217"/>
    <p:sldId id="1497" r:id="rId218"/>
    <p:sldId id="1169" r:id="rId219"/>
    <p:sldId id="1168" r:id="rId220"/>
    <p:sldId id="1499" r:id="rId221"/>
    <p:sldId id="433" r:id="rId222"/>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a:srgbClr val="000000"/>
    <a:srgbClr val="E8EEF6"/>
    <a:srgbClr val="338DCC"/>
    <a:srgbClr val="3D95D3"/>
    <a:srgbClr val="2682C2"/>
    <a:srgbClr val="338FAF"/>
    <a:srgbClr val="379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3F97E-4BAC-4E9C-88FF-F3422A6CDE95}" v="4" dt="2024-01-23T20:55:12.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26" autoAdjust="0"/>
    <p:restoredTop sz="83117" autoAdjust="0"/>
  </p:normalViewPr>
  <p:slideViewPr>
    <p:cSldViewPr snapToGrid="0">
      <p:cViewPr varScale="1">
        <p:scale>
          <a:sx n="135" d="100"/>
          <a:sy n="135" d="100"/>
        </p:scale>
        <p:origin x="1602" y="96"/>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theme" Target="theme/theme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tableStyles" Target="tableStyle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microsoft.com/office/2016/11/relationships/changesInfo" Target="changesInfos/changesInfo1.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microsoft.com/office/2015/10/relationships/revisionInfo" Target="revisionInfo.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notesMaster" Target="notesMasters/notesMaster1.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presProps" Target="presProps.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iki, Hind (MRx)" userId="55f111b2-c425-481e-bdce-d9b1951ccae6" providerId="ADAL" clId="{6EA3F97E-4BAC-4E9C-88FF-F3422A6CDE95}"/>
    <pc:docChg chg="undo custSel addSld delSld modSld">
      <pc:chgData name="Douiki, Hind (MRx)" userId="55f111b2-c425-481e-bdce-d9b1951ccae6" providerId="ADAL" clId="{6EA3F97E-4BAC-4E9C-88FF-F3422A6CDE95}" dt="2024-01-24T01:34:02.677" v="353" actId="2696"/>
      <pc:docMkLst>
        <pc:docMk/>
      </pc:docMkLst>
      <pc:sldChg chg="modSp mod">
        <pc:chgData name="Douiki, Hind (MRx)" userId="55f111b2-c425-481e-bdce-d9b1951ccae6" providerId="ADAL" clId="{6EA3F97E-4BAC-4E9C-88FF-F3422A6CDE95}" dt="2024-01-23T13:14:13.467" v="0" actId="20577"/>
        <pc:sldMkLst>
          <pc:docMk/>
          <pc:sldMk cId="3740603491" sldId="353"/>
        </pc:sldMkLst>
        <pc:spChg chg="mod">
          <ac:chgData name="Douiki, Hind (MRx)" userId="55f111b2-c425-481e-bdce-d9b1951ccae6" providerId="ADAL" clId="{6EA3F97E-4BAC-4E9C-88FF-F3422A6CDE95}" dt="2024-01-23T13:14:13.467" v="0" actId="20577"/>
          <ac:spMkLst>
            <pc:docMk/>
            <pc:sldMk cId="3740603491" sldId="353"/>
            <ac:spMk id="3" creationId="{00000000-0000-0000-0000-000000000000}"/>
          </ac:spMkLst>
        </pc:spChg>
      </pc:sldChg>
      <pc:sldChg chg="modSp mod">
        <pc:chgData name="Douiki, Hind (MRx)" userId="55f111b2-c425-481e-bdce-d9b1951ccae6" providerId="ADAL" clId="{6EA3F97E-4BAC-4E9C-88FF-F3422A6CDE95}" dt="2024-01-23T13:51:19.527" v="6" actId="13926"/>
        <pc:sldMkLst>
          <pc:docMk/>
          <pc:sldMk cId="3589513223" sldId="451"/>
        </pc:sldMkLst>
        <pc:graphicFrameChg chg="mod modGraphic">
          <ac:chgData name="Douiki, Hind (MRx)" userId="55f111b2-c425-481e-bdce-d9b1951ccae6" providerId="ADAL" clId="{6EA3F97E-4BAC-4E9C-88FF-F3422A6CDE95}" dt="2024-01-23T13:51:19.527" v="6" actId="13926"/>
          <ac:graphicFrameMkLst>
            <pc:docMk/>
            <pc:sldMk cId="3589513223" sldId="451"/>
            <ac:graphicFrameMk id="8" creationId="{2ED6A5F2-D896-4E57-A8BA-CF4685E34811}"/>
          </ac:graphicFrameMkLst>
        </pc:graphicFrameChg>
      </pc:sldChg>
      <pc:sldChg chg="add modNotesTx">
        <pc:chgData name="Douiki, Hind (MRx)" userId="55f111b2-c425-481e-bdce-d9b1951ccae6" providerId="ADAL" clId="{6EA3F97E-4BAC-4E9C-88FF-F3422A6CDE95}" dt="2024-01-23T20:51:17.608" v="97" actId="20577"/>
        <pc:sldMkLst>
          <pc:docMk/>
          <pc:sldMk cId="4182574327" sldId="476"/>
        </pc:sldMkLst>
      </pc:sldChg>
      <pc:sldChg chg="modSp mod">
        <pc:chgData name="Douiki, Hind (MRx)" userId="55f111b2-c425-481e-bdce-d9b1951ccae6" providerId="ADAL" clId="{6EA3F97E-4BAC-4E9C-88FF-F3422A6CDE95}" dt="2024-01-23T20:56:28.761" v="166" actId="13926"/>
        <pc:sldMkLst>
          <pc:docMk/>
          <pc:sldMk cId="3270509012" sldId="1107"/>
        </pc:sldMkLst>
        <pc:graphicFrameChg chg="mod modGraphic">
          <ac:chgData name="Douiki, Hind (MRx)" userId="55f111b2-c425-481e-bdce-d9b1951ccae6" providerId="ADAL" clId="{6EA3F97E-4BAC-4E9C-88FF-F3422A6CDE95}" dt="2024-01-23T20:56:28.761" v="166" actId="13926"/>
          <ac:graphicFrameMkLst>
            <pc:docMk/>
            <pc:sldMk cId="3270509012" sldId="1107"/>
            <ac:graphicFrameMk id="6" creationId="{DD289041-861D-46FC-8DC4-8D7E90837EAA}"/>
          </ac:graphicFrameMkLst>
        </pc:graphicFrameChg>
      </pc:sldChg>
      <pc:sldChg chg="modSp mod">
        <pc:chgData name="Douiki, Hind (MRx)" userId="55f111b2-c425-481e-bdce-d9b1951ccae6" providerId="ADAL" clId="{6EA3F97E-4BAC-4E9C-88FF-F3422A6CDE95}" dt="2024-01-23T18:50:04.474" v="30" actId="20577"/>
        <pc:sldMkLst>
          <pc:docMk/>
          <pc:sldMk cId="134625080" sldId="1199"/>
        </pc:sldMkLst>
        <pc:spChg chg="mod">
          <ac:chgData name="Douiki, Hind (MRx)" userId="55f111b2-c425-481e-bdce-d9b1951ccae6" providerId="ADAL" clId="{6EA3F97E-4BAC-4E9C-88FF-F3422A6CDE95}" dt="2024-01-23T18:50:04.474" v="30" actId="20577"/>
          <ac:spMkLst>
            <pc:docMk/>
            <pc:sldMk cId="134625080" sldId="1199"/>
            <ac:spMk id="3" creationId="{00000000-0000-0000-0000-000000000000}"/>
          </ac:spMkLst>
        </pc:spChg>
      </pc:sldChg>
      <pc:sldChg chg="modSp mod">
        <pc:chgData name="Douiki, Hind (MRx)" userId="55f111b2-c425-481e-bdce-d9b1951ccae6" providerId="ADAL" clId="{6EA3F97E-4BAC-4E9C-88FF-F3422A6CDE95}" dt="2024-01-23T14:04:24.529" v="13" actId="20577"/>
        <pc:sldMkLst>
          <pc:docMk/>
          <pc:sldMk cId="3640593082" sldId="1212"/>
        </pc:sldMkLst>
        <pc:spChg chg="mod">
          <ac:chgData name="Douiki, Hind (MRx)" userId="55f111b2-c425-481e-bdce-d9b1951ccae6" providerId="ADAL" clId="{6EA3F97E-4BAC-4E9C-88FF-F3422A6CDE95}" dt="2024-01-23T14:04:24.529" v="13" actId="20577"/>
          <ac:spMkLst>
            <pc:docMk/>
            <pc:sldMk cId="3640593082" sldId="1212"/>
            <ac:spMk id="3" creationId="{00000000-0000-0000-0000-000000000000}"/>
          </ac:spMkLst>
        </pc:spChg>
      </pc:sldChg>
      <pc:sldChg chg="modSp mod">
        <pc:chgData name="Douiki, Hind (MRx)" userId="55f111b2-c425-481e-bdce-d9b1951ccae6" providerId="ADAL" clId="{6EA3F97E-4BAC-4E9C-88FF-F3422A6CDE95}" dt="2024-01-23T19:00:18.533" v="64" actId="20577"/>
        <pc:sldMkLst>
          <pc:docMk/>
          <pc:sldMk cId="3320669245" sldId="1218"/>
        </pc:sldMkLst>
        <pc:spChg chg="mod">
          <ac:chgData name="Douiki, Hind (MRx)" userId="55f111b2-c425-481e-bdce-d9b1951ccae6" providerId="ADAL" clId="{6EA3F97E-4BAC-4E9C-88FF-F3422A6CDE95}" dt="2024-01-23T19:00:18.533" v="64" actId="20577"/>
          <ac:spMkLst>
            <pc:docMk/>
            <pc:sldMk cId="3320669245" sldId="1218"/>
            <ac:spMk id="3" creationId="{00000000-0000-0000-0000-000000000000}"/>
          </ac:spMkLst>
        </pc:spChg>
      </pc:sldChg>
      <pc:sldChg chg="modSp mod">
        <pc:chgData name="Douiki, Hind (MRx)" userId="55f111b2-c425-481e-bdce-d9b1951ccae6" providerId="ADAL" clId="{6EA3F97E-4BAC-4E9C-88FF-F3422A6CDE95}" dt="2024-01-23T19:42:05.980" v="66" actId="20577"/>
        <pc:sldMkLst>
          <pc:docMk/>
          <pc:sldMk cId="2906307201" sldId="1239"/>
        </pc:sldMkLst>
        <pc:spChg chg="mod">
          <ac:chgData name="Douiki, Hind (MRx)" userId="55f111b2-c425-481e-bdce-d9b1951ccae6" providerId="ADAL" clId="{6EA3F97E-4BAC-4E9C-88FF-F3422A6CDE95}" dt="2024-01-23T19:42:05.980" v="66" actId="20577"/>
          <ac:spMkLst>
            <pc:docMk/>
            <pc:sldMk cId="2906307201" sldId="1239"/>
            <ac:spMk id="3" creationId="{C74E8ABC-B6EF-4E49-91D9-AB885FCFC443}"/>
          </ac:spMkLst>
        </pc:spChg>
      </pc:sldChg>
      <pc:sldChg chg="modSp del mod">
        <pc:chgData name="Douiki, Hind (MRx)" userId="55f111b2-c425-481e-bdce-d9b1951ccae6" providerId="ADAL" clId="{6EA3F97E-4BAC-4E9C-88FF-F3422A6CDE95}" dt="2024-01-23T20:35:45.728" v="69" actId="2696"/>
        <pc:sldMkLst>
          <pc:docMk/>
          <pc:sldMk cId="2516761724" sldId="1241"/>
        </pc:sldMkLst>
        <pc:spChg chg="mod">
          <ac:chgData name="Douiki, Hind (MRx)" userId="55f111b2-c425-481e-bdce-d9b1951ccae6" providerId="ADAL" clId="{6EA3F97E-4BAC-4E9C-88FF-F3422A6CDE95}" dt="2024-01-23T20:35:40.214" v="68" actId="21"/>
          <ac:spMkLst>
            <pc:docMk/>
            <pc:sldMk cId="2516761724" sldId="1241"/>
            <ac:spMk id="3" creationId="{C74E8ABC-B6EF-4E49-91D9-AB885FCFC443}"/>
          </ac:spMkLst>
        </pc:spChg>
      </pc:sldChg>
      <pc:sldChg chg="modSp add mod">
        <pc:chgData name="Douiki, Hind (MRx)" userId="55f111b2-c425-481e-bdce-d9b1951ccae6" providerId="ADAL" clId="{6EA3F97E-4BAC-4E9C-88FF-F3422A6CDE95}" dt="2024-01-23T20:37:32.595" v="75" actId="14100"/>
        <pc:sldMkLst>
          <pc:docMk/>
          <pc:sldMk cId="3213370596" sldId="1241"/>
        </pc:sldMkLst>
        <pc:spChg chg="mod">
          <ac:chgData name="Douiki, Hind (MRx)" userId="55f111b2-c425-481e-bdce-d9b1951ccae6" providerId="ADAL" clId="{6EA3F97E-4BAC-4E9C-88FF-F3422A6CDE95}" dt="2024-01-23T20:37:32.595" v="75" actId="14100"/>
          <ac:spMkLst>
            <pc:docMk/>
            <pc:sldMk cId="3213370596" sldId="1241"/>
            <ac:spMk id="3" creationId="{C74E8ABC-B6EF-4E49-91D9-AB885FCFC443}"/>
          </ac:spMkLst>
        </pc:spChg>
      </pc:sldChg>
      <pc:sldChg chg="modSp mod">
        <pc:chgData name="Douiki, Hind (MRx)" userId="55f111b2-c425-481e-bdce-d9b1951ccae6" providerId="ADAL" clId="{6EA3F97E-4BAC-4E9C-88FF-F3422A6CDE95}" dt="2024-01-23T20:37:40.876" v="76" actId="255"/>
        <pc:sldMkLst>
          <pc:docMk/>
          <pc:sldMk cId="2871159093" sldId="1246"/>
        </pc:sldMkLst>
        <pc:spChg chg="mod">
          <ac:chgData name="Douiki, Hind (MRx)" userId="55f111b2-c425-481e-bdce-d9b1951ccae6" providerId="ADAL" clId="{6EA3F97E-4BAC-4E9C-88FF-F3422A6CDE95}" dt="2024-01-23T20:37:40.876" v="76" actId="255"/>
          <ac:spMkLst>
            <pc:docMk/>
            <pc:sldMk cId="2871159093" sldId="1246"/>
            <ac:spMk id="3" creationId="{C74E8ABC-B6EF-4E49-91D9-AB885FCFC443}"/>
          </ac:spMkLst>
        </pc:spChg>
      </pc:sldChg>
      <pc:sldChg chg="modSp del mod">
        <pc:chgData name="Douiki, Hind (MRx)" userId="55f111b2-c425-481e-bdce-d9b1951ccae6" providerId="ADAL" clId="{6EA3F97E-4BAC-4E9C-88FF-F3422A6CDE95}" dt="2024-01-23T21:01:38.477" v="167" actId="2696"/>
        <pc:sldMkLst>
          <pc:docMk/>
          <pc:sldMk cId="918077221" sldId="1253"/>
        </pc:sldMkLst>
        <pc:spChg chg="mod">
          <ac:chgData name="Douiki, Hind (MRx)" userId="55f111b2-c425-481e-bdce-d9b1951ccae6" providerId="ADAL" clId="{6EA3F97E-4BAC-4E9C-88FF-F3422A6CDE95}" dt="2024-01-23T20:53:14.368" v="102" actId="20577"/>
          <ac:spMkLst>
            <pc:docMk/>
            <pc:sldMk cId="918077221" sldId="1253"/>
            <ac:spMk id="3" creationId="{C74E8ABC-B6EF-4E49-91D9-AB885FCFC443}"/>
          </ac:spMkLst>
        </pc:spChg>
      </pc:sldChg>
      <pc:sldChg chg="modSp mod">
        <pc:chgData name="Douiki, Hind (MRx)" userId="55f111b2-c425-481e-bdce-d9b1951ccae6" providerId="ADAL" clId="{6EA3F97E-4BAC-4E9C-88FF-F3422A6CDE95}" dt="2024-01-23T21:27:59.782" v="168" actId="20577"/>
        <pc:sldMkLst>
          <pc:docMk/>
          <pc:sldMk cId="4223836551" sldId="1273"/>
        </pc:sldMkLst>
        <pc:spChg chg="mod">
          <ac:chgData name="Douiki, Hind (MRx)" userId="55f111b2-c425-481e-bdce-d9b1951ccae6" providerId="ADAL" clId="{6EA3F97E-4BAC-4E9C-88FF-F3422A6CDE95}" dt="2024-01-23T21:27:59.782" v="168" actId="20577"/>
          <ac:spMkLst>
            <pc:docMk/>
            <pc:sldMk cId="4223836551" sldId="1273"/>
            <ac:spMk id="3" creationId="{C74E8ABC-B6EF-4E49-91D9-AB885FCFC443}"/>
          </ac:spMkLst>
        </pc:spChg>
      </pc:sldChg>
      <pc:sldChg chg="modSp mod">
        <pc:chgData name="Douiki, Hind (MRx)" userId="55f111b2-c425-481e-bdce-d9b1951ccae6" providerId="ADAL" clId="{6EA3F97E-4BAC-4E9C-88FF-F3422A6CDE95}" dt="2024-01-23T21:34:29.534" v="171" actId="14734"/>
        <pc:sldMkLst>
          <pc:docMk/>
          <pc:sldMk cId="22714283" sldId="1280"/>
        </pc:sldMkLst>
        <pc:graphicFrameChg chg="modGraphic">
          <ac:chgData name="Douiki, Hind (MRx)" userId="55f111b2-c425-481e-bdce-d9b1951ccae6" providerId="ADAL" clId="{6EA3F97E-4BAC-4E9C-88FF-F3422A6CDE95}" dt="2024-01-23T21:34:29.534" v="171" actId="14734"/>
          <ac:graphicFrameMkLst>
            <pc:docMk/>
            <pc:sldMk cId="22714283" sldId="1280"/>
            <ac:graphicFrameMk id="7" creationId="{4EB51DC1-B6C4-4140-8038-F0F80069A08D}"/>
          </ac:graphicFrameMkLst>
        </pc:graphicFrameChg>
      </pc:sldChg>
      <pc:sldChg chg="modSp mod">
        <pc:chgData name="Douiki, Hind (MRx)" userId="55f111b2-c425-481e-bdce-d9b1951ccae6" providerId="ADAL" clId="{6EA3F97E-4BAC-4E9C-88FF-F3422A6CDE95}" dt="2024-01-23T21:37:11.487" v="179" actId="20577"/>
        <pc:sldMkLst>
          <pc:docMk/>
          <pc:sldMk cId="3243195080" sldId="1283"/>
        </pc:sldMkLst>
        <pc:spChg chg="mod">
          <ac:chgData name="Douiki, Hind (MRx)" userId="55f111b2-c425-481e-bdce-d9b1951ccae6" providerId="ADAL" clId="{6EA3F97E-4BAC-4E9C-88FF-F3422A6CDE95}" dt="2024-01-23T21:37:11.487" v="179" actId="20577"/>
          <ac:spMkLst>
            <pc:docMk/>
            <pc:sldMk cId="3243195080" sldId="1283"/>
            <ac:spMk id="3" creationId="{C74E8ABC-B6EF-4E49-91D9-AB885FCFC443}"/>
          </ac:spMkLst>
        </pc:spChg>
      </pc:sldChg>
      <pc:sldChg chg="modSp mod">
        <pc:chgData name="Douiki, Hind (MRx)" userId="55f111b2-c425-481e-bdce-d9b1951ccae6" providerId="ADAL" clId="{6EA3F97E-4BAC-4E9C-88FF-F3422A6CDE95}" dt="2024-01-23T23:19:19.580" v="214" actId="14100"/>
        <pc:sldMkLst>
          <pc:docMk/>
          <pc:sldMk cId="3792773627" sldId="1290"/>
        </pc:sldMkLst>
        <pc:spChg chg="mod">
          <ac:chgData name="Douiki, Hind (MRx)" userId="55f111b2-c425-481e-bdce-d9b1951ccae6" providerId="ADAL" clId="{6EA3F97E-4BAC-4E9C-88FF-F3422A6CDE95}" dt="2024-01-23T23:19:19.580" v="214" actId="14100"/>
          <ac:spMkLst>
            <pc:docMk/>
            <pc:sldMk cId="3792773627" sldId="1290"/>
            <ac:spMk id="3" creationId="{C74E8ABC-B6EF-4E49-91D9-AB885FCFC443}"/>
          </ac:spMkLst>
        </pc:spChg>
      </pc:sldChg>
      <pc:sldChg chg="modSp del mod">
        <pc:chgData name="Douiki, Hind (MRx)" userId="55f111b2-c425-481e-bdce-d9b1951ccae6" providerId="ADAL" clId="{6EA3F97E-4BAC-4E9C-88FF-F3422A6CDE95}" dt="2024-01-24T01:32:35.591" v="352" actId="2696"/>
        <pc:sldMkLst>
          <pc:docMk/>
          <pc:sldMk cId="3387465422" sldId="1292"/>
        </pc:sldMkLst>
        <pc:spChg chg="mod">
          <ac:chgData name="Douiki, Hind (MRx)" userId="55f111b2-c425-481e-bdce-d9b1951ccae6" providerId="ADAL" clId="{6EA3F97E-4BAC-4E9C-88FF-F3422A6CDE95}" dt="2024-01-24T01:29:35.794" v="342" actId="21"/>
          <ac:spMkLst>
            <pc:docMk/>
            <pc:sldMk cId="3387465422" sldId="1292"/>
            <ac:spMk id="3" creationId="{C74E8ABC-B6EF-4E49-91D9-AB885FCFC443}"/>
          </ac:spMkLst>
        </pc:spChg>
      </pc:sldChg>
      <pc:sldChg chg="del">
        <pc:chgData name="Douiki, Hind (MRx)" userId="55f111b2-c425-481e-bdce-d9b1951ccae6" providerId="ADAL" clId="{6EA3F97E-4BAC-4E9C-88FF-F3422A6CDE95}" dt="2024-01-24T01:34:02.677" v="353" actId="2696"/>
        <pc:sldMkLst>
          <pc:docMk/>
          <pc:sldMk cId="3598878176" sldId="1432"/>
        </pc:sldMkLst>
      </pc:sldChg>
      <pc:sldChg chg="modSp mod">
        <pc:chgData name="Douiki, Hind (MRx)" userId="55f111b2-c425-481e-bdce-d9b1951ccae6" providerId="ADAL" clId="{6EA3F97E-4BAC-4E9C-88FF-F3422A6CDE95}" dt="2024-01-23T23:42:58.032" v="232" actId="255"/>
        <pc:sldMkLst>
          <pc:docMk/>
          <pc:sldMk cId="774799418" sldId="1434"/>
        </pc:sldMkLst>
        <pc:spChg chg="mod">
          <ac:chgData name="Douiki, Hind (MRx)" userId="55f111b2-c425-481e-bdce-d9b1951ccae6" providerId="ADAL" clId="{6EA3F97E-4BAC-4E9C-88FF-F3422A6CDE95}" dt="2024-01-23T23:42:58.032" v="232" actId="255"/>
          <ac:spMkLst>
            <pc:docMk/>
            <pc:sldMk cId="774799418" sldId="1434"/>
            <ac:spMk id="3" creationId="{C74E8ABC-B6EF-4E49-91D9-AB885FCFC443}"/>
          </ac:spMkLst>
        </pc:spChg>
      </pc:sldChg>
      <pc:sldChg chg="modSp mod">
        <pc:chgData name="Douiki, Hind (MRx)" userId="55f111b2-c425-481e-bdce-d9b1951ccae6" providerId="ADAL" clId="{6EA3F97E-4BAC-4E9C-88FF-F3422A6CDE95}" dt="2024-01-23T13:33:07.858" v="3" actId="20577"/>
        <pc:sldMkLst>
          <pc:docMk/>
          <pc:sldMk cId="73278050" sldId="1438"/>
        </pc:sldMkLst>
        <pc:spChg chg="mod">
          <ac:chgData name="Douiki, Hind (MRx)" userId="55f111b2-c425-481e-bdce-d9b1951ccae6" providerId="ADAL" clId="{6EA3F97E-4BAC-4E9C-88FF-F3422A6CDE95}" dt="2024-01-23T13:33:07.858" v="3" actId="20577"/>
          <ac:spMkLst>
            <pc:docMk/>
            <pc:sldMk cId="73278050" sldId="1438"/>
            <ac:spMk id="3" creationId="{00000000-0000-0000-0000-000000000000}"/>
          </ac:spMkLst>
        </pc:spChg>
      </pc:sldChg>
      <pc:sldChg chg="modSp del mod">
        <pc:chgData name="Douiki, Hind (MRx)" userId="55f111b2-c425-481e-bdce-d9b1951ccae6" providerId="ADAL" clId="{6EA3F97E-4BAC-4E9C-88FF-F3422A6CDE95}" dt="2024-01-23T13:51:47.403" v="8" actId="2696"/>
        <pc:sldMkLst>
          <pc:docMk/>
          <pc:sldMk cId="2335203315" sldId="1465"/>
        </pc:sldMkLst>
        <pc:spChg chg="mod">
          <ac:chgData name="Douiki, Hind (MRx)" userId="55f111b2-c425-481e-bdce-d9b1951ccae6" providerId="ADAL" clId="{6EA3F97E-4BAC-4E9C-88FF-F3422A6CDE95}" dt="2024-01-23T13:51:43.997" v="7" actId="21"/>
          <ac:spMkLst>
            <pc:docMk/>
            <pc:sldMk cId="2335203315" sldId="1465"/>
            <ac:spMk id="3" creationId="{00000000-0000-0000-0000-000000000000}"/>
          </ac:spMkLst>
        </pc:spChg>
      </pc:sldChg>
      <pc:sldChg chg="modSp mod">
        <pc:chgData name="Douiki, Hind (MRx)" userId="55f111b2-c425-481e-bdce-d9b1951ccae6" providerId="ADAL" clId="{6EA3F97E-4BAC-4E9C-88FF-F3422A6CDE95}" dt="2024-01-23T18:55:21.157" v="51" actId="2711"/>
        <pc:sldMkLst>
          <pc:docMk/>
          <pc:sldMk cId="449826113" sldId="1467"/>
        </pc:sldMkLst>
        <pc:spChg chg="mod">
          <ac:chgData name="Douiki, Hind (MRx)" userId="55f111b2-c425-481e-bdce-d9b1951ccae6" providerId="ADAL" clId="{6EA3F97E-4BAC-4E9C-88FF-F3422A6CDE95}" dt="2024-01-23T18:55:21.157" v="51" actId="2711"/>
          <ac:spMkLst>
            <pc:docMk/>
            <pc:sldMk cId="449826113" sldId="1467"/>
            <ac:spMk id="3" creationId="{D2E12BA6-4C98-FE42-8D93-140C9EBE5A2C}"/>
          </ac:spMkLst>
        </pc:spChg>
      </pc:sldChg>
      <pc:sldChg chg="del">
        <pc:chgData name="Douiki, Hind (MRx)" userId="55f111b2-c425-481e-bdce-d9b1951ccae6" providerId="ADAL" clId="{6EA3F97E-4BAC-4E9C-88FF-F3422A6CDE95}" dt="2024-01-23T13:14:27.892" v="1" actId="2696"/>
        <pc:sldMkLst>
          <pc:docMk/>
          <pc:sldMk cId="1590439013" sldId="1487"/>
        </pc:sldMkLst>
      </pc:sldChg>
      <pc:sldChg chg="del">
        <pc:chgData name="Douiki, Hind (MRx)" userId="55f111b2-c425-481e-bdce-d9b1951ccae6" providerId="ADAL" clId="{6EA3F97E-4BAC-4E9C-88FF-F3422A6CDE95}" dt="2024-01-23T13:14:27.892" v="1" actId="2696"/>
        <pc:sldMkLst>
          <pc:docMk/>
          <pc:sldMk cId="54887515" sldId="1488"/>
        </pc:sldMkLst>
      </pc:sldChg>
      <pc:sldChg chg="del">
        <pc:chgData name="Douiki, Hind (MRx)" userId="55f111b2-c425-481e-bdce-d9b1951ccae6" providerId="ADAL" clId="{6EA3F97E-4BAC-4E9C-88FF-F3422A6CDE95}" dt="2024-01-23T13:14:27.892" v="1" actId="2696"/>
        <pc:sldMkLst>
          <pc:docMk/>
          <pc:sldMk cId="1868886050" sldId="1489"/>
        </pc:sldMkLst>
      </pc:sldChg>
      <pc:sldChg chg="del">
        <pc:chgData name="Douiki, Hind (MRx)" userId="55f111b2-c425-481e-bdce-d9b1951ccae6" providerId="ADAL" clId="{6EA3F97E-4BAC-4E9C-88FF-F3422A6CDE95}" dt="2024-01-23T13:14:27.892" v="1" actId="2696"/>
        <pc:sldMkLst>
          <pc:docMk/>
          <pc:sldMk cId="3492453840" sldId="1490"/>
        </pc:sldMkLst>
      </pc:sldChg>
      <pc:sldChg chg="del">
        <pc:chgData name="Douiki, Hind (MRx)" userId="55f111b2-c425-481e-bdce-d9b1951ccae6" providerId="ADAL" clId="{6EA3F97E-4BAC-4E9C-88FF-F3422A6CDE95}" dt="2024-01-23T13:14:27.892" v="1" actId="2696"/>
        <pc:sldMkLst>
          <pc:docMk/>
          <pc:sldMk cId="2922041640" sldId="1491"/>
        </pc:sldMkLst>
      </pc:sldChg>
      <pc:sldChg chg="del">
        <pc:chgData name="Douiki, Hind (MRx)" userId="55f111b2-c425-481e-bdce-d9b1951ccae6" providerId="ADAL" clId="{6EA3F97E-4BAC-4E9C-88FF-F3422A6CDE95}" dt="2024-01-23T20:51:08.425" v="78" actId="2696"/>
        <pc:sldMkLst>
          <pc:docMk/>
          <pc:sldMk cId="1070935556" sldId="1498"/>
        </pc:sldMkLst>
      </pc:sldChg>
      <pc:sldChg chg="addSp delSp modSp add del mod">
        <pc:chgData name="Douiki, Hind (MRx)" userId="55f111b2-c425-481e-bdce-d9b1951ccae6" providerId="ADAL" clId="{6EA3F97E-4BAC-4E9C-88FF-F3422A6CDE95}" dt="2024-01-24T01:16:04.391" v="249" actId="2696"/>
        <pc:sldMkLst>
          <pc:docMk/>
          <pc:sldMk cId="2790011513" sldId="1500"/>
        </pc:sldMkLst>
        <pc:spChg chg="mod">
          <ac:chgData name="Douiki, Hind (MRx)" userId="55f111b2-c425-481e-bdce-d9b1951ccae6" providerId="ADAL" clId="{6EA3F97E-4BAC-4E9C-88FF-F3422A6CDE95}" dt="2024-01-24T01:15:26.225" v="240" actId="5793"/>
          <ac:spMkLst>
            <pc:docMk/>
            <pc:sldMk cId="2790011513" sldId="1500"/>
            <ac:spMk id="3" creationId="{C74E8ABC-B6EF-4E49-91D9-AB885FCFC443}"/>
          </ac:spMkLst>
        </pc:spChg>
        <pc:spChg chg="add del mod">
          <ac:chgData name="Douiki, Hind (MRx)" userId="55f111b2-c425-481e-bdce-d9b1951ccae6" providerId="ADAL" clId="{6EA3F97E-4BAC-4E9C-88FF-F3422A6CDE95}" dt="2024-01-24T01:15:43.377" v="245"/>
          <ac:spMkLst>
            <pc:docMk/>
            <pc:sldMk cId="2790011513" sldId="1500"/>
            <ac:spMk id="6" creationId="{442AF832-0BE2-F3DB-E3B1-43E95B46DD09}"/>
          </ac:spMkLst>
        </pc:spChg>
      </pc:sldChg>
      <pc:sldChg chg="modSp new mod">
        <pc:chgData name="Douiki, Hind (MRx)" userId="55f111b2-c425-481e-bdce-d9b1951ccae6" providerId="ADAL" clId="{6EA3F97E-4BAC-4E9C-88FF-F3422A6CDE95}" dt="2024-01-24T01:22:42.563" v="280" actId="20577"/>
        <pc:sldMkLst>
          <pc:docMk/>
          <pc:sldMk cId="1796218677" sldId="1501"/>
        </pc:sldMkLst>
        <pc:spChg chg="mod">
          <ac:chgData name="Douiki, Hind (MRx)" userId="55f111b2-c425-481e-bdce-d9b1951ccae6" providerId="ADAL" clId="{6EA3F97E-4BAC-4E9C-88FF-F3422A6CDE95}" dt="2024-01-24T01:15:59.917" v="248"/>
          <ac:spMkLst>
            <pc:docMk/>
            <pc:sldMk cId="1796218677" sldId="1501"/>
            <ac:spMk id="2" creationId="{B7170B36-6C5C-4BA8-9C22-403BB45F3F16}"/>
          </ac:spMkLst>
        </pc:spChg>
        <pc:spChg chg="mod">
          <ac:chgData name="Douiki, Hind (MRx)" userId="55f111b2-c425-481e-bdce-d9b1951ccae6" providerId="ADAL" clId="{6EA3F97E-4BAC-4E9C-88FF-F3422A6CDE95}" dt="2024-01-24T01:22:42.563" v="280" actId="20577"/>
          <ac:spMkLst>
            <pc:docMk/>
            <pc:sldMk cId="1796218677" sldId="1501"/>
            <ac:spMk id="3" creationId="{6DD7A788-62EF-5A45-E7A9-896AD0733001}"/>
          </ac:spMkLst>
        </pc:spChg>
      </pc:sldChg>
      <pc:sldChg chg="modSp add mod">
        <pc:chgData name="Douiki, Hind (MRx)" userId="55f111b2-c425-481e-bdce-d9b1951ccae6" providerId="ADAL" clId="{6EA3F97E-4BAC-4E9C-88FF-F3422A6CDE95}" dt="2024-01-24T01:31:57.837" v="351" actId="207"/>
        <pc:sldMkLst>
          <pc:docMk/>
          <pc:sldMk cId="4199999022" sldId="1502"/>
        </pc:sldMkLst>
        <pc:spChg chg="mod">
          <ac:chgData name="Douiki, Hind (MRx)" userId="55f111b2-c425-481e-bdce-d9b1951ccae6" providerId="ADAL" clId="{6EA3F97E-4BAC-4E9C-88FF-F3422A6CDE95}" dt="2024-01-24T01:31:57.837" v="351" actId="207"/>
          <ac:spMkLst>
            <pc:docMk/>
            <pc:sldMk cId="4199999022" sldId="1502"/>
            <ac:spMk id="3" creationId="{6DD7A788-62EF-5A45-E7A9-896AD073300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2D8E186-F5F1-458B-9E94-B1FA109EECC1}" type="datetimeFigureOut">
              <a:rPr lang="en-US" smtClean="0"/>
              <a:t>1/24/2024</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9D083C5-686D-48FF-94E9-991F1B16C1F0}" type="slidenum">
              <a:rPr lang="en-US" smtClean="0"/>
              <a:t>‹#›</a:t>
            </a:fld>
            <a:endParaRPr lang="en-US" dirty="0"/>
          </a:p>
        </p:txBody>
      </p:sp>
    </p:spTree>
    <p:extLst>
      <p:ext uri="{BB962C8B-B14F-4D97-AF65-F5344CB8AC3E}">
        <p14:creationId xmlns:p14="http://schemas.microsoft.com/office/powerpoint/2010/main" val="114878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083C5-686D-48FF-94E9-991F1B16C1F0}" type="slidenum">
              <a:rPr lang="en-US" smtClean="0"/>
              <a:t>1</a:t>
            </a:fld>
            <a:endParaRPr lang="en-US" dirty="0"/>
          </a:p>
        </p:txBody>
      </p:sp>
    </p:spTree>
    <p:extLst>
      <p:ext uri="{BB962C8B-B14F-4D97-AF65-F5344CB8AC3E}">
        <p14:creationId xmlns:p14="http://schemas.microsoft.com/office/powerpoint/2010/main" val="855557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a:t>
            </a:fld>
            <a:endParaRPr lang="en-US" dirty="0"/>
          </a:p>
        </p:txBody>
      </p:sp>
    </p:spTree>
    <p:extLst>
      <p:ext uri="{BB962C8B-B14F-4D97-AF65-F5344CB8AC3E}">
        <p14:creationId xmlns:p14="http://schemas.microsoft.com/office/powerpoint/2010/main" val="32673161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144</a:t>
            </a:fld>
            <a:endParaRPr lang="en-US" dirty="0"/>
          </a:p>
        </p:txBody>
      </p:sp>
    </p:spTree>
    <p:extLst>
      <p:ext uri="{BB962C8B-B14F-4D97-AF65-F5344CB8AC3E}">
        <p14:creationId xmlns:p14="http://schemas.microsoft.com/office/powerpoint/2010/main" val="31709025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180</a:t>
            </a:fld>
            <a:endParaRPr lang="en-US" dirty="0"/>
          </a:p>
        </p:txBody>
      </p:sp>
    </p:spTree>
    <p:extLst>
      <p:ext uri="{BB962C8B-B14F-4D97-AF65-F5344CB8AC3E}">
        <p14:creationId xmlns:p14="http://schemas.microsoft.com/office/powerpoint/2010/main" val="20475276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190</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191</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192</a:t>
            </a:fld>
            <a:endParaRPr lang="en-US" altLang="en-US" dirty="0"/>
          </a:p>
        </p:txBody>
      </p:sp>
    </p:spTree>
    <p:extLst>
      <p:ext uri="{BB962C8B-B14F-4D97-AF65-F5344CB8AC3E}">
        <p14:creationId xmlns:p14="http://schemas.microsoft.com/office/powerpoint/2010/main" val="30969286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193</a:t>
            </a:fld>
            <a:endParaRPr lang="en-US" altLang="en-US" dirty="0"/>
          </a:p>
        </p:txBody>
      </p:sp>
    </p:spTree>
    <p:extLst>
      <p:ext uri="{BB962C8B-B14F-4D97-AF65-F5344CB8AC3E}">
        <p14:creationId xmlns:p14="http://schemas.microsoft.com/office/powerpoint/2010/main" val="8686111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194</a:t>
            </a:fld>
            <a:endParaRPr lang="en-US" altLang="en-US" dirty="0"/>
          </a:p>
        </p:txBody>
      </p:sp>
    </p:spTree>
    <p:extLst>
      <p:ext uri="{BB962C8B-B14F-4D97-AF65-F5344CB8AC3E}">
        <p14:creationId xmlns:p14="http://schemas.microsoft.com/office/powerpoint/2010/main" val="20765289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195</a:t>
            </a:fld>
            <a:endParaRPr lang="en-US" altLang="en-US" dirty="0"/>
          </a:p>
        </p:txBody>
      </p:sp>
    </p:spTree>
    <p:extLst>
      <p:ext uri="{BB962C8B-B14F-4D97-AF65-F5344CB8AC3E}">
        <p14:creationId xmlns:p14="http://schemas.microsoft.com/office/powerpoint/2010/main" val="10113923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196</a:t>
            </a:fld>
            <a:endParaRPr lang="en-US" altLang="en-US" dirty="0"/>
          </a:p>
        </p:txBody>
      </p:sp>
    </p:spTree>
    <p:extLst>
      <p:ext uri="{BB962C8B-B14F-4D97-AF65-F5344CB8AC3E}">
        <p14:creationId xmlns:p14="http://schemas.microsoft.com/office/powerpoint/2010/main" val="344103732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197</a:t>
            </a:fld>
            <a:endParaRPr lang="en-US" altLang="en-US" dirty="0"/>
          </a:p>
        </p:txBody>
      </p:sp>
    </p:spTree>
    <p:extLst>
      <p:ext uri="{BB962C8B-B14F-4D97-AF65-F5344CB8AC3E}">
        <p14:creationId xmlns:p14="http://schemas.microsoft.com/office/powerpoint/2010/main" val="68440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a:t>
            </a:fld>
            <a:endParaRPr lang="en-US" dirty="0"/>
          </a:p>
        </p:txBody>
      </p:sp>
    </p:spTree>
    <p:extLst>
      <p:ext uri="{BB962C8B-B14F-4D97-AF65-F5344CB8AC3E}">
        <p14:creationId xmlns:p14="http://schemas.microsoft.com/office/powerpoint/2010/main" val="18615200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198</a:t>
            </a:fld>
            <a:endParaRPr lang="en-US" altLang="en-US" dirty="0"/>
          </a:p>
        </p:txBody>
      </p:sp>
    </p:spTree>
    <p:extLst>
      <p:ext uri="{BB962C8B-B14F-4D97-AF65-F5344CB8AC3E}">
        <p14:creationId xmlns:p14="http://schemas.microsoft.com/office/powerpoint/2010/main" val="9474569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199</a:t>
            </a:fld>
            <a:endParaRPr lang="en-US" altLang="en-US" dirty="0"/>
          </a:p>
        </p:txBody>
      </p:sp>
    </p:spTree>
    <p:extLst>
      <p:ext uri="{BB962C8B-B14F-4D97-AF65-F5344CB8AC3E}">
        <p14:creationId xmlns:p14="http://schemas.microsoft.com/office/powerpoint/2010/main" val="26300464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200</a:t>
            </a:fld>
            <a:endParaRPr lang="en-US" altLang="en-US" dirty="0"/>
          </a:p>
        </p:txBody>
      </p:sp>
    </p:spTree>
    <p:extLst>
      <p:ext uri="{BB962C8B-B14F-4D97-AF65-F5344CB8AC3E}">
        <p14:creationId xmlns:p14="http://schemas.microsoft.com/office/powerpoint/2010/main" val="24240134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201</a:t>
            </a:fld>
            <a:endParaRPr lang="en-US" altLang="en-US" dirty="0"/>
          </a:p>
        </p:txBody>
      </p:sp>
    </p:spTree>
    <p:extLst>
      <p:ext uri="{BB962C8B-B14F-4D97-AF65-F5344CB8AC3E}">
        <p14:creationId xmlns:p14="http://schemas.microsoft.com/office/powerpoint/2010/main" val="20675274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202</a:t>
            </a:fld>
            <a:endParaRPr lang="en-US" altLang="en-US" dirty="0"/>
          </a:p>
        </p:txBody>
      </p:sp>
    </p:spTree>
    <p:extLst>
      <p:ext uri="{BB962C8B-B14F-4D97-AF65-F5344CB8AC3E}">
        <p14:creationId xmlns:p14="http://schemas.microsoft.com/office/powerpoint/2010/main" val="202117646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203</a:t>
            </a:fld>
            <a:endParaRPr lang="en-US" altLang="en-US" dirty="0"/>
          </a:p>
        </p:txBody>
      </p:sp>
    </p:spTree>
    <p:extLst>
      <p:ext uri="{BB962C8B-B14F-4D97-AF65-F5344CB8AC3E}">
        <p14:creationId xmlns:p14="http://schemas.microsoft.com/office/powerpoint/2010/main" val="11323392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204</a:t>
            </a:fld>
            <a:endParaRPr lang="en-US" altLang="en-US" dirty="0"/>
          </a:p>
        </p:txBody>
      </p:sp>
    </p:spTree>
    <p:extLst>
      <p:ext uri="{BB962C8B-B14F-4D97-AF65-F5344CB8AC3E}">
        <p14:creationId xmlns:p14="http://schemas.microsoft.com/office/powerpoint/2010/main" val="127079344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205</a:t>
            </a:fld>
            <a:endParaRPr lang="en-US" altLang="en-US" dirty="0"/>
          </a:p>
        </p:txBody>
      </p:sp>
    </p:spTree>
    <p:extLst>
      <p:ext uri="{BB962C8B-B14F-4D97-AF65-F5344CB8AC3E}">
        <p14:creationId xmlns:p14="http://schemas.microsoft.com/office/powerpoint/2010/main" val="427869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a:t>
            </a:fld>
            <a:endParaRPr lang="en-US" dirty="0"/>
          </a:p>
        </p:txBody>
      </p:sp>
    </p:spTree>
    <p:extLst>
      <p:ext uri="{BB962C8B-B14F-4D97-AF65-F5344CB8AC3E}">
        <p14:creationId xmlns:p14="http://schemas.microsoft.com/office/powerpoint/2010/main" val="3792882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a:t>
            </a:fld>
            <a:endParaRPr lang="en-US" dirty="0"/>
          </a:p>
        </p:txBody>
      </p:sp>
    </p:spTree>
    <p:extLst>
      <p:ext uri="{BB962C8B-B14F-4D97-AF65-F5344CB8AC3E}">
        <p14:creationId xmlns:p14="http://schemas.microsoft.com/office/powerpoint/2010/main" val="400458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a:t>
            </a:fld>
            <a:endParaRPr lang="en-US" dirty="0"/>
          </a:p>
        </p:txBody>
      </p:sp>
    </p:spTree>
    <p:extLst>
      <p:ext uri="{BB962C8B-B14F-4D97-AF65-F5344CB8AC3E}">
        <p14:creationId xmlns:p14="http://schemas.microsoft.com/office/powerpoint/2010/main" val="1740741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a:t>
            </a:fld>
            <a:endParaRPr lang="en-US" dirty="0"/>
          </a:p>
        </p:txBody>
      </p:sp>
    </p:spTree>
    <p:extLst>
      <p:ext uri="{BB962C8B-B14F-4D97-AF65-F5344CB8AC3E}">
        <p14:creationId xmlns:p14="http://schemas.microsoft.com/office/powerpoint/2010/main" val="2018276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a:t>
            </a:fld>
            <a:endParaRPr lang="en-US" dirty="0"/>
          </a:p>
        </p:txBody>
      </p:sp>
    </p:spTree>
    <p:extLst>
      <p:ext uri="{BB962C8B-B14F-4D97-AF65-F5344CB8AC3E}">
        <p14:creationId xmlns:p14="http://schemas.microsoft.com/office/powerpoint/2010/main" val="140260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a:t>
            </a:fld>
            <a:endParaRPr lang="en-US" dirty="0"/>
          </a:p>
        </p:txBody>
      </p:sp>
    </p:spTree>
    <p:extLst>
      <p:ext uri="{BB962C8B-B14F-4D97-AF65-F5344CB8AC3E}">
        <p14:creationId xmlns:p14="http://schemas.microsoft.com/office/powerpoint/2010/main" val="283642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21</a:t>
            </a:fld>
            <a:endParaRPr lang="en-US" dirty="0"/>
          </a:p>
        </p:txBody>
      </p:sp>
    </p:spTree>
    <p:extLst>
      <p:ext uri="{BB962C8B-B14F-4D97-AF65-F5344CB8AC3E}">
        <p14:creationId xmlns:p14="http://schemas.microsoft.com/office/powerpoint/2010/main" val="76255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a:t>
            </a:fld>
            <a:endParaRPr lang="en-US" dirty="0"/>
          </a:p>
        </p:txBody>
      </p:sp>
    </p:spTree>
    <p:extLst>
      <p:ext uri="{BB962C8B-B14F-4D97-AF65-F5344CB8AC3E}">
        <p14:creationId xmlns:p14="http://schemas.microsoft.com/office/powerpoint/2010/main" val="71253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a:t>
            </a:fld>
            <a:endParaRPr lang="en-US" dirty="0"/>
          </a:p>
        </p:txBody>
      </p:sp>
    </p:spTree>
    <p:extLst>
      <p:ext uri="{BB962C8B-B14F-4D97-AF65-F5344CB8AC3E}">
        <p14:creationId xmlns:p14="http://schemas.microsoft.com/office/powerpoint/2010/main" val="3256118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24</a:t>
            </a:fld>
            <a:endParaRPr lang="en-US" dirty="0"/>
          </a:p>
        </p:txBody>
      </p:sp>
    </p:spTree>
    <p:extLst>
      <p:ext uri="{BB962C8B-B14F-4D97-AF65-F5344CB8AC3E}">
        <p14:creationId xmlns:p14="http://schemas.microsoft.com/office/powerpoint/2010/main" val="323937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25</a:t>
            </a:fld>
            <a:endParaRPr lang="en-US" dirty="0"/>
          </a:p>
        </p:txBody>
      </p:sp>
    </p:spTree>
    <p:extLst>
      <p:ext uri="{BB962C8B-B14F-4D97-AF65-F5344CB8AC3E}">
        <p14:creationId xmlns:p14="http://schemas.microsoft.com/office/powerpoint/2010/main" val="2786996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26</a:t>
            </a:fld>
            <a:endParaRPr lang="en-US" dirty="0"/>
          </a:p>
        </p:txBody>
      </p:sp>
    </p:spTree>
    <p:extLst>
      <p:ext uri="{BB962C8B-B14F-4D97-AF65-F5344CB8AC3E}">
        <p14:creationId xmlns:p14="http://schemas.microsoft.com/office/powerpoint/2010/main" val="7873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27</a:t>
            </a:fld>
            <a:endParaRPr lang="en-US" dirty="0"/>
          </a:p>
        </p:txBody>
      </p:sp>
    </p:spTree>
    <p:extLst>
      <p:ext uri="{BB962C8B-B14F-4D97-AF65-F5344CB8AC3E}">
        <p14:creationId xmlns:p14="http://schemas.microsoft.com/office/powerpoint/2010/main" val="3595287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28</a:t>
            </a:fld>
            <a:endParaRPr lang="en-US" dirty="0"/>
          </a:p>
        </p:txBody>
      </p:sp>
    </p:spTree>
    <p:extLst>
      <p:ext uri="{BB962C8B-B14F-4D97-AF65-F5344CB8AC3E}">
        <p14:creationId xmlns:p14="http://schemas.microsoft.com/office/powerpoint/2010/main" val="2125902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29</a:t>
            </a:fld>
            <a:endParaRPr lang="en-US" dirty="0"/>
          </a:p>
        </p:txBody>
      </p:sp>
    </p:spTree>
    <p:extLst>
      <p:ext uri="{BB962C8B-B14F-4D97-AF65-F5344CB8AC3E}">
        <p14:creationId xmlns:p14="http://schemas.microsoft.com/office/powerpoint/2010/main" val="3807317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30</a:t>
            </a:fld>
            <a:endParaRPr lang="en-US" dirty="0"/>
          </a:p>
        </p:txBody>
      </p:sp>
    </p:spTree>
    <p:extLst>
      <p:ext uri="{BB962C8B-B14F-4D97-AF65-F5344CB8AC3E}">
        <p14:creationId xmlns:p14="http://schemas.microsoft.com/office/powerpoint/2010/main" val="346243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31</a:t>
            </a:fld>
            <a:endParaRPr lang="en-US" dirty="0"/>
          </a:p>
        </p:txBody>
      </p:sp>
    </p:spTree>
    <p:extLst>
      <p:ext uri="{BB962C8B-B14F-4D97-AF65-F5344CB8AC3E}">
        <p14:creationId xmlns:p14="http://schemas.microsoft.com/office/powerpoint/2010/main" val="3292169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32</a:t>
            </a:fld>
            <a:endParaRPr lang="en-US" dirty="0"/>
          </a:p>
        </p:txBody>
      </p:sp>
    </p:spTree>
    <p:extLst>
      <p:ext uri="{BB962C8B-B14F-4D97-AF65-F5344CB8AC3E}">
        <p14:creationId xmlns:p14="http://schemas.microsoft.com/office/powerpoint/2010/main" val="3006265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34</a:t>
            </a:fld>
            <a:endParaRPr lang="en-US" dirty="0"/>
          </a:p>
        </p:txBody>
      </p:sp>
    </p:spTree>
    <p:extLst>
      <p:ext uri="{BB962C8B-B14F-4D97-AF65-F5344CB8AC3E}">
        <p14:creationId xmlns:p14="http://schemas.microsoft.com/office/powerpoint/2010/main" val="265569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35</a:t>
            </a:fld>
            <a:endParaRPr lang="en-US" dirty="0"/>
          </a:p>
        </p:txBody>
      </p:sp>
    </p:spTree>
    <p:extLst>
      <p:ext uri="{BB962C8B-B14F-4D97-AF65-F5344CB8AC3E}">
        <p14:creationId xmlns:p14="http://schemas.microsoft.com/office/powerpoint/2010/main" val="29535116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36</a:t>
            </a:fld>
            <a:endParaRPr lang="en-US" dirty="0"/>
          </a:p>
        </p:txBody>
      </p:sp>
    </p:spTree>
    <p:extLst>
      <p:ext uri="{BB962C8B-B14F-4D97-AF65-F5344CB8AC3E}">
        <p14:creationId xmlns:p14="http://schemas.microsoft.com/office/powerpoint/2010/main" val="1820935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37</a:t>
            </a:fld>
            <a:endParaRPr lang="en-US" dirty="0"/>
          </a:p>
        </p:txBody>
      </p:sp>
    </p:spTree>
    <p:extLst>
      <p:ext uri="{BB962C8B-B14F-4D97-AF65-F5344CB8AC3E}">
        <p14:creationId xmlns:p14="http://schemas.microsoft.com/office/powerpoint/2010/main" val="3777712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38</a:t>
            </a:fld>
            <a:endParaRPr lang="en-US" dirty="0"/>
          </a:p>
        </p:txBody>
      </p:sp>
    </p:spTree>
    <p:extLst>
      <p:ext uri="{BB962C8B-B14F-4D97-AF65-F5344CB8AC3E}">
        <p14:creationId xmlns:p14="http://schemas.microsoft.com/office/powerpoint/2010/main" val="990940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39</a:t>
            </a:fld>
            <a:endParaRPr lang="en-US" dirty="0"/>
          </a:p>
        </p:txBody>
      </p:sp>
    </p:spTree>
    <p:extLst>
      <p:ext uri="{BB962C8B-B14F-4D97-AF65-F5344CB8AC3E}">
        <p14:creationId xmlns:p14="http://schemas.microsoft.com/office/powerpoint/2010/main" val="928266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41</a:t>
            </a:fld>
            <a:endParaRPr lang="en-US" dirty="0"/>
          </a:p>
        </p:txBody>
      </p:sp>
    </p:spTree>
    <p:extLst>
      <p:ext uri="{BB962C8B-B14F-4D97-AF65-F5344CB8AC3E}">
        <p14:creationId xmlns:p14="http://schemas.microsoft.com/office/powerpoint/2010/main" val="619956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42</a:t>
            </a:fld>
            <a:endParaRPr lang="en-US" dirty="0"/>
          </a:p>
        </p:txBody>
      </p:sp>
    </p:spTree>
    <p:extLst>
      <p:ext uri="{BB962C8B-B14F-4D97-AF65-F5344CB8AC3E}">
        <p14:creationId xmlns:p14="http://schemas.microsoft.com/office/powerpoint/2010/main" val="978295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43</a:t>
            </a:fld>
            <a:endParaRPr lang="en-US" dirty="0"/>
          </a:p>
        </p:txBody>
      </p:sp>
    </p:spTree>
    <p:extLst>
      <p:ext uri="{BB962C8B-B14F-4D97-AF65-F5344CB8AC3E}">
        <p14:creationId xmlns:p14="http://schemas.microsoft.com/office/powerpoint/2010/main" val="14536590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45</a:t>
            </a:fld>
            <a:endParaRPr lang="en-US" dirty="0"/>
          </a:p>
        </p:txBody>
      </p:sp>
    </p:spTree>
    <p:extLst>
      <p:ext uri="{BB962C8B-B14F-4D97-AF65-F5344CB8AC3E}">
        <p14:creationId xmlns:p14="http://schemas.microsoft.com/office/powerpoint/2010/main" val="259627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a:t>
            </a:fld>
            <a:endParaRPr lang="en-US" dirty="0"/>
          </a:p>
        </p:txBody>
      </p:sp>
    </p:spTree>
    <p:extLst>
      <p:ext uri="{BB962C8B-B14F-4D97-AF65-F5344CB8AC3E}">
        <p14:creationId xmlns:p14="http://schemas.microsoft.com/office/powerpoint/2010/main" val="1376290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46</a:t>
            </a:fld>
            <a:endParaRPr lang="en-US" dirty="0"/>
          </a:p>
        </p:txBody>
      </p:sp>
    </p:spTree>
    <p:extLst>
      <p:ext uri="{BB962C8B-B14F-4D97-AF65-F5344CB8AC3E}">
        <p14:creationId xmlns:p14="http://schemas.microsoft.com/office/powerpoint/2010/main" val="1300166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47</a:t>
            </a:fld>
            <a:endParaRPr lang="en-US" dirty="0"/>
          </a:p>
        </p:txBody>
      </p:sp>
    </p:spTree>
    <p:extLst>
      <p:ext uri="{BB962C8B-B14F-4D97-AF65-F5344CB8AC3E}">
        <p14:creationId xmlns:p14="http://schemas.microsoft.com/office/powerpoint/2010/main" val="4157597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48</a:t>
            </a:fld>
            <a:endParaRPr lang="en-US" dirty="0"/>
          </a:p>
        </p:txBody>
      </p:sp>
    </p:spTree>
    <p:extLst>
      <p:ext uri="{BB962C8B-B14F-4D97-AF65-F5344CB8AC3E}">
        <p14:creationId xmlns:p14="http://schemas.microsoft.com/office/powerpoint/2010/main" val="1417697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49</a:t>
            </a:fld>
            <a:endParaRPr lang="en-US" dirty="0"/>
          </a:p>
        </p:txBody>
      </p:sp>
    </p:spTree>
    <p:extLst>
      <p:ext uri="{BB962C8B-B14F-4D97-AF65-F5344CB8AC3E}">
        <p14:creationId xmlns:p14="http://schemas.microsoft.com/office/powerpoint/2010/main" val="40632267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50</a:t>
            </a:fld>
            <a:endParaRPr lang="en-US" dirty="0"/>
          </a:p>
        </p:txBody>
      </p:sp>
    </p:spTree>
    <p:extLst>
      <p:ext uri="{BB962C8B-B14F-4D97-AF65-F5344CB8AC3E}">
        <p14:creationId xmlns:p14="http://schemas.microsoft.com/office/powerpoint/2010/main" val="15466308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51</a:t>
            </a:fld>
            <a:endParaRPr lang="en-US" dirty="0"/>
          </a:p>
        </p:txBody>
      </p:sp>
    </p:spTree>
    <p:extLst>
      <p:ext uri="{BB962C8B-B14F-4D97-AF65-F5344CB8AC3E}">
        <p14:creationId xmlns:p14="http://schemas.microsoft.com/office/powerpoint/2010/main" val="2409830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52</a:t>
            </a:fld>
            <a:endParaRPr lang="en-US" dirty="0"/>
          </a:p>
        </p:txBody>
      </p:sp>
    </p:spTree>
    <p:extLst>
      <p:ext uri="{BB962C8B-B14F-4D97-AF65-F5344CB8AC3E}">
        <p14:creationId xmlns:p14="http://schemas.microsoft.com/office/powerpoint/2010/main" val="3381564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53</a:t>
            </a:fld>
            <a:endParaRPr lang="en-US" dirty="0"/>
          </a:p>
        </p:txBody>
      </p:sp>
    </p:spTree>
    <p:extLst>
      <p:ext uri="{BB962C8B-B14F-4D97-AF65-F5344CB8AC3E}">
        <p14:creationId xmlns:p14="http://schemas.microsoft.com/office/powerpoint/2010/main" val="198758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54</a:t>
            </a:fld>
            <a:endParaRPr lang="en-US" dirty="0"/>
          </a:p>
        </p:txBody>
      </p:sp>
    </p:spTree>
    <p:extLst>
      <p:ext uri="{BB962C8B-B14F-4D97-AF65-F5344CB8AC3E}">
        <p14:creationId xmlns:p14="http://schemas.microsoft.com/office/powerpoint/2010/main" val="2916644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55</a:t>
            </a:fld>
            <a:endParaRPr lang="en-US" dirty="0"/>
          </a:p>
        </p:txBody>
      </p:sp>
    </p:spTree>
    <p:extLst>
      <p:ext uri="{BB962C8B-B14F-4D97-AF65-F5344CB8AC3E}">
        <p14:creationId xmlns:p14="http://schemas.microsoft.com/office/powerpoint/2010/main" val="1528809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a:t>
            </a:fld>
            <a:endParaRPr lang="en-US" dirty="0"/>
          </a:p>
        </p:txBody>
      </p:sp>
    </p:spTree>
    <p:extLst>
      <p:ext uri="{BB962C8B-B14F-4D97-AF65-F5344CB8AC3E}">
        <p14:creationId xmlns:p14="http://schemas.microsoft.com/office/powerpoint/2010/main" val="22817498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56</a:t>
            </a:fld>
            <a:endParaRPr lang="en-US" dirty="0"/>
          </a:p>
        </p:txBody>
      </p:sp>
    </p:spTree>
    <p:extLst>
      <p:ext uri="{BB962C8B-B14F-4D97-AF65-F5344CB8AC3E}">
        <p14:creationId xmlns:p14="http://schemas.microsoft.com/office/powerpoint/2010/main" val="3419387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57</a:t>
            </a:fld>
            <a:endParaRPr lang="en-US" dirty="0"/>
          </a:p>
        </p:txBody>
      </p:sp>
    </p:spTree>
    <p:extLst>
      <p:ext uri="{BB962C8B-B14F-4D97-AF65-F5344CB8AC3E}">
        <p14:creationId xmlns:p14="http://schemas.microsoft.com/office/powerpoint/2010/main" val="1217207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58</a:t>
            </a:fld>
            <a:endParaRPr lang="en-US" dirty="0"/>
          </a:p>
        </p:txBody>
      </p:sp>
    </p:spTree>
    <p:extLst>
      <p:ext uri="{BB962C8B-B14F-4D97-AF65-F5344CB8AC3E}">
        <p14:creationId xmlns:p14="http://schemas.microsoft.com/office/powerpoint/2010/main" val="14605683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60</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61</a:t>
            </a:fld>
            <a:endParaRPr lang="en-US" dirty="0"/>
          </a:p>
        </p:txBody>
      </p:sp>
    </p:spTree>
    <p:extLst>
      <p:ext uri="{BB962C8B-B14F-4D97-AF65-F5344CB8AC3E}">
        <p14:creationId xmlns:p14="http://schemas.microsoft.com/office/powerpoint/2010/main" val="2712197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62</a:t>
            </a:fld>
            <a:endParaRPr lang="en-US" dirty="0"/>
          </a:p>
        </p:txBody>
      </p:sp>
    </p:spTree>
    <p:extLst>
      <p:ext uri="{BB962C8B-B14F-4D97-AF65-F5344CB8AC3E}">
        <p14:creationId xmlns:p14="http://schemas.microsoft.com/office/powerpoint/2010/main" val="3608582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64</a:t>
            </a:fld>
            <a:endParaRPr lang="en-US" dirty="0"/>
          </a:p>
        </p:txBody>
      </p:sp>
    </p:spTree>
    <p:extLst>
      <p:ext uri="{BB962C8B-B14F-4D97-AF65-F5344CB8AC3E}">
        <p14:creationId xmlns:p14="http://schemas.microsoft.com/office/powerpoint/2010/main" val="39937484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65</a:t>
            </a:fld>
            <a:endParaRPr lang="en-US" dirty="0"/>
          </a:p>
        </p:txBody>
      </p:sp>
    </p:spTree>
    <p:extLst>
      <p:ext uri="{BB962C8B-B14F-4D97-AF65-F5344CB8AC3E}">
        <p14:creationId xmlns:p14="http://schemas.microsoft.com/office/powerpoint/2010/main" val="1455692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66</a:t>
            </a:fld>
            <a:endParaRPr lang="en-US" dirty="0"/>
          </a:p>
        </p:txBody>
      </p:sp>
    </p:spTree>
    <p:extLst>
      <p:ext uri="{BB962C8B-B14F-4D97-AF65-F5344CB8AC3E}">
        <p14:creationId xmlns:p14="http://schemas.microsoft.com/office/powerpoint/2010/main" val="201159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a:t>
            </a:fld>
            <a:endParaRPr lang="en-US" dirty="0"/>
          </a:p>
        </p:txBody>
      </p:sp>
    </p:spTree>
    <p:extLst>
      <p:ext uri="{BB962C8B-B14F-4D97-AF65-F5344CB8AC3E}">
        <p14:creationId xmlns:p14="http://schemas.microsoft.com/office/powerpoint/2010/main" val="35735692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67</a:t>
            </a:fld>
            <a:endParaRPr lang="en-US" dirty="0"/>
          </a:p>
        </p:txBody>
      </p:sp>
    </p:spTree>
    <p:extLst>
      <p:ext uri="{BB962C8B-B14F-4D97-AF65-F5344CB8AC3E}">
        <p14:creationId xmlns:p14="http://schemas.microsoft.com/office/powerpoint/2010/main" val="14726003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68</a:t>
            </a:fld>
            <a:endParaRPr lang="en-US" dirty="0"/>
          </a:p>
        </p:txBody>
      </p:sp>
    </p:spTree>
    <p:extLst>
      <p:ext uri="{BB962C8B-B14F-4D97-AF65-F5344CB8AC3E}">
        <p14:creationId xmlns:p14="http://schemas.microsoft.com/office/powerpoint/2010/main" val="18815175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69</a:t>
            </a:fld>
            <a:endParaRPr lang="en-US" dirty="0"/>
          </a:p>
        </p:txBody>
      </p:sp>
    </p:spTree>
    <p:extLst>
      <p:ext uri="{BB962C8B-B14F-4D97-AF65-F5344CB8AC3E}">
        <p14:creationId xmlns:p14="http://schemas.microsoft.com/office/powerpoint/2010/main" val="23952342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70</a:t>
            </a:fld>
            <a:endParaRPr lang="en-US" dirty="0"/>
          </a:p>
        </p:txBody>
      </p:sp>
    </p:spTree>
    <p:extLst>
      <p:ext uri="{BB962C8B-B14F-4D97-AF65-F5344CB8AC3E}">
        <p14:creationId xmlns:p14="http://schemas.microsoft.com/office/powerpoint/2010/main" val="9576036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71</a:t>
            </a:fld>
            <a:endParaRPr lang="en-US" dirty="0"/>
          </a:p>
        </p:txBody>
      </p:sp>
    </p:spTree>
    <p:extLst>
      <p:ext uri="{BB962C8B-B14F-4D97-AF65-F5344CB8AC3E}">
        <p14:creationId xmlns:p14="http://schemas.microsoft.com/office/powerpoint/2010/main" val="288396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72</a:t>
            </a:fld>
            <a:endParaRPr lang="en-US" dirty="0"/>
          </a:p>
        </p:txBody>
      </p:sp>
    </p:spTree>
    <p:extLst>
      <p:ext uri="{BB962C8B-B14F-4D97-AF65-F5344CB8AC3E}">
        <p14:creationId xmlns:p14="http://schemas.microsoft.com/office/powerpoint/2010/main" val="126010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73</a:t>
            </a:fld>
            <a:endParaRPr lang="en-US" dirty="0"/>
          </a:p>
        </p:txBody>
      </p:sp>
    </p:spTree>
    <p:extLst>
      <p:ext uri="{BB962C8B-B14F-4D97-AF65-F5344CB8AC3E}">
        <p14:creationId xmlns:p14="http://schemas.microsoft.com/office/powerpoint/2010/main" val="29536191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74</a:t>
            </a:fld>
            <a:endParaRPr lang="en-US" dirty="0"/>
          </a:p>
        </p:txBody>
      </p:sp>
    </p:spTree>
    <p:extLst>
      <p:ext uri="{BB962C8B-B14F-4D97-AF65-F5344CB8AC3E}">
        <p14:creationId xmlns:p14="http://schemas.microsoft.com/office/powerpoint/2010/main" val="9742921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75</a:t>
            </a:fld>
            <a:endParaRPr lang="en-US" dirty="0"/>
          </a:p>
        </p:txBody>
      </p:sp>
    </p:spTree>
    <p:extLst>
      <p:ext uri="{BB962C8B-B14F-4D97-AF65-F5344CB8AC3E}">
        <p14:creationId xmlns:p14="http://schemas.microsoft.com/office/powerpoint/2010/main" val="10736874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a:t>
            </a:fld>
            <a:endParaRPr lang="en-US" dirty="0"/>
          </a:p>
        </p:txBody>
      </p:sp>
    </p:spTree>
    <p:extLst>
      <p:ext uri="{BB962C8B-B14F-4D97-AF65-F5344CB8AC3E}">
        <p14:creationId xmlns:p14="http://schemas.microsoft.com/office/powerpoint/2010/main" val="12405580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79</a:t>
            </a:fld>
            <a:endParaRPr lang="en-US" dirty="0"/>
          </a:p>
        </p:txBody>
      </p:sp>
    </p:spTree>
    <p:extLst>
      <p:ext uri="{BB962C8B-B14F-4D97-AF65-F5344CB8AC3E}">
        <p14:creationId xmlns:p14="http://schemas.microsoft.com/office/powerpoint/2010/main" val="30768923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80</a:t>
            </a:fld>
            <a:endParaRPr lang="en-US" dirty="0"/>
          </a:p>
        </p:txBody>
      </p:sp>
    </p:spTree>
    <p:extLst>
      <p:ext uri="{BB962C8B-B14F-4D97-AF65-F5344CB8AC3E}">
        <p14:creationId xmlns:p14="http://schemas.microsoft.com/office/powerpoint/2010/main" val="8746251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82</a:t>
            </a:fld>
            <a:endParaRPr lang="en-US" dirty="0"/>
          </a:p>
        </p:txBody>
      </p:sp>
    </p:spTree>
    <p:extLst>
      <p:ext uri="{BB962C8B-B14F-4D97-AF65-F5344CB8AC3E}">
        <p14:creationId xmlns:p14="http://schemas.microsoft.com/office/powerpoint/2010/main" val="3017514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83</a:t>
            </a:fld>
            <a:endParaRPr lang="en-US" dirty="0"/>
          </a:p>
        </p:txBody>
      </p:sp>
    </p:spTree>
    <p:extLst>
      <p:ext uri="{BB962C8B-B14F-4D97-AF65-F5344CB8AC3E}">
        <p14:creationId xmlns:p14="http://schemas.microsoft.com/office/powerpoint/2010/main" val="4666135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84</a:t>
            </a:fld>
            <a:endParaRPr lang="en-US" dirty="0"/>
          </a:p>
        </p:txBody>
      </p:sp>
    </p:spTree>
    <p:extLst>
      <p:ext uri="{BB962C8B-B14F-4D97-AF65-F5344CB8AC3E}">
        <p14:creationId xmlns:p14="http://schemas.microsoft.com/office/powerpoint/2010/main" val="7440839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85</a:t>
            </a:fld>
            <a:endParaRPr lang="en-US" dirty="0"/>
          </a:p>
        </p:txBody>
      </p:sp>
    </p:spTree>
    <p:extLst>
      <p:ext uri="{BB962C8B-B14F-4D97-AF65-F5344CB8AC3E}">
        <p14:creationId xmlns:p14="http://schemas.microsoft.com/office/powerpoint/2010/main" val="436799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86</a:t>
            </a:fld>
            <a:endParaRPr lang="en-US" dirty="0"/>
          </a:p>
        </p:txBody>
      </p:sp>
    </p:spTree>
    <p:extLst>
      <p:ext uri="{BB962C8B-B14F-4D97-AF65-F5344CB8AC3E}">
        <p14:creationId xmlns:p14="http://schemas.microsoft.com/office/powerpoint/2010/main" val="18156327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89</a:t>
            </a:fld>
            <a:endParaRPr lang="en-US" dirty="0"/>
          </a:p>
        </p:txBody>
      </p:sp>
    </p:spTree>
    <p:extLst>
      <p:ext uri="{BB962C8B-B14F-4D97-AF65-F5344CB8AC3E}">
        <p14:creationId xmlns:p14="http://schemas.microsoft.com/office/powerpoint/2010/main" val="157703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90</a:t>
            </a:fld>
            <a:endParaRPr lang="en-US" dirty="0"/>
          </a:p>
        </p:txBody>
      </p:sp>
    </p:spTree>
    <p:extLst>
      <p:ext uri="{BB962C8B-B14F-4D97-AF65-F5344CB8AC3E}">
        <p14:creationId xmlns:p14="http://schemas.microsoft.com/office/powerpoint/2010/main" val="18396269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92</a:t>
            </a:fld>
            <a:endParaRPr lang="en-US" dirty="0"/>
          </a:p>
        </p:txBody>
      </p:sp>
    </p:spTree>
    <p:extLst>
      <p:ext uri="{BB962C8B-B14F-4D97-AF65-F5344CB8AC3E}">
        <p14:creationId xmlns:p14="http://schemas.microsoft.com/office/powerpoint/2010/main" val="1841659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94</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95</a:t>
            </a:fld>
            <a:endParaRPr lang="en-US" dirty="0"/>
          </a:p>
        </p:txBody>
      </p:sp>
    </p:spTree>
    <p:extLst>
      <p:ext uri="{BB962C8B-B14F-4D97-AF65-F5344CB8AC3E}">
        <p14:creationId xmlns:p14="http://schemas.microsoft.com/office/powerpoint/2010/main" val="419122336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96</a:t>
            </a:fld>
            <a:endParaRPr lang="en-US" dirty="0"/>
          </a:p>
        </p:txBody>
      </p:sp>
    </p:spTree>
    <p:extLst>
      <p:ext uri="{BB962C8B-B14F-4D97-AF65-F5344CB8AC3E}">
        <p14:creationId xmlns:p14="http://schemas.microsoft.com/office/powerpoint/2010/main" val="31248826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97</a:t>
            </a:fld>
            <a:endParaRPr lang="en-US" dirty="0"/>
          </a:p>
        </p:txBody>
      </p:sp>
    </p:spTree>
    <p:extLst>
      <p:ext uri="{BB962C8B-B14F-4D97-AF65-F5344CB8AC3E}">
        <p14:creationId xmlns:p14="http://schemas.microsoft.com/office/powerpoint/2010/main" val="6085904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893">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98</a:t>
            </a:fld>
            <a:endParaRPr lang="en-US" dirty="0"/>
          </a:p>
        </p:txBody>
      </p:sp>
    </p:spTree>
    <p:extLst>
      <p:ext uri="{BB962C8B-B14F-4D97-AF65-F5344CB8AC3E}">
        <p14:creationId xmlns:p14="http://schemas.microsoft.com/office/powerpoint/2010/main" val="39827544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100</a:t>
            </a:fld>
            <a:endParaRPr lang="en-US" dirty="0"/>
          </a:p>
        </p:txBody>
      </p:sp>
    </p:spTree>
    <p:extLst>
      <p:ext uri="{BB962C8B-B14F-4D97-AF65-F5344CB8AC3E}">
        <p14:creationId xmlns:p14="http://schemas.microsoft.com/office/powerpoint/2010/main" val="78221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188">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a:t>
            </a:fld>
            <a:endParaRPr lang="en-US" dirty="0"/>
          </a:p>
        </p:txBody>
      </p:sp>
    </p:spTree>
    <p:extLst>
      <p:ext uri="{BB962C8B-B14F-4D97-AF65-F5344CB8AC3E}">
        <p14:creationId xmlns:p14="http://schemas.microsoft.com/office/powerpoint/2010/main" val="25304697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101</a:t>
            </a:fld>
            <a:endParaRPr lang="en-US" dirty="0"/>
          </a:p>
        </p:txBody>
      </p:sp>
    </p:spTree>
    <p:extLst>
      <p:ext uri="{BB962C8B-B14F-4D97-AF65-F5344CB8AC3E}">
        <p14:creationId xmlns:p14="http://schemas.microsoft.com/office/powerpoint/2010/main" val="14991822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102</a:t>
            </a:fld>
            <a:endParaRPr lang="en-US" dirty="0"/>
          </a:p>
        </p:txBody>
      </p:sp>
    </p:spTree>
    <p:extLst>
      <p:ext uri="{BB962C8B-B14F-4D97-AF65-F5344CB8AC3E}">
        <p14:creationId xmlns:p14="http://schemas.microsoft.com/office/powerpoint/2010/main" val="34166552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5794">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103</a:t>
            </a:fld>
            <a:endParaRPr lang="en-US" dirty="0"/>
          </a:p>
        </p:txBody>
      </p:sp>
    </p:spTree>
    <p:extLst>
      <p:ext uri="{BB962C8B-B14F-4D97-AF65-F5344CB8AC3E}">
        <p14:creationId xmlns:p14="http://schemas.microsoft.com/office/powerpoint/2010/main" val="1900402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110</a:t>
            </a:fld>
            <a:endParaRPr lang="en-US" dirty="0"/>
          </a:p>
        </p:txBody>
      </p:sp>
    </p:spTree>
    <p:extLst>
      <p:ext uri="{BB962C8B-B14F-4D97-AF65-F5344CB8AC3E}">
        <p14:creationId xmlns:p14="http://schemas.microsoft.com/office/powerpoint/2010/main" val="36600916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111</a:t>
            </a:fld>
            <a:endParaRPr lang="en-US" dirty="0"/>
          </a:p>
        </p:txBody>
      </p:sp>
    </p:spTree>
    <p:extLst>
      <p:ext uri="{BB962C8B-B14F-4D97-AF65-F5344CB8AC3E}">
        <p14:creationId xmlns:p14="http://schemas.microsoft.com/office/powerpoint/2010/main" val="9598019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C71B4-0BE4-46D8-9A18-4A1D7B2ED132}" type="slidenum">
              <a:rPr lang="en-US" smtClean="0"/>
              <a:pPr/>
              <a:t>112</a:t>
            </a:fld>
            <a:endParaRPr lang="en-US" dirty="0"/>
          </a:p>
        </p:txBody>
      </p:sp>
    </p:spTree>
    <p:extLst>
      <p:ext uri="{BB962C8B-B14F-4D97-AF65-F5344CB8AC3E}">
        <p14:creationId xmlns:p14="http://schemas.microsoft.com/office/powerpoint/2010/main" val="23348154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Jardiance has the new indication </a:t>
            </a:r>
          </a:p>
        </p:txBody>
      </p:sp>
      <p:sp>
        <p:nvSpPr>
          <p:cNvPr id="4" name="Slide Number Placeholder 3"/>
          <p:cNvSpPr>
            <a:spLocks noGrp="1"/>
          </p:cNvSpPr>
          <p:nvPr>
            <p:ph type="sldNum" sz="quarter" idx="5"/>
          </p:nvPr>
        </p:nvSpPr>
        <p:spPr/>
        <p:txBody>
          <a:bodyPr/>
          <a:lstStyle/>
          <a:p>
            <a:fld id="{C9D083C5-686D-48FF-94E9-991F1B16C1F0}" type="slidenum">
              <a:rPr lang="en-US" smtClean="0"/>
              <a:t>116</a:t>
            </a:fld>
            <a:endParaRPr lang="en-US" dirty="0"/>
          </a:p>
        </p:txBody>
      </p:sp>
    </p:spTree>
    <p:extLst>
      <p:ext uri="{BB962C8B-B14F-4D97-AF65-F5344CB8AC3E}">
        <p14:creationId xmlns:p14="http://schemas.microsoft.com/office/powerpoint/2010/main" val="275013945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126</a:t>
            </a:fld>
            <a:endParaRPr lang="en-US" dirty="0">
              <a:uFillTx/>
            </a:endParaRPr>
          </a:p>
        </p:txBody>
      </p:sp>
    </p:spTree>
    <p:extLst>
      <p:ext uri="{BB962C8B-B14F-4D97-AF65-F5344CB8AC3E}">
        <p14:creationId xmlns:p14="http://schemas.microsoft.com/office/powerpoint/2010/main" val="13249993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BBF5C-CFEE-488C-A627-41F50042DA47}" type="slidenum">
              <a:rPr lang="en-US" smtClean="0">
                <a:uFillTx/>
              </a:rPr>
              <a:t>128</a:t>
            </a:fld>
            <a:endParaRPr lang="en-US">
              <a:uFillTx/>
            </a:endParaRPr>
          </a:p>
        </p:txBody>
      </p:sp>
    </p:spTree>
    <p:extLst>
      <p:ext uri="{BB962C8B-B14F-4D97-AF65-F5344CB8AC3E}">
        <p14:creationId xmlns:p14="http://schemas.microsoft.com/office/powerpoint/2010/main" val="160125113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D083C5-686D-48FF-94E9-991F1B16C1F0}" type="slidenum">
              <a:rPr lang="en-US" smtClean="0"/>
              <a:t>133</a:t>
            </a:fld>
            <a:endParaRPr lang="en-US" dirty="0"/>
          </a:p>
        </p:txBody>
      </p:sp>
    </p:spTree>
    <p:extLst>
      <p:ext uri="{BB962C8B-B14F-4D97-AF65-F5344CB8AC3E}">
        <p14:creationId xmlns:p14="http://schemas.microsoft.com/office/powerpoint/2010/main" val="940248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39"/>
          <p:cNvSpPr>
            <a:spLocks noGrp="1"/>
          </p:cNvSpPr>
          <p:nvPr>
            <p:ph type="body" sz="quarter" idx="14"/>
          </p:nvPr>
        </p:nvSpPr>
        <p:spPr>
          <a:xfrm>
            <a:off x="214859" y="2800351"/>
            <a:ext cx="8929141" cy="1219200"/>
          </a:xfrm>
          <a:prstGeom prst="rect">
            <a:avLst/>
          </a:prstGeom>
        </p:spPr>
        <p:txBody>
          <a:bodyPr anchor="b" anchorCtr="0">
            <a:noAutofit/>
          </a:bodyPr>
          <a:lstStyle>
            <a:lvl1pPr marL="0" indent="0" algn="l">
              <a:buNone/>
              <a:defRPr sz="2600" b="1">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Master text styles</a:t>
            </a:r>
          </a:p>
        </p:txBody>
      </p:sp>
      <p:sp>
        <p:nvSpPr>
          <p:cNvPr id="15" name="Text Placeholder 39"/>
          <p:cNvSpPr>
            <a:spLocks noGrp="1"/>
          </p:cNvSpPr>
          <p:nvPr>
            <p:ph type="body" sz="quarter" idx="15" hasCustomPrompt="1"/>
          </p:nvPr>
        </p:nvSpPr>
        <p:spPr>
          <a:xfrm>
            <a:off x="214860" y="4095750"/>
            <a:ext cx="7328940" cy="895350"/>
          </a:xfrm>
          <a:prstGeom prst="rect">
            <a:avLst/>
          </a:prstGeom>
        </p:spPr>
        <p:txBody>
          <a:bodyPr>
            <a:normAutofit/>
          </a:bodyPr>
          <a:lstStyle>
            <a:lvl1pPr marL="0" indent="0" algn="l">
              <a:buNone/>
              <a:defRPr sz="2000" b="0">
                <a:solidFill>
                  <a:schemeClr val="bg1"/>
                </a:solidFill>
                <a:latin typeface="Tw Cen MT" panose="020B0602020104020603" pitchFamily="34" charset="0"/>
                <a:ea typeface="Tahoma" panose="020B0604030504040204" pitchFamily="34" charset="0"/>
                <a:cs typeface="Tahoma" panose="020B0604030504040204" pitchFamily="34" charset="0"/>
              </a:defRPr>
            </a:lvl1pPr>
          </a:lstStyle>
          <a:p>
            <a:pPr lvl="0"/>
            <a:r>
              <a:rPr lang="en-US"/>
              <a:t>Click to edit Presenters and Date</a:t>
            </a: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4400550"/>
            <a:ext cx="1456603" cy="413404"/>
          </a:xfrm>
          <a:prstGeom prst="rect">
            <a:avLst/>
          </a:prstGeom>
          <a:effectLst>
            <a:outerShdw blurRad="38100" dist="25400" dir="2700000" algn="ctr" rotWithShape="0">
              <a:srgbClr val="000000">
                <a:alpha val="67000"/>
              </a:srgbClr>
            </a:outerShdw>
          </a:effectLst>
        </p:spPr>
      </p:pic>
    </p:spTree>
    <p:extLst>
      <p:ext uri="{BB962C8B-B14F-4D97-AF65-F5344CB8AC3E}">
        <p14:creationId xmlns:p14="http://schemas.microsoft.com/office/powerpoint/2010/main" val="309244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110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accent2"/>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 Block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2"/>
                </a:solidFill>
              </a:rPr>
              <a:pPr/>
              <a:t>‹#›</a:t>
            </a:fld>
            <a:endParaRPr lang="en-US" dirty="0">
              <a:solidFill>
                <a:schemeClr val="bg2"/>
              </a:solidFill>
            </a:endParaRPr>
          </a:p>
        </p:txBody>
      </p:sp>
      <p:sp>
        <p:nvSpPr>
          <p:cNvPr id="12" name="Title 7"/>
          <p:cNvSpPr>
            <a:spLocks noGrp="1"/>
          </p:cNvSpPr>
          <p:nvPr>
            <p:ph type="ctrTitle"/>
          </p:nvPr>
        </p:nvSpPr>
        <p:spPr>
          <a:xfrm>
            <a:off x="546845" y="514350"/>
            <a:ext cx="7315200" cy="2362200"/>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33400" y="2997420"/>
            <a:ext cx="7315200" cy="1400698"/>
          </a:xfrm>
          <a:prstGeom prst="rect">
            <a:avLst/>
          </a:prstGeom>
        </p:spPr>
        <p:txBody>
          <a:bodyPr/>
          <a:lstStyle>
            <a:lvl1pPr marL="0" indent="0" algn="ctr">
              <a:buNone/>
              <a:defRPr sz="2600">
                <a:solidFill>
                  <a:schemeClr val="tx1"/>
                </a:solidFill>
              </a:defRPr>
            </a:lvl1pPr>
          </a:lstStyle>
          <a:p>
            <a:r>
              <a:rPr lang="en-US"/>
              <a:t>Click to edit Master subtitle style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950284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Photo 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accent3"/>
                </a:solidFill>
              </a:rPr>
              <a:pPr/>
              <a:t>‹#›</a:t>
            </a:fld>
            <a:endParaRPr lang="en-US" dirty="0">
              <a:solidFill>
                <a:schemeClr val="accent3"/>
              </a:solidFill>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12" name="Title 7"/>
          <p:cNvSpPr>
            <a:spLocks noGrp="1"/>
          </p:cNvSpPr>
          <p:nvPr>
            <p:ph type="ctrTitle"/>
          </p:nvPr>
        </p:nvSpPr>
        <p:spPr>
          <a:xfrm>
            <a:off x="569260" y="1200150"/>
            <a:ext cx="8001000" cy="1501774"/>
          </a:xfrm>
          <a:prstGeom prst="rect">
            <a:avLst/>
          </a:prstGeom>
        </p:spPr>
        <p:txBody>
          <a:bodyPr anchor="b"/>
          <a:lstStyle>
            <a:lvl1pPr>
              <a:defRPr sz="3200">
                <a:solidFill>
                  <a:schemeClr val="accent3"/>
                </a:solidFill>
              </a:defRPr>
            </a:lvl1pPr>
          </a:lstStyle>
          <a:p>
            <a:r>
              <a:rPr lang="en-US"/>
              <a:t>Click to edit Master title style</a:t>
            </a:r>
          </a:p>
        </p:txBody>
      </p:sp>
      <p:sp>
        <p:nvSpPr>
          <p:cNvPr id="13" name="Subtitle 8"/>
          <p:cNvSpPr>
            <a:spLocks noGrp="1"/>
          </p:cNvSpPr>
          <p:nvPr>
            <p:ph type="subTitle" idx="1"/>
          </p:nvPr>
        </p:nvSpPr>
        <p:spPr>
          <a:xfrm>
            <a:off x="569260" y="2778124"/>
            <a:ext cx="8007802" cy="1257300"/>
          </a:xfrm>
          <a:prstGeom prst="rect">
            <a:avLst/>
          </a:prstGeom>
        </p:spPr>
        <p:txBody>
          <a:bodyPr/>
          <a:lstStyle>
            <a:lvl1pPr marL="0" indent="0" algn="ctr">
              <a:buNone/>
              <a:defRPr sz="2600">
                <a:solidFill>
                  <a:schemeClr val="tx1"/>
                </a:solidFill>
              </a:defRPr>
            </a:lvl1pPr>
          </a:lstStyle>
          <a:p>
            <a:r>
              <a:rPr lang="en-US"/>
              <a:t>Click to edit Master subtitle style</a:t>
            </a:r>
          </a:p>
        </p:txBody>
      </p:sp>
    </p:spTree>
    <p:extLst>
      <p:ext uri="{BB962C8B-B14F-4D97-AF65-F5344CB8AC3E}">
        <p14:creationId xmlns:p14="http://schemas.microsoft.com/office/powerpoint/2010/main" val="138743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Photo Chapt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6938"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66938"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189459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Photo Chapt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42365" y="2778124"/>
            <a:ext cx="8007802"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87436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3" name="Content Placeholder 2"/>
          <p:cNvSpPr>
            <a:spLocks noGrp="1"/>
          </p:cNvSpPr>
          <p:nvPr>
            <p:ph idx="1"/>
          </p:nvPr>
        </p:nvSpPr>
        <p:spPr>
          <a:xfrm>
            <a:off x="457200" y="1047750"/>
            <a:ext cx="8229600" cy="3394472"/>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marL="742950" indent="-285750">
              <a:buSzPct val="70000"/>
              <a:buFont typeface="Courier New" panose="02070309020205020404" pitchFamily="49" charset="0"/>
              <a:buChar char="o"/>
              <a:defRPr sz="2200">
                <a:solidFill>
                  <a:schemeClr val="tx1">
                    <a:lumMod val="50000"/>
                  </a:schemeClr>
                </a:solidFill>
                <a:latin typeface="+mn-lt"/>
                <a:cs typeface="Arial" panose="020B0604020202020204" pitchFamily="34" charset="0"/>
              </a:defRPr>
            </a:lvl2pPr>
            <a:lvl3pPr marL="1143000" indent="-228600">
              <a:buSzPct val="700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211524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Photo Chapt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sp>
        <p:nvSpPr>
          <p:cNvPr id="12" name="Title 7"/>
          <p:cNvSpPr>
            <a:spLocks noGrp="1"/>
          </p:cNvSpPr>
          <p:nvPr>
            <p:ph type="ctrTitle"/>
          </p:nvPr>
        </p:nvSpPr>
        <p:spPr>
          <a:xfrm>
            <a:off x="564775" y="1200150"/>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13" name="Subtitle 8"/>
          <p:cNvSpPr>
            <a:spLocks noGrp="1"/>
          </p:cNvSpPr>
          <p:nvPr>
            <p:ph type="subTitle" idx="1"/>
          </p:nvPr>
        </p:nvSpPr>
        <p:spPr>
          <a:xfrm>
            <a:off x="533400" y="2778124"/>
            <a:ext cx="8077199" cy="1257300"/>
          </a:xfrm>
          <a:prstGeom prst="rect">
            <a:avLst/>
          </a:prstGeom>
        </p:spPr>
        <p:txBody>
          <a:bodyPr/>
          <a:lstStyle>
            <a:lvl1pPr marL="0" indent="0" algn="ctr">
              <a:buNone/>
              <a:defRPr sz="2800">
                <a:solidFill>
                  <a:schemeClr val="accent2"/>
                </a:solidFill>
              </a:defRPr>
            </a:lvl1pPr>
          </a:lstStyle>
          <a:p>
            <a:r>
              <a:rPr lang="en-US"/>
              <a:t>Click to edit Master subtitle style</a:t>
            </a: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23711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Questions?</a:t>
            </a:r>
          </a:p>
        </p:txBody>
      </p:sp>
    </p:spTree>
    <p:extLst>
      <p:ext uri="{BB962C8B-B14F-4D97-AF65-F5344CB8AC3E}">
        <p14:creationId xmlns:p14="http://schemas.microsoft.com/office/powerpoint/2010/main" val="3055347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
        <p:nvSpPr>
          <p:cNvPr id="20" name="TextBox 19"/>
          <p:cNvSpPr txBox="1"/>
          <p:nvPr userDrawn="1"/>
        </p:nvSpPr>
        <p:spPr>
          <a:xfrm>
            <a:off x="457200" y="2024055"/>
            <a:ext cx="8229600" cy="677108"/>
          </a:xfrm>
          <a:prstGeom prst="rect">
            <a:avLst/>
          </a:prstGeom>
          <a:noFill/>
        </p:spPr>
        <p:txBody>
          <a:bodyPr wrap="square" rtlCol="0">
            <a:spAutoFit/>
          </a:bodyPr>
          <a:lstStyle/>
          <a:p>
            <a:pPr algn="ctr"/>
            <a:r>
              <a:rPr lang="en-US" sz="3800" kern="1200" dirty="0">
                <a:solidFill>
                  <a:schemeClr val="accent3"/>
                </a:solidFill>
                <a:latin typeface="+mj-lt"/>
                <a:ea typeface="+mj-ea"/>
                <a:cs typeface="+mj-cs"/>
              </a:rPr>
              <a:t>Thank You.</a:t>
            </a:r>
          </a:p>
        </p:txBody>
      </p:sp>
    </p:spTree>
    <p:extLst>
      <p:ext uri="{BB962C8B-B14F-4D97-AF65-F5344CB8AC3E}">
        <p14:creationId xmlns:p14="http://schemas.microsoft.com/office/powerpoint/2010/main" val="3027817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with 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08585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4647728"/>
            <a:ext cx="2133600" cy="216694"/>
          </a:xfrm>
          <a:prstGeom prst="rect">
            <a:avLst/>
          </a:prstGeom>
        </p:spPr>
        <p:txBody>
          <a:bodyPr anchor="b" anchorCtr="0"/>
          <a:lstStyle>
            <a:lvl1pPr algn="r">
              <a:defRPr sz="825">
                <a:solidFill>
                  <a:schemeClr val="tx1">
                    <a:lumMod val="65000"/>
                    <a:lumOff val="35000"/>
                  </a:schemeClr>
                </a:solidFill>
                <a:uFillTx/>
              </a:defRPr>
            </a:lvl1pPr>
          </a:lstStyle>
          <a:p>
            <a:fld id="{FF445594-FFE8-4E90-934C-EFF530110A38}" type="slidenum">
              <a:rPr lang="en-US" smtClean="0">
                <a:uFillTx/>
              </a:rPr>
              <a:pPr/>
              <a:t>‹#›</a:t>
            </a:fld>
            <a:endParaRPr lang="en-US" dirty="0">
              <a:uFillTx/>
            </a:endParaRPr>
          </a:p>
        </p:txBody>
      </p:sp>
      <p:pic>
        <p:nvPicPr>
          <p:cNvPr id="7" name="Picture 6"/>
          <p:cNvPicPr>
            <a:picLocks noChangeAspect="1"/>
          </p:cNvPicPr>
          <p:nvPr/>
        </p:nvPicPr>
        <p:blipFill>
          <a:blip r:embed="rId3" cstate="print"/>
          <a:stretch>
            <a:fillRect/>
          </a:stretch>
        </p:blipFill>
        <p:spPr>
          <a:xfrm>
            <a:off x="74843" y="4514850"/>
            <a:ext cx="2228088" cy="453045"/>
          </a:xfrm>
          <a:prstGeom prst="rect">
            <a:avLst/>
          </a:prstGeom>
        </p:spPr>
      </p:pic>
      <p:sp>
        <p:nvSpPr>
          <p:cNvPr id="8" name="Title 1"/>
          <p:cNvSpPr>
            <a:spLocks noGrp="1"/>
          </p:cNvSpPr>
          <p:nvPr>
            <p:ph type="title"/>
          </p:nvPr>
        </p:nvSpPr>
        <p:spPr>
          <a:xfrm>
            <a:off x="457200" y="228600"/>
            <a:ext cx="8305800" cy="914400"/>
          </a:xfrm>
          <a:prstGeom prst="rect">
            <a:avLst/>
          </a:prstGeom>
        </p:spPr>
        <p:txBody>
          <a:bodyPr anchor="b" anchorCtr="0"/>
          <a:lstStyle>
            <a:lvl1pPr algn="l">
              <a:defRPr lang="en-US" sz="3000" dirty="0">
                <a:solidFill>
                  <a:srgbClr val="318DCF"/>
                </a:solidFill>
                <a:effectLst>
                  <a:outerShdw blurRad="63500" dist="38100" dir="2700000" algn="tl">
                    <a:srgbClr val="1F5B83">
                      <a:alpha val="42745"/>
                    </a:srgbClr>
                  </a:outerShdw>
                </a:effectLst>
                <a:uFillTx/>
                <a:latin typeface="Tahoma" panose="020B0604030504040204" pitchFamily="34" charset="0"/>
                <a:ea typeface="Tahoma" panose="020B0604030504040204" pitchFamily="34" charset="0"/>
                <a:cs typeface="Tahoma" panose="020B0604030504040204" pitchFamily="34" charset="0"/>
              </a:defRPr>
            </a:lvl1pPr>
          </a:lstStyle>
          <a:p>
            <a:pPr lvl="0"/>
            <a:r>
              <a:rPr lang="en-US">
                <a:uFillTx/>
              </a:rPr>
              <a:t>Click to edit Master title style</a:t>
            </a:r>
            <a:endParaRPr lang="en-US" dirty="0">
              <a:uFillTx/>
            </a:endParaRPr>
          </a:p>
        </p:txBody>
      </p:sp>
      <p:sp>
        <p:nvSpPr>
          <p:cNvPr id="10" name="Footer Placeholder 4"/>
          <p:cNvSpPr>
            <a:spLocks noGrp="1"/>
          </p:cNvSpPr>
          <p:nvPr>
            <p:ph type="ftr" sz="quarter" idx="3"/>
          </p:nvPr>
        </p:nvSpPr>
        <p:spPr>
          <a:xfrm>
            <a:off x="0" y="4647727"/>
            <a:ext cx="9144000" cy="285750"/>
          </a:xfrm>
        </p:spPr>
        <p:txBody>
          <a:bodyPr/>
          <a:lstStyle/>
          <a:p>
            <a:r>
              <a:rPr lang="en-US" dirty="0">
                <a:uFillTx/>
              </a:rPr>
              <a:t>Reaching across Arizona to provide comprehensive </a:t>
            </a:r>
            <a:br>
              <a:rPr lang="en-US" dirty="0">
                <a:uFillTx/>
              </a:rPr>
            </a:br>
            <a:r>
              <a:rPr lang="en-US" dirty="0">
                <a:uFillTx/>
              </a:rPr>
              <a:t>quality health care for those in need</a:t>
            </a:r>
          </a:p>
        </p:txBody>
      </p:sp>
    </p:spTree>
    <p:extLst>
      <p:ext uri="{BB962C8B-B14F-4D97-AF65-F5344CB8AC3E}">
        <p14:creationId xmlns:p14="http://schemas.microsoft.com/office/powerpoint/2010/main" val="28216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lank ">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12062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no titl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62886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0"/>
          </p:nvPr>
        </p:nvSpPr>
        <p:spPr>
          <a:xfrm>
            <a:off x="4572000" y="1047750"/>
            <a:ext cx="4191000"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4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2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a:solidFill>
                  <a:schemeClr val="tx1">
                    <a:lumMod val="50000"/>
                  </a:schemeClr>
                </a:solidFill>
                <a:latin typeface="+mn-lt"/>
                <a:cs typeface="Arial" panose="020B0604020202020204" pitchFamily="34" charset="0"/>
              </a:defRPr>
            </a:lvl4pPr>
            <a:lvl5pPr>
              <a:defRPr sz="18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4268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Photo righ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276664"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5339631"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35242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Right  Photo Left">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4731875"/>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0"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5" name="Title 1"/>
          <p:cNvSpPr>
            <a:spLocks noGrp="1"/>
          </p:cNvSpPr>
          <p:nvPr>
            <p:ph type="title"/>
          </p:nvPr>
        </p:nvSpPr>
        <p:spPr>
          <a:xfrm>
            <a:off x="457200" y="135639"/>
            <a:ext cx="8229600" cy="857250"/>
          </a:xfrm>
          <a:prstGeom prst="rect">
            <a:avLst/>
          </a:prstGeom>
        </p:spPr>
        <p:txBody>
          <a:bodyPr anchor="ctr">
            <a:noAutofit/>
          </a:bodyPr>
          <a:lstStyle>
            <a:lvl1pPr>
              <a:lnSpc>
                <a:spcPts val="3000"/>
              </a:lnSpc>
              <a:spcAft>
                <a:spcPts val="0"/>
              </a:spcAft>
              <a:defRPr sz="3000">
                <a:solidFill>
                  <a:schemeClr val="accent3"/>
                </a:solidFill>
                <a:latin typeface="+mj-lt"/>
              </a:defRPr>
            </a:lvl1pPr>
          </a:lstStyle>
          <a:p>
            <a:r>
              <a:rPr lang="en-US"/>
              <a:t>Click to edit Master title style</a:t>
            </a:r>
          </a:p>
        </p:txBody>
      </p:sp>
      <p:sp>
        <p:nvSpPr>
          <p:cNvPr id="16" name="Content Placeholder 2"/>
          <p:cNvSpPr>
            <a:spLocks noGrp="1"/>
          </p:cNvSpPr>
          <p:nvPr>
            <p:ph idx="1"/>
          </p:nvPr>
        </p:nvSpPr>
        <p:spPr>
          <a:xfrm>
            <a:off x="3810000" y="1047751"/>
            <a:ext cx="4981136" cy="3581400"/>
          </a:xfrm>
          <a:prstGeom prst="rect">
            <a:avLst/>
          </a:prstGeom>
        </p:spPr>
        <p:txBody>
          <a:bodyPr/>
          <a:lstStyle>
            <a:lvl1pPr>
              <a:defRPr sz="2400">
                <a:solidFill>
                  <a:schemeClr val="tx1">
                    <a:lumMod val="50000"/>
                  </a:schemeClr>
                </a:solidFill>
                <a:latin typeface="+mn-lt"/>
                <a:cs typeface="Arial" panose="020B0604020202020204" pitchFamily="34" charset="0"/>
              </a:defRPr>
            </a:lvl1pPr>
            <a:lvl2pPr>
              <a:defRPr sz="2200">
                <a:solidFill>
                  <a:schemeClr val="tx1">
                    <a:lumMod val="50000"/>
                  </a:schemeClr>
                </a:solidFill>
                <a:latin typeface="+mn-lt"/>
                <a:cs typeface="Arial" panose="020B0604020202020204" pitchFamily="34" charset="0"/>
              </a:defRPr>
            </a:lvl2pPr>
            <a:lvl3pPr marL="1143000" indent="-228600">
              <a:buFont typeface="Wingdings" panose="05000000000000000000" pitchFamily="2" charset="2"/>
              <a:buChar char="§"/>
              <a:defRPr sz="2000">
                <a:solidFill>
                  <a:schemeClr val="tx1">
                    <a:lumMod val="50000"/>
                  </a:schemeClr>
                </a:solidFill>
                <a:latin typeface="+mn-lt"/>
                <a:cs typeface="Arial" panose="020B0604020202020204" pitchFamily="34" charset="0"/>
              </a:defRPr>
            </a:lvl3pPr>
            <a:lvl4pPr marL="1600200" indent="-228600">
              <a:buFont typeface="Courier New" panose="02070309020205020404" pitchFamily="49" charset="0"/>
              <a:buChar char="o"/>
              <a:defRPr sz="1800">
                <a:solidFill>
                  <a:schemeClr val="tx1">
                    <a:lumMod val="50000"/>
                  </a:schemeClr>
                </a:solidFill>
                <a:latin typeface="+mn-lt"/>
                <a:cs typeface="Arial" panose="020B0604020202020204" pitchFamily="34" charset="0"/>
              </a:defRPr>
            </a:lvl4pPr>
            <a:lvl5pPr>
              <a:defRPr sz="1600">
                <a:solidFill>
                  <a:schemeClr val="tx1">
                    <a:lumMod val="50000"/>
                  </a:schemeClr>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258817" y="1047750"/>
            <a:ext cx="3505200" cy="3581400"/>
          </a:xfrm>
          <a:prstGeom prst="rect">
            <a:avLst/>
          </a:prstGeom>
        </p:spPr>
        <p:txBody>
          <a:bodyPr/>
          <a:lstStyle/>
          <a:p>
            <a:r>
              <a:rPr lang="en-US" dirty="0"/>
              <a:t>Click icon to add picture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245220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Chapter slid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56490"/>
            <a:ext cx="8229600" cy="1314450"/>
          </a:xfrm>
          <a:prstGeom prst="rect">
            <a:avLst/>
          </a:prstGeom>
        </p:spPr>
        <p:txBody>
          <a:bodyPr anchor="b">
            <a:normAutofit/>
          </a:bodyPr>
          <a:lstStyle>
            <a:lvl1pPr>
              <a:lnSpc>
                <a:spcPts val="3000"/>
              </a:lnSpc>
              <a:spcAft>
                <a:spcPts val="0"/>
              </a:spcAft>
              <a:defRPr sz="3200">
                <a:solidFill>
                  <a:schemeClr val="accent3"/>
                </a:solidFill>
                <a:latin typeface="+mj-lt"/>
              </a:defRPr>
            </a:lvl1pPr>
          </a:lstStyle>
          <a:p>
            <a:r>
              <a:rPr lang="en-US"/>
              <a:t>Click to edit title</a:t>
            </a:r>
          </a:p>
        </p:txBody>
      </p:sp>
      <p:sp>
        <p:nvSpPr>
          <p:cNvPr id="7" name="Rectangle 5"/>
          <p:cNvSpPr>
            <a:spLocks noChangeArrowheads="1"/>
          </p:cNvSpPr>
          <p:nvPr userDrawn="1"/>
        </p:nvSpPr>
        <p:spPr bwMode="auto">
          <a:xfrm>
            <a:off x="0" y="4731874"/>
            <a:ext cx="2819400"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2"/>
          <p:cNvSpPr>
            <a:spLocks noChangeArrowheads="1"/>
          </p:cNvSpPr>
          <p:nvPr userDrawn="1"/>
        </p:nvSpPr>
        <p:spPr bwMode="auto">
          <a:xfrm>
            <a:off x="5344886" y="4731874"/>
            <a:ext cx="3799115"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 name="Rectangle 3"/>
          <p:cNvSpPr>
            <a:spLocks noChangeArrowheads="1"/>
          </p:cNvSpPr>
          <p:nvPr userDrawn="1"/>
        </p:nvSpPr>
        <p:spPr bwMode="auto">
          <a:xfrm>
            <a:off x="2982686" y="4731874"/>
            <a:ext cx="1161287"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4"/>
          <p:cNvSpPr>
            <a:spLocks noChangeArrowheads="1"/>
          </p:cNvSpPr>
          <p:nvPr userDrawn="1"/>
        </p:nvSpPr>
        <p:spPr bwMode="auto">
          <a:xfrm>
            <a:off x="4307259" y="4731874"/>
            <a:ext cx="874341"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pPr/>
              <a:t>‹#›</a:t>
            </a:fld>
            <a:endParaRPr lang="en-US" dirty="0"/>
          </a:p>
        </p:txBody>
      </p:sp>
      <p:sp>
        <p:nvSpPr>
          <p:cNvPr id="14" name="Subtitle 8"/>
          <p:cNvSpPr>
            <a:spLocks noGrp="1"/>
          </p:cNvSpPr>
          <p:nvPr>
            <p:ph type="subTitle" idx="1"/>
          </p:nvPr>
        </p:nvSpPr>
        <p:spPr>
          <a:xfrm>
            <a:off x="457200" y="2762250"/>
            <a:ext cx="8229600" cy="1257300"/>
          </a:xfrm>
          <a:prstGeom prst="rect">
            <a:avLst/>
          </a:prstGeom>
        </p:spPr>
        <p:txBody>
          <a:bodyPr/>
          <a:lstStyle>
            <a:lvl1pPr marL="0" indent="0" algn="ctr">
              <a:buNone/>
              <a:defRPr sz="2600">
                <a:solidFill>
                  <a:schemeClr val="accent1"/>
                </a:solidFill>
              </a:defRPr>
            </a:lvl1pPr>
          </a:lstStyle>
          <a:p>
            <a:r>
              <a:rPr lang="en-US"/>
              <a:t>Click to edit Master subtitle style</a:t>
            </a:r>
          </a:p>
        </p:txBody>
      </p:sp>
      <p:sp>
        <p:nvSpPr>
          <p:cNvPr id="15" name="Rectangle 5"/>
          <p:cNvSpPr>
            <a:spLocks noChangeArrowheads="1"/>
          </p:cNvSpPr>
          <p:nvPr userDrawn="1"/>
        </p:nvSpPr>
        <p:spPr bwMode="auto">
          <a:xfrm>
            <a:off x="1828800" y="0"/>
            <a:ext cx="2948098" cy="411624"/>
          </a:xfrm>
          <a:prstGeom prst="rect">
            <a:avLst/>
          </a:prstGeom>
          <a:solidFill>
            <a:srgbClr val="338D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Rectangle 2"/>
          <p:cNvSpPr>
            <a:spLocks noChangeArrowheads="1"/>
          </p:cNvSpPr>
          <p:nvPr userDrawn="1"/>
        </p:nvSpPr>
        <p:spPr bwMode="auto">
          <a:xfrm>
            <a:off x="4905704" y="0"/>
            <a:ext cx="1190296" cy="411625"/>
          </a:xfrm>
          <a:prstGeom prst="rect">
            <a:avLst/>
          </a:prstGeom>
          <a:solidFill>
            <a:srgbClr val="FFCB0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7" name="Rectangle 3"/>
          <p:cNvSpPr>
            <a:spLocks noChangeArrowheads="1"/>
          </p:cNvSpPr>
          <p:nvPr userDrawn="1"/>
        </p:nvSpPr>
        <p:spPr bwMode="auto">
          <a:xfrm>
            <a:off x="6237890" y="0"/>
            <a:ext cx="2906111" cy="411625"/>
          </a:xfrm>
          <a:prstGeom prst="rect">
            <a:avLst/>
          </a:prstGeom>
          <a:solidFill>
            <a:srgbClr val="702439"/>
          </a:solidFill>
          <a:ln w="9525">
            <a:solidFill>
              <a:srgbClr val="702439"/>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Rectangle 4"/>
          <p:cNvSpPr>
            <a:spLocks noChangeArrowheads="1"/>
          </p:cNvSpPr>
          <p:nvPr userDrawn="1"/>
        </p:nvSpPr>
        <p:spPr bwMode="auto">
          <a:xfrm>
            <a:off x="-13514" y="0"/>
            <a:ext cx="1689914" cy="411626"/>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372734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hapt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7"/>
          <p:cNvSpPr>
            <a:spLocks noGrp="1"/>
          </p:cNvSpPr>
          <p:nvPr>
            <p:ph type="ctrTitle"/>
          </p:nvPr>
        </p:nvSpPr>
        <p:spPr>
          <a:xfrm>
            <a:off x="533400" y="1527176"/>
            <a:ext cx="8001000" cy="1501774"/>
          </a:xfrm>
          <a:prstGeom prst="rect">
            <a:avLst/>
          </a:prstGeom>
        </p:spPr>
        <p:txBody>
          <a:bodyPr anchor="b"/>
          <a:lstStyle>
            <a:lvl1pPr>
              <a:defRPr sz="3200">
                <a:solidFill>
                  <a:schemeClr val="bg2"/>
                </a:solidFill>
              </a:defRPr>
            </a:lvl1pPr>
          </a:lstStyle>
          <a:p>
            <a:r>
              <a:rPr lang="en-US"/>
              <a:t>Click to edit Master title style</a:t>
            </a:r>
          </a:p>
        </p:txBody>
      </p:sp>
      <p:sp>
        <p:nvSpPr>
          <p:cNvPr id="8" name="Subtitle 8"/>
          <p:cNvSpPr>
            <a:spLocks noGrp="1"/>
          </p:cNvSpPr>
          <p:nvPr>
            <p:ph type="subTitle" idx="1"/>
          </p:nvPr>
        </p:nvSpPr>
        <p:spPr>
          <a:xfrm>
            <a:off x="533400" y="3105150"/>
            <a:ext cx="8007802" cy="1257300"/>
          </a:xfrm>
          <a:prstGeom prst="rect">
            <a:avLst/>
          </a:prstGeom>
        </p:spPr>
        <p:txBody>
          <a:bodyPr/>
          <a:lstStyle>
            <a:lvl1pPr marL="0" indent="0" algn="ctr">
              <a:buNone/>
              <a:defRPr sz="2600">
                <a:solidFill>
                  <a:schemeClr val="accent2"/>
                </a:solidFill>
              </a:defRPr>
            </a:lvl1pPr>
          </a:lstStyle>
          <a:p>
            <a:r>
              <a:rPr lang="en-US"/>
              <a:t>Click to edit Master subtitle style</a:t>
            </a:r>
          </a:p>
        </p:txBody>
      </p:sp>
      <p:sp>
        <p:nvSpPr>
          <p:cNvPr id="10" name="Slide Number Placeholder 5"/>
          <p:cNvSpPr txBox="1">
            <a:spLocks/>
          </p:cNvSpPr>
          <p:nvPr userDrawn="1"/>
        </p:nvSpPr>
        <p:spPr>
          <a:xfrm>
            <a:off x="8167006" y="4765676"/>
            <a:ext cx="748393" cy="270622"/>
          </a:xfrm>
          <a:prstGeom prst="rect">
            <a:avLst/>
          </a:prstGeom>
        </p:spPr>
        <p:txBody>
          <a:bodyPr vert="horz" lIns="91440" tIns="45720" rIns="91440" bIns="4572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5CAB54-7987-450F-A09C-775C62FF864F}" type="slidenum">
              <a:rPr lang="en-US" smtClean="0">
                <a:solidFill>
                  <a:schemeClr val="bg1"/>
                </a:solidFill>
              </a:rPr>
              <a:pPr/>
              <a:t>‹#›</a:t>
            </a:fld>
            <a:endParaRPr lang="en-US" dirty="0">
              <a:solidFill>
                <a:schemeClr val="bg1"/>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817" y="4731875"/>
            <a:ext cx="1143000" cy="324399"/>
          </a:xfrm>
          <a:prstGeom prst="rect">
            <a:avLst/>
          </a:prstGeom>
          <a:ln>
            <a:noFill/>
          </a:ln>
          <a:effectLst>
            <a:outerShdw blurRad="38100" dist="25400" dir="2700000" algn="tl" rotWithShape="0">
              <a:schemeClr val="tx1">
                <a:lumMod val="50000"/>
              </a:schemeClr>
            </a:outerShdw>
          </a:effectLst>
        </p:spPr>
      </p:pic>
    </p:spTree>
    <p:extLst>
      <p:ext uri="{BB962C8B-B14F-4D97-AF65-F5344CB8AC3E}">
        <p14:creationId xmlns:p14="http://schemas.microsoft.com/office/powerpoint/2010/main" val="19328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91387"/>
      </p:ext>
    </p:extLst>
  </p:cSld>
  <p:clrMap bg1="lt1" tx1="dk1" bg2="lt2" tx2="dk2" accent1="accent1" accent2="accent2" accent3="accent3" accent4="accent4" accent5="accent5" accent6="accent6" hlink="hlink" folHlink="folHlink"/>
  <p:sldLayoutIdLst>
    <p:sldLayoutId id="2147483658" r:id="rId1"/>
    <p:sldLayoutId id="2147483653" r:id="rId2"/>
    <p:sldLayoutId id="2147483677" r:id="rId3"/>
    <p:sldLayoutId id="2147483678" r:id="rId4"/>
    <p:sldLayoutId id="2147483665" r:id="rId5"/>
    <p:sldLayoutId id="2147483652" r:id="rId6"/>
    <p:sldLayoutId id="2147483666" r:id="rId7"/>
    <p:sldLayoutId id="2147483659" r:id="rId8"/>
    <p:sldLayoutId id="2147483655" r:id="rId9"/>
    <p:sldLayoutId id="2147483670" r:id="rId10"/>
    <p:sldLayoutId id="2147483671" r:id="rId11"/>
    <p:sldLayoutId id="2147483672" r:id="rId12"/>
    <p:sldLayoutId id="2147483657" r:id="rId13"/>
    <p:sldLayoutId id="2147483673" r:id="rId14"/>
    <p:sldLayoutId id="2147483674" r:id="rId15"/>
    <p:sldLayoutId id="2147483675" r:id="rId16"/>
    <p:sldLayoutId id="2147483662" r:id="rId17"/>
    <p:sldLayoutId id="2147483656" r:id="rId18"/>
    <p:sldLayoutId id="2147483663" r:id="rId19"/>
    <p:sldLayoutId id="2147483676" r:id="rId20"/>
    <p:sldLayoutId id="2147483679" r:id="rId21"/>
    <p:sldLayoutId id="2147483680" r:id="rId22"/>
    <p:sldLayoutId id="2147483681" r:id="rId23"/>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_ednref1"/><Relationship Id="rId2" Type="http://schemas.openxmlformats.org/officeDocument/2006/relationships/notesSlide" Target="../notesSlides/notesSlide98.xml"/><Relationship Id="rId1" Type="http://schemas.openxmlformats.org/officeDocument/2006/relationships/slideLayout" Target="../slideLayouts/slideLayout23.xml"/></Relationships>
</file>

<file path=ppt/slides/_rels/slide1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14859" y="2800351"/>
            <a:ext cx="8929141" cy="1066799"/>
          </a:xfrm>
        </p:spPr>
        <p:txBody>
          <a:bodyPr/>
          <a:lstStyle/>
          <a:p>
            <a:r>
              <a:rPr lang="en-US" altLang="en-US" sz="3200" b="0" dirty="0">
                <a:latin typeface="+mj-lt"/>
              </a:rPr>
              <a:t>AHCCCS Pharmacy and Therapeutics Committee</a:t>
            </a:r>
            <a:endParaRPr lang="en-US" sz="3200" b="0" dirty="0">
              <a:latin typeface="+mj-lt"/>
            </a:endParaRPr>
          </a:p>
        </p:txBody>
      </p:sp>
      <p:sp>
        <p:nvSpPr>
          <p:cNvPr id="3" name="Text Placeholder 2"/>
          <p:cNvSpPr>
            <a:spLocks noGrp="1"/>
          </p:cNvSpPr>
          <p:nvPr>
            <p:ph type="body" sz="quarter" idx="15"/>
          </p:nvPr>
        </p:nvSpPr>
        <p:spPr/>
        <p:txBody>
          <a:bodyPr/>
          <a:lstStyle/>
          <a:p>
            <a:r>
              <a:rPr lang="en-US" altLang="en-US" sz="2400" dirty="0">
                <a:latin typeface="+mn-lt"/>
              </a:rPr>
              <a:t>January 24, 2024</a:t>
            </a:r>
          </a:p>
          <a:p>
            <a:endParaRPr lang="en-US" dirty="0"/>
          </a:p>
        </p:txBody>
      </p:sp>
    </p:spTree>
    <p:extLst>
      <p:ext uri="{BB962C8B-B14F-4D97-AF65-F5344CB8AC3E}">
        <p14:creationId xmlns:p14="http://schemas.microsoft.com/office/powerpoint/2010/main" val="357396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a:xfrm>
            <a:off x="457200" y="804673"/>
            <a:ext cx="8458200" cy="3851994"/>
          </a:xfrm>
        </p:spPr>
        <p:txBody>
          <a:bodyPr/>
          <a:lstStyle/>
          <a:p>
            <a:r>
              <a:rPr lang="en-US" sz="2100" dirty="0">
                <a:solidFill>
                  <a:srgbClr val="000000"/>
                </a:solidFill>
                <a:effectLst/>
              </a:rPr>
              <a:t>Male hypogonadism is caused by insufficient production of testosterone and characterized by low serum concentrations</a:t>
            </a:r>
          </a:p>
          <a:p>
            <a:r>
              <a:rPr lang="en-US" sz="2100" dirty="0">
                <a:solidFill>
                  <a:srgbClr val="000000"/>
                </a:solidFill>
                <a:effectLst/>
              </a:rPr>
              <a:t>Hypogonadism may present as testosterone deficiency, infertility, or both</a:t>
            </a:r>
            <a:endParaRPr lang="en-US" sz="2100" dirty="0">
              <a:solidFill>
                <a:srgbClr val="000000"/>
              </a:solidFill>
            </a:endParaRPr>
          </a:p>
          <a:p>
            <a:r>
              <a:rPr lang="en-US" sz="2100" dirty="0">
                <a:solidFill>
                  <a:srgbClr val="000000"/>
                </a:solidFill>
                <a:effectLst/>
              </a:rPr>
              <a:t>Transdermal delivery of testosterone is appealing to some patients as it is convenient to use and eliminates frequent office visits often required by injectable testosterone</a:t>
            </a:r>
          </a:p>
          <a:p>
            <a:r>
              <a:rPr lang="en-US" sz="2100" dirty="0">
                <a:solidFill>
                  <a:srgbClr val="000000"/>
                </a:solidFill>
                <a:effectLst/>
              </a:rPr>
              <a:t>The 2002 treatment guidelines for hypogonadism published by the American Association of Clinical Endocrinologists (AACE) advise that testosterone replacement therapy can enable the patient to function in a more normal manner and decrease the risk of future associated problems</a:t>
            </a:r>
            <a:endParaRPr lang="en-US" sz="21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r>
              <a:rPr lang="en-US" sz="2200" dirty="0">
                <a:solidFill>
                  <a:srgbClr val="000000"/>
                </a:solidFill>
                <a:ea typeface="Tahoma" panose="020B0604030504040204" pitchFamily="34" charset="0"/>
                <a:cs typeface="Tahoma" panose="020B0604030504040204" pitchFamily="34" charset="0"/>
              </a:rPr>
              <a:t>The National Comprehensive Cancer Network (NCCN) guidelines state that erythropoiesis stimulating agents (ESAs) are associated with an increased risk of thrombosis, decreased survival, and shortened time to tumor</a:t>
            </a:r>
          </a:p>
          <a:p>
            <a:pPr marL="457200" indent="-457200"/>
            <a:r>
              <a:rPr lang="en-US" sz="2200" dirty="0">
                <a:solidFill>
                  <a:srgbClr val="000000"/>
                </a:solidFill>
                <a:ea typeface="Tahoma" panose="020B0604030504040204" pitchFamily="34" charset="0"/>
                <a:cs typeface="Tahoma" panose="020B0604030504040204" pitchFamily="34" charset="0"/>
              </a:rPr>
              <a:t>Therefore, it is advised to use the lowest ESA dose possible to maintain hemoglobin (Hb) levels sufficient to avoid blood transfusions</a:t>
            </a:r>
          </a:p>
          <a:p>
            <a:pPr marL="457200" indent="-457200"/>
            <a:r>
              <a:rPr lang="en-US" sz="2200" dirty="0">
                <a:solidFill>
                  <a:srgbClr val="000000"/>
                </a:solidFill>
                <a:ea typeface="Tahoma" panose="020B0604030504040204" pitchFamily="34" charset="0"/>
                <a:cs typeface="Tahoma" panose="020B0604030504040204" pitchFamily="34" charset="0"/>
              </a:rPr>
              <a:t>ESAs should not be administered outside of the treatment period</a:t>
            </a:r>
            <a:endParaRPr lang="en-US" sz="22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812429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a:xfrm>
            <a:off x="457200" y="902208"/>
            <a:ext cx="8229600" cy="3540014"/>
          </a:xfrm>
        </p:spPr>
        <p:txBody>
          <a:bodyPr/>
          <a:lstStyle/>
          <a:p>
            <a:pPr marL="457200" indent="-457200">
              <a:buFontTx/>
              <a:buChar char="•"/>
            </a:pPr>
            <a:r>
              <a:rPr lang="en-US" sz="2200" dirty="0">
                <a:solidFill>
                  <a:srgbClr val="000000"/>
                </a:solidFill>
                <a:ea typeface="Tahoma" panose="020B0604030504040204" pitchFamily="34" charset="0"/>
                <a:cs typeface="Tahoma" panose="020B0604030504040204" pitchFamily="34" charset="0"/>
              </a:rPr>
              <a:t>ESAs may be offered to patients with chemotherapy-associated anemia whose cancer treatment is not curative in intent and whose hemoglobin level is &lt; 10 g/dL</a:t>
            </a:r>
          </a:p>
          <a:p>
            <a:pPr marL="457200" indent="-457200">
              <a:buChar char="•"/>
            </a:pPr>
            <a:r>
              <a:rPr lang="en-US" sz="2200" dirty="0">
                <a:solidFill>
                  <a:srgbClr val="000000"/>
                </a:solidFill>
                <a:uFillTx/>
                <a:ea typeface="Tahoma" panose="020B0604030504040204" pitchFamily="34" charset="0"/>
                <a:cs typeface="Tahoma" panose="020B0604030504040204" pitchFamily="34" charset="0"/>
              </a:rPr>
              <a:t>The guideline recommends against the use of ESAs for the treatment of anemia associated with malignancy in patients who are not receiving concurrent myelosuppressive chemotherapy, except for patients with lower risk of myelodysplastic syndrome to avoid transfusions</a:t>
            </a:r>
          </a:p>
          <a:p>
            <a:pPr marL="457200" indent="-457200">
              <a:buChar char="•"/>
            </a:pPr>
            <a:r>
              <a:rPr lang="en-US" sz="2200" dirty="0">
                <a:solidFill>
                  <a:srgbClr val="000000"/>
                </a:solidFill>
                <a:uFillTx/>
                <a:ea typeface="Tahoma" panose="020B0604030504040204" pitchFamily="34" charset="0"/>
                <a:cs typeface="Tahoma" panose="020B0604030504040204" pitchFamily="34" charset="0"/>
              </a:rPr>
              <a:t>Therapy with Epogen/Procrit, Mircera, and Aranesp for CKD should not exceed target hemoglobin of greater than 11 g/dL</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594470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buChar char="•"/>
            </a:pPr>
            <a:r>
              <a:rPr lang="en-US" sz="2000" dirty="0">
                <a:solidFill>
                  <a:srgbClr val="000000"/>
                </a:solidFill>
                <a:ea typeface="Tahoma" panose="020B0604030504040204" pitchFamily="34" charset="0"/>
                <a:cs typeface="Tahoma" panose="020B0604030504040204" pitchFamily="34" charset="0"/>
              </a:rPr>
              <a:t>The ASCO and ASH Update Committee maintains that all ESAs are equivalent with respect to effectiveness and safety</a:t>
            </a:r>
          </a:p>
          <a:p>
            <a:pPr marL="457200" indent="-457200">
              <a:buChar char="•"/>
            </a:pPr>
            <a:r>
              <a:rPr lang="en-US" sz="2000" dirty="0">
                <a:solidFill>
                  <a:srgbClr val="000000"/>
                </a:solidFill>
                <a:ea typeface="Tahoma" panose="020B0604030504040204" pitchFamily="34" charset="0"/>
                <a:cs typeface="Tahoma" panose="020B0604030504040204" pitchFamily="34" charset="0"/>
              </a:rPr>
              <a:t>The international Kidney Disease: Improving Global Outcomes (KDIGO) group 2012 guidelines state that each ESA is effective in achieving and maintaining target Hb levels</a:t>
            </a:r>
          </a:p>
          <a:p>
            <a:pPr marL="457200" indent="-457200"/>
            <a:r>
              <a:rPr lang="en-US" sz="2000" dirty="0">
                <a:solidFill>
                  <a:srgbClr val="000000"/>
                </a:solidFill>
                <a:ea typeface="Tahoma" panose="020B0604030504040204" pitchFamily="34" charset="0"/>
                <a:cs typeface="Tahoma" panose="020B0604030504040204" pitchFamily="34" charset="0"/>
              </a:rPr>
              <a:t>Patients with endogenous serum erythropoietin levels ≤ 500 mUnits/mL, and who are receiving a dose of zidovudine ≤ 4,200 mg/week, may respond to rHuEPO therapy</a:t>
            </a:r>
          </a:p>
          <a:p>
            <a:pPr marL="457200" indent="-457200"/>
            <a:r>
              <a:rPr lang="en-US" sz="2000" dirty="0">
                <a:solidFill>
                  <a:srgbClr val="000000"/>
                </a:solidFill>
                <a:ea typeface="Tahoma" panose="020B0604030504040204" pitchFamily="34" charset="0"/>
                <a:cs typeface="Tahoma" panose="020B0604030504040204" pitchFamily="34" charset="0"/>
              </a:rPr>
              <a:t>Patients with endogenous serum erythropoietin levels &gt; 500 mUnits/mL do not appear to respond to rHuEPO therapy</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889706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2011, the FDA published a safety communication regarding a more conservative dosing approach to ESAs in patients with CKD due to increased risks of cardiovascular (CV) events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Retacrit is the first FDA-approved biosimilar to Epogen/Procrit; Retacrit is neither considered interchangeable with nor does it carry the same indications as the reference products</a:t>
            </a:r>
          </a:p>
          <a:p>
            <a:pPr marL="457200" indent="-457200">
              <a:buChar char="•"/>
            </a:pPr>
            <a:r>
              <a:rPr lang="en-US" sz="2000" dirty="0">
                <a:solidFill>
                  <a:srgbClr val="000000"/>
                </a:solidFill>
                <a:ea typeface="Tahoma" panose="020B0604030504040204" pitchFamily="34" charset="0"/>
                <a:cs typeface="Tahoma" panose="020B0604030504040204" pitchFamily="34" charset="0"/>
              </a:rPr>
              <a:t>Luspatercept-aamt (Reblozyl) is the first FDA-approved erythroid maturation agent, which reduces patient transfusion burden by regulating late-stage RBC maturation</a:t>
            </a:r>
          </a:p>
          <a:p>
            <a:pPr marL="457200" indent="-457200">
              <a:buChar char="•"/>
            </a:pPr>
            <a:r>
              <a:rPr lang="en-US" sz="2000" dirty="0">
                <a:solidFill>
                  <a:srgbClr val="000000"/>
                </a:solidFill>
                <a:ea typeface="Tahoma" panose="020B0604030504040204" pitchFamily="34" charset="0"/>
                <a:cs typeface="Tahoma" panose="020B0604030504040204" pitchFamily="34" charset="0"/>
              </a:rPr>
              <a:t>It is approved for the treatment of anemia in adult patients with beta thalassemia who require regular red blood cell transfusions</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582581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2C8F5-B84A-4488-A915-6C0569381849}"/>
              </a:ext>
            </a:extLst>
          </p:cNvPr>
          <p:cNvSpPr>
            <a:spLocks noGrp="1"/>
          </p:cNvSpPr>
          <p:nvPr>
            <p:ph type="ctrTitle"/>
          </p:nvPr>
        </p:nvSpPr>
        <p:spPr/>
        <p:txBody>
          <a:bodyPr/>
          <a:lstStyle/>
          <a:p>
            <a:r>
              <a:rPr lang="en-US" dirty="0">
                <a:uFillTx/>
              </a:rPr>
              <a:t>Hypoglycemics, Alpha-Glucosidase Inhibitors </a:t>
            </a:r>
            <a:endParaRPr lang="en-US" dirty="0"/>
          </a:p>
        </p:txBody>
      </p:sp>
    </p:spTree>
    <p:extLst>
      <p:ext uri="{BB962C8B-B14F-4D97-AF65-F5344CB8AC3E}">
        <p14:creationId xmlns:p14="http://schemas.microsoft.com/office/powerpoint/2010/main" val="20017546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78D1-CEB2-4DB5-B636-0D7A24283F04}"/>
              </a:ext>
            </a:extLst>
          </p:cNvPr>
          <p:cNvSpPr>
            <a:spLocks noGrp="1"/>
          </p:cNvSpPr>
          <p:nvPr>
            <p:ph type="title"/>
          </p:nvPr>
        </p:nvSpPr>
        <p:spPr>
          <a:xfrm>
            <a:off x="609600" y="228600"/>
            <a:ext cx="7848600" cy="804146"/>
          </a:xfrm>
        </p:spPr>
        <p:txBody>
          <a:bodyPr/>
          <a:lstStyle/>
          <a:p>
            <a:r>
              <a:rPr lang="en-US" altLang="en-US" dirty="0"/>
              <a:t>Hypoglycemics, Alpha-Glucosidase Inhibitors</a:t>
            </a:r>
            <a:endParaRPr lang="en-US" dirty="0"/>
          </a:p>
        </p:txBody>
      </p:sp>
      <p:sp>
        <p:nvSpPr>
          <p:cNvPr id="4" name="Slide Number Placeholder 3">
            <a:extLst>
              <a:ext uri="{FF2B5EF4-FFF2-40B4-BE49-F238E27FC236}">
                <a16:creationId xmlns:a16="http://schemas.microsoft.com/office/drawing/2014/main" id="{488E2048-609B-43F3-8C4F-D578DC975CC9}"/>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105</a:t>
            </a:fld>
            <a:endParaRPr lang="en-US" dirty="0"/>
          </a:p>
        </p:txBody>
      </p:sp>
      <p:sp>
        <p:nvSpPr>
          <p:cNvPr id="5" name="Content Placeholder 4">
            <a:extLst>
              <a:ext uri="{FF2B5EF4-FFF2-40B4-BE49-F238E27FC236}">
                <a16:creationId xmlns:a16="http://schemas.microsoft.com/office/drawing/2014/main" id="{5897E9D3-2ACC-4115-9E60-3349586C50E7}"/>
              </a:ext>
            </a:extLst>
          </p:cNvPr>
          <p:cNvSpPr>
            <a:spLocks noGrp="1"/>
          </p:cNvSpPr>
          <p:nvPr>
            <p:ph idx="1"/>
          </p:nvPr>
        </p:nvSpPr>
        <p:spPr/>
        <p:txBody>
          <a:bodyPr/>
          <a:lstStyle/>
          <a:p>
            <a:pPr>
              <a:buNone/>
            </a:pPr>
            <a:r>
              <a:rPr lang="en-US" altLang="en-US" sz="2400" b="1" i="1" dirty="0"/>
              <a:t>Class Overview:</a:t>
            </a:r>
            <a:endParaRPr lang="en-US" sz="2400" b="1" i="1" dirty="0"/>
          </a:p>
          <a:p>
            <a:r>
              <a:rPr lang="en-US" dirty="0"/>
              <a:t>a</a:t>
            </a:r>
            <a:r>
              <a:rPr lang="en-US" sz="2400" dirty="0"/>
              <a:t>carbose – Precose, acarbose</a:t>
            </a:r>
          </a:p>
          <a:p>
            <a:r>
              <a:rPr lang="en-US" dirty="0"/>
              <a:t>miglitol – Glycet, miglitol</a:t>
            </a:r>
            <a:endParaRPr lang="en-US" sz="2400" dirty="0"/>
          </a:p>
          <a:p>
            <a:endParaRPr lang="en-US" sz="2400" dirty="0"/>
          </a:p>
          <a:p>
            <a:endParaRPr lang="en-US" dirty="0"/>
          </a:p>
        </p:txBody>
      </p:sp>
    </p:spTree>
    <p:extLst>
      <p:ext uri="{BB962C8B-B14F-4D97-AF65-F5344CB8AC3E}">
        <p14:creationId xmlns:p14="http://schemas.microsoft.com/office/powerpoint/2010/main" val="11335224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96C71-7D48-4B46-821A-85A3BF81B57B}"/>
              </a:ext>
            </a:extLst>
          </p:cNvPr>
          <p:cNvSpPr>
            <a:spLocks noGrp="1"/>
          </p:cNvSpPr>
          <p:nvPr>
            <p:ph type="title"/>
          </p:nvPr>
        </p:nvSpPr>
        <p:spPr/>
        <p:txBody>
          <a:bodyPr/>
          <a:lstStyle/>
          <a:p>
            <a:r>
              <a:rPr lang="en-US" altLang="en-US" dirty="0"/>
              <a:t>Hypoglycemics, Alpha-Glucosidase Inhibitors</a:t>
            </a:r>
            <a:endParaRPr lang="en-US" dirty="0"/>
          </a:p>
        </p:txBody>
      </p:sp>
      <p:sp>
        <p:nvSpPr>
          <p:cNvPr id="3" name="Content Placeholder 2">
            <a:extLst>
              <a:ext uri="{FF2B5EF4-FFF2-40B4-BE49-F238E27FC236}">
                <a16:creationId xmlns:a16="http://schemas.microsoft.com/office/drawing/2014/main" id="{6B71FD0E-C4F1-4055-8DF0-F33958921CD1}"/>
              </a:ext>
            </a:extLst>
          </p:cNvPr>
          <p:cNvSpPr>
            <a:spLocks noGrp="1"/>
          </p:cNvSpPr>
          <p:nvPr>
            <p:ph idx="1"/>
          </p:nvPr>
        </p:nvSpPr>
        <p:spPr/>
        <p:txBody>
          <a:bodyPr/>
          <a:lstStyle/>
          <a:p>
            <a:pPr marL="457200" indent="-457200">
              <a:buChar char="•"/>
            </a:pPr>
            <a:r>
              <a:rPr lang="en-US" sz="2200" dirty="0">
                <a:solidFill>
                  <a:srgbClr val="000000"/>
                </a:solidFill>
                <a:uFillTx/>
                <a:ea typeface="Tahoma" panose="020B0604030504040204" pitchFamily="34" charset="0"/>
                <a:cs typeface="Tahoma" panose="020B0604030504040204" pitchFamily="34" charset="0"/>
              </a:rPr>
              <a:t>Indicated as adjunct to diet and exercise to improve glycemic control in patients with type 2 diabetes</a:t>
            </a:r>
          </a:p>
          <a:p>
            <a:pPr marL="457200" indent="-457200">
              <a:buChar char="•"/>
            </a:pPr>
            <a:r>
              <a:rPr lang="en-US" sz="2200" dirty="0">
                <a:solidFill>
                  <a:srgbClr val="000000"/>
                </a:solidFill>
                <a:uFillTx/>
                <a:ea typeface="Tahoma" panose="020B0604030504040204" pitchFamily="34" charset="0"/>
                <a:cs typeface="Tahoma" panose="020B0604030504040204" pitchFamily="34" charset="0"/>
              </a:rPr>
              <a:t>Miglitol is more potent than acarbose on a milligram-to-milligram basis</a:t>
            </a:r>
          </a:p>
          <a:p>
            <a:pPr marL="457200" indent="-457200">
              <a:buChar char="•"/>
            </a:pPr>
            <a:r>
              <a:rPr lang="en-US" sz="2200" dirty="0">
                <a:solidFill>
                  <a:srgbClr val="000000"/>
                </a:solidFill>
                <a:uFillTx/>
                <a:ea typeface="Tahoma" panose="020B0604030504040204" pitchFamily="34" charset="0"/>
                <a:cs typeface="Tahoma" panose="020B0604030504040204" pitchFamily="34" charset="0"/>
              </a:rPr>
              <a:t>Alpha glucosidase inhibitors only have a modest effect on lowering HbA1c by about 0.4 to 0.7 percent</a:t>
            </a:r>
          </a:p>
          <a:p>
            <a:pPr marL="457200" indent="-457200">
              <a:buChar char="•"/>
            </a:pPr>
            <a:r>
              <a:rPr lang="en-US" sz="2200" dirty="0">
                <a:solidFill>
                  <a:srgbClr val="000000"/>
                </a:solidFill>
                <a:uFillTx/>
                <a:ea typeface="Tahoma" panose="020B0604030504040204" pitchFamily="34" charset="0"/>
                <a:cs typeface="Tahoma" panose="020B0604030504040204" pitchFamily="34" charset="0"/>
              </a:rPr>
              <a:t>Alpha glucosidase inhibitors are relatively safe but GI side effects (e.g., bloating, flatulence, diarrhea) limit their use</a:t>
            </a:r>
            <a:endParaRPr lang="en-US" sz="2200" b="0" i="0" u="none" strike="noStrike" baseline="0" dirty="0">
              <a:solidFill>
                <a:srgbClr val="000000"/>
              </a:solidFill>
              <a:uFillTx/>
              <a:ea typeface="Tahoma" panose="020B0604030504040204" pitchFamily="34" charset="0"/>
              <a:cs typeface="Tahoma" panose="020B0604030504040204" pitchFamily="34" charset="0"/>
            </a:endParaRPr>
          </a:p>
          <a:p>
            <a:pPr marL="0" algn="just">
              <a:spcBef>
                <a:spcPts val="450"/>
              </a:spcBef>
              <a:spcAft>
                <a:spcPts val="450"/>
              </a:spcAft>
              <a:tabLst>
                <a:tab pos="171450" algn="l"/>
                <a:tab pos="685800" algn="l"/>
                <a:tab pos="1028700" algn="l"/>
                <a:tab pos="1371600" algn="l"/>
                <a:tab pos="1714500" algn="l"/>
              </a:tabLst>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marL="0">
              <a:spcBef>
                <a:spcPts val="0"/>
              </a:spcBef>
            </a:pPr>
            <a:endParaRPr lang="en-US" dirty="0"/>
          </a:p>
        </p:txBody>
      </p:sp>
      <p:sp>
        <p:nvSpPr>
          <p:cNvPr id="4" name="Slide Number Placeholder 3">
            <a:extLst>
              <a:ext uri="{FF2B5EF4-FFF2-40B4-BE49-F238E27FC236}">
                <a16:creationId xmlns:a16="http://schemas.microsoft.com/office/drawing/2014/main" id="{F0FBAE1E-5B2D-4692-9D5D-EDEA2B066975}"/>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106</a:t>
            </a:fld>
            <a:endParaRPr lang="en-US" dirty="0"/>
          </a:p>
        </p:txBody>
      </p:sp>
      <p:sp>
        <p:nvSpPr>
          <p:cNvPr id="5" name="Footer Placeholder 4">
            <a:extLst>
              <a:ext uri="{FF2B5EF4-FFF2-40B4-BE49-F238E27FC236}">
                <a16:creationId xmlns:a16="http://schemas.microsoft.com/office/drawing/2014/main" id="{2A61F93F-643F-4E8F-830A-2D753F37081F}"/>
              </a:ext>
            </a:extLst>
          </p:cNvPr>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279228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40549B-9C0A-4CFF-A69D-EC5FBA3F549C}"/>
              </a:ext>
            </a:extLst>
          </p:cNvPr>
          <p:cNvSpPr>
            <a:spLocks noGrp="1"/>
          </p:cNvSpPr>
          <p:nvPr>
            <p:ph type="ctrTitle"/>
          </p:nvPr>
        </p:nvSpPr>
        <p:spPr/>
        <p:txBody>
          <a:bodyPr lIns="91440" tIns="45720" rIns="91440" bIns="45720" anchor="b"/>
          <a:lstStyle/>
          <a:p>
            <a:r>
              <a:rPr lang="en-US" dirty="0"/>
              <a:t>Hypoglycemics, Metformins</a:t>
            </a:r>
            <a:endParaRPr lang="en-US" dirty="0">
              <a:cs typeface="Calibri"/>
            </a:endParaRPr>
          </a:p>
        </p:txBody>
      </p:sp>
    </p:spTree>
    <p:extLst>
      <p:ext uri="{BB962C8B-B14F-4D97-AF65-F5344CB8AC3E}">
        <p14:creationId xmlns:p14="http://schemas.microsoft.com/office/powerpoint/2010/main" val="26763545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1485900" y="228600"/>
            <a:ext cx="6229350" cy="804146"/>
          </a:xfrm>
        </p:spPr>
        <p:txBody>
          <a:bodyPr/>
          <a:lstStyle/>
          <a:p>
            <a:r>
              <a:rPr lang="en-US" dirty="0"/>
              <a:t>Hypoglycemics, Metformins</a:t>
            </a: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108</a:t>
            </a:fld>
            <a:endParaRPr lang="en-US" dirty="0"/>
          </a:p>
        </p:txBody>
      </p:sp>
      <p:sp>
        <p:nvSpPr>
          <p:cNvPr id="8" name="TextBox 7">
            <a:extLst>
              <a:ext uri="{FF2B5EF4-FFF2-40B4-BE49-F238E27FC236}">
                <a16:creationId xmlns:a16="http://schemas.microsoft.com/office/drawing/2014/main" id="{513D0B16-ED76-4F41-835D-09D1944ACAE1}"/>
              </a:ext>
            </a:extLst>
          </p:cNvPr>
          <p:cNvSpPr txBox="1">
            <a:spLocks/>
          </p:cNvSpPr>
          <p:nvPr/>
        </p:nvSpPr>
        <p:spPr>
          <a:xfrm>
            <a:off x="483775" y="895350"/>
            <a:ext cx="7155275" cy="1097280"/>
          </a:xfrm>
          <a:prstGeom prst="rect">
            <a:avLst/>
          </a:prstGeom>
        </p:spPr>
        <p:txBody>
          <a:bodyPr/>
          <a:lstStyle/>
          <a:p>
            <a:r>
              <a:rPr sz="1600" b="0" i="0" u="none" strike="noStrike" baseline="0" dirty="0">
                <a:solidFill>
                  <a:schemeClr val="tx2"/>
                </a:solidFill>
                <a:uFillTx/>
                <a:latin typeface="Calibri" charset="0"/>
              </a:rPr>
              <a:t>PRODUCT LIST AND FDA-APPROVED INDICATIONS</a:t>
            </a:r>
          </a:p>
        </p:txBody>
      </p:sp>
      <p:pic>
        <p:nvPicPr>
          <p:cNvPr id="9" name="Picture 8">
            <a:extLst>
              <a:ext uri="{FF2B5EF4-FFF2-40B4-BE49-F238E27FC236}">
                <a16:creationId xmlns:a16="http://schemas.microsoft.com/office/drawing/2014/main" id="{DC270C8B-C6D7-42A0-BC5C-36DE99C9F5DB}"/>
              </a:ext>
            </a:extLst>
          </p:cNvPr>
          <p:cNvPicPr>
            <a:picLocks noChangeAspect="1"/>
          </p:cNvPicPr>
          <p:nvPr/>
        </p:nvPicPr>
        <p:blipFill>
          <a:blip r:embed="rId2"/>
          <a:stretch>
            <a:fillRect/>
          </a:stretch>
        </p:blipFill>
        <p:spPr>
          <a:xfrm>
            <a:off x="561975" y="1200150"/>
            <a:ext cx="8077200" cy="3440767"/>
          </a:xfrm>
          <a:prstGeom prst="rect">
            <a:avLst/>
          </a:prstGeom>
        </p:spPr>
      </p:pic>
    </p:spTree>
    <p:extLst>
      <p:ext uri="{BB962C8B-B14F-4D97-AF65-F5344CB8AC3E}">
        <p14:creationId xmlns:p14="http://schemas.microsoft.com/office/powerpoint/2010/main" val="209445359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a:xfrm>
            <a:off x="457200" y="135639"/>
            <a:ext cx="8229600" cy="857250"/>
          </a:xfrm>
        </p:spPr>
        <p:txBody>
          <a:bodyPr anchor="ctr">
            <a:normAutofit/>
          </a:bodyPr>
          <a:lstStyle/>
          <a:p>
            <a:r>
              <a:rPr lang="en-US" dirty="0"/>
              <a:t>Hypoglycemics, Metformins</a:t>
            </a:r>
          </a:p>
        </p:txBody>
      </p:sp>
      <p:pic>
        <p:nvPicPr>
          <p:cNvPr id="6" name="Picture 5">
            <a:extLst>
              <a:ext uri="{FF2B5EF4-FFF2-40B4-BE49-F238E27FC236}">
                <a16:creationId xmlns:a16="http://schemas.microsoft.com/office/drawing/2014/main" id="{4A54F208-E6AD-47DB-9FEF-229FBBE0F384}"/>
              </a:ext>
            </a:extLst>
          </p:cNvPr>
          <p:cNvPicPr>
            <a:picLocks noChangeAspect="1"/>
          </p:cNvPicPr>
          <p:nvPr/>
        </p:nvPicPr>
        <p:blipFill>
          <a:blip r:embed="rId2"/>
          <a:stretch>
            <a:fillRect/>
          </a:stretch>
        </p:blipFill>
        <p:spPr>
          <a:xfrm>
            <a:off x="491482" y="1428750"/>
            <a:ext cx="8161035" cy="2743200"/>
          </a:xfrm>
          <a:prstGeom prst="rect">
            <a:avLst/>
          </a:prstGeom>
          <a:noFill/>
        </p:spPr>
      </p:pic>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109</a:t>
            </a:fld>
            <a:endParaRPr lang="en-US" dirty="0"/>
          </a:p>
        </p:txBody>
      </p:sp>
      <p:pic>
        <p:nvPicPr>
          <p:cNvPr id="7" name="Picture 6">
            <a:extLst>
              <a:ext uri="{FF2B5EF4-FFF2-40B4-BE49-F238E27FC236}">
                <a16:creationId xmlns:a16="http://schemas.microsoft.com/office/drawing/2014/main" id="{292F3D74-A23B-4C36-98E7-B23DFA1B9AEF}"/>
              </a:ext>
            </a:extLst>
          </p:cNvPr>
          <p:cNvPicPr>
            <a:picLocks noChangeAspect="1"/>
          </p:cNvPicPr>
          <p:nvPr/>
        </p:nvPicPr>
        <p:blipFill>
          <a:blip r:embed="rId3"/>
          <a:stretch>
            <a:fillRect/>
          </a:stretch>
        </p:blipFill>
        <p:spPr>
          <a:xfrm>
            <a:off x="457200" y="1069664"/>
            <a:ext cx="8153400" cy="423095"/>
          </a:xfrm>
          <a:prstGeom prst="rect">
            <a:avLst/>
          </a:prstGeom>
        </p:spPr>
      </p:pic>
      <p:sp>
        <p:nvSpPr>
          <p:cNvPr id="8" name="TextBox 7">
            <a:extLst>
              <a:ext uri="{FF2B5EF4-FFF2-40B4-BE49-F238E27FC236}">
                <a16:creationId xmlns:a16="http://schemas.microsoft.com/office/drawing/2014/main" id="{C426663B-271C-4B5F-B6D1-CAFCDEB5E968}"/>
              </a:ext>
            </a:extLst>
          </p:cNvPr>
          <p:cNvSpPr txBox="1">
            <a:spLocks/>
          </p:cNvSpPr>
          <p:nvPr/>
        </p:nvSpPr>
        <p:spPr>
          <a:xfrm>
            <a:off x="483775" y="895350"/>
            <a:ext cx="7155275" cy="1097280"/>
          </a:xfrm>
          <a:prstGeom prst="rect">
            <a:avLst/>
          </a:prstGeom>
        </p:spPr>
        <p:txBody>
          <a:bodyPr/>
          <a:lstStyle/>
          <a:p>
            <a:r>
              <a:rPr sz="1600" b="0" i="0" u="none" strike="noStrike" baseline="0" dirty="0">
                <a:solidFill>
                  <a:schemeClr val="tx2"/>
                </a:solidFill>
                <a:uFillTx/>
                <a:latin typeface="Calibri" charset="0"/>
              </a:rPr>
              <a:t>PRODUCT LIST AND FDA-APPROVED INDICATIONS</a:t>
            </a:r>
          </a:p>
        </p:txBody>
      </p:sp>
    </p:spTree>
    <p:extLst>
      <p:ext uri="{BB962C8B-B14F-4D97-AF65-F5344CB8AC3E}">
        <p14:creationId xmlns:p14="http://schemas.microsoft.com/office/powerpoint/2010/main" val="1747082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a:xfrm>
            <a:off x="457200" y="804672"/>
            <a:ext cx="8229600" cy="3755136"/>
          </a:xfrm>
        </p:spPr>
        <p:txBody>
          <a:bodyPr/>
          <a:lstStyle/>
          <a:p>
            <a:pPr marR="0">
              <a:spcAft>
                <a:spcPts val="0"/>
              </a:spcAft>
            </a:pPr>
            <a:r>
              <a:rPr lang="en-US" sz="2100" dirty="0">
                <a:solidFill>
                  <a:srgbClr val="000000"/>
                </a:solidFill>
              </a:rPr>
              <a:t>The 2018 Endocrine Society (ES) treatment guidelines for hypogonadism recommend a diagnosis of hypogonadism be made only if the patient has symptoms of testosterone deficiency, with clear and consistently low serum testosterone (T) levels</a:t>
            </a:r>
          </a:p>
          <a:p>
            <a:pPr marR="0">
              <a:spcAft>
                <a:spcPts val="0"/>
              </a:spcAft>
            </a:pPr>
            <a:r>
              <a:rPr lang="en-US" sz="2100" dirty="0">
                <a:solidFill>
                  <a:srgbClr val="000000"/>
                </a:solidFill>
              </a:rPr>
              <a:t>Serum testosterone, hematocrit, and prostate cancer risk should be monitored during the first year of treatment</a:t>
            </a:r>
          </a:p>
          <a:p>
            <a:pPr marR="0">
              <a:spcAft>
                <a:spcPts val="0"/>
              </a:spcAft>
            </a:pPr>
            <a:r>
              <a:rPr lang="en-US" sz="2100" dirty="0">
                <a:solidFill>
                  <a:srgbClr val="000000"/>
                </a:solidFill>
              </a:rPr>
              <a:t>The ES provides advantages and disadvantages of each formulation, but no preference for any testosterone replacement product is provided</a:t>
            </a:r>
          </a:p>
          <a:p>
            <a:r>
              <a:rPr lang="en-US" sz="2100" dirty="0">
                <a:solidFill>
                  <a:srgbClr val="000000"/>
                </a:solidFill>
              </a:rPr>
              <a:t>Choice of formulation should be based on patient preference and drug pharmacokinetics, adverse effect profile, treatment burden, and cost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225060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a:xfrm>
            <a:off x="457200" y="865632"/>
            <a:ext cx="8229600" cy="3576590"/>
          </a:xfrm>
        </p:spPr>
        <p:txBody>
          <a:bodyPr/>
          <a:lstStyle/>
          <a:p>
            <a:r>
              <a:rPr lang="en-US" sz="2200" dirty="0">
                <a:solidFill>
                  <a:srgbClr val="000000"/>
                </a:solidFill>
              </a:rPr>
              <a:t>It is estimated that over 37 million people in the US have diabetes</a:t>
            </a:r>
          </a:p>
          <a:p>
            <a:r>
              <a:rPr lang="en-US" sz="2200" dirty="0">
                <a:solidFill>
                  <a:srgbClr val="000000"/>
                </a:solidFill>
              </a:rPr>
              <a:t>Type 2 diabetes (T2DM) accounts for over 96% of all diagnosed cases of diabetes </a:t>
            </a:r>
          </a:p>
          <a:p>
            <a:r>
              <a:rPr lang="en-US" sz="2200" dirty="0">
                <a:solidFill>
                  <a:srgbClr val="000000"/>
                </a:solidFill>
                <a:effectLst/>
                <a:ea typeface="Times New Roman" panose="02020603050405020304" pitchFamily="18" charset="0"/>
                <a:cs typeface="Arial" panose="020B0604020202020204" pitchFamily="34" charset="0"/>
              </a:rPr>
              <a:t>Per the</a:t>
            </a:r>
            <a:r>
              <a:rPr lang="en-US" sz="2200" dirty="0">
                <a:solidFill>
                  <a:srgbClr val="000000"/>
                </a:solidFill>
                <a:effectLst/>
                <a:ea typeface="Calibri" panose="020F0502020204030204" pitchFamily="34" charset="0"/>
                <a:cs typeface="Arial" panose="020B0604020202020204" pitchFamily="34" charset="0"/>
              </a:rPr>
              <a:t> ADA 2023 Standards of Medical Care in Diabetes</a:t>
            </a:r>
            <a:r>
              <a:rPr lang="en-US" sz="2200" dirty="0">
                <a:solidFill>
                  <a:srgbClr val="000000"/>
                </a:solidFill>
                <a:ea typeface="Calibri" panose="020F0502020204030204" pitchFamily="34" charset="0"/>
              </a:rPr>
              <a:t>, </a:t>
            </a:r>
            <a:r>
              <a:rPr lang="en-US" sz="2200" dirty="0">
                <a:solidFill>
                  <a:srgbClr val="000000"/>
                </a:solidFill>
                <a:effectLst/>
                <a:ea typeface="Calibri" panose="020F0502020204030204" pitchFamily="34" charset="0"/>
                <a:cs typeface="Arial" panose="020B0604020202020204" pitchFamily="34" charset="0"/>
              </a:rPr>
              <a:t>metformin, if not contraindicated and if tolerated, is a first-line option, in addition to lifestyle management, in the treatment of T2DM</a:t>
            </a:r>
            <a:endParaRPr lang="en-US" sz="2200" dirty="0">
              <a:solidFill>
                <a:srgbClr val="000000"/>
              </a:solidFill>
              <a:ea typeface="Calibri" panose="020F0502020204030204" pitchFamily="34" charset="0"/>
            </a:endParaRPr>
          </a:p>
          <a:p>
            <a:r>
              <a:rPr lang="en-US" sz="2200" dirty="0">
                <a:solidFill>
                  <a:srgbClr val="000000"/>
                </a:solidFill>
                <a:ea typeface="Times New Roman" panose="02020603050405020304" pitchFamily="18" charset="0"/>
              </a:rPr>
              <a:t>T</a:t>
            </a:r>
            <a:r>
              <a:rPr lang="en-US" sz="2200" dirty="0">
                <a:solidFill>
                  <a:srgbClr val="000000"/>
                </a:solidFill>
                <a:effectLst/>
                <a:ea typeface="Times New Roman" panose="02020603050405020304" pitchFamily="18" charset="0"/>
                <a:cs typeface="Arial" panose="020B0604020202020204" pitchFamily="34" charset="0"/>
              </a:rPr>
              <a:t>he 2022 American Association of Clinical Endocrinology (AACE) updated guidelines </a:t>
            </a:r>
            <a:r>
              <a:rPr lang="en-US" sz="2200" dirty="0">
                <a:solidFill>
                  <a:srgbClr val="000000"/>
                </a:solidFill>
                <a:ea typeface="Times New Roman" panose="02020603050405020304" pitchFamily="18" charset="0"/>
              </a:rPr>
              <a:t>recommend m</a:t>
            </a:r>
            <a:r>
              <a:rPr lang="en-US" sz="2200" dirty="0">
                <a:solidFill>
                  <a:srgbClr val="000000"/>
                </a:solidFill>
                <a:effectLst/>
                <a:ea typeface="Times New Roman" panose="02020603050405020304" pitchFamily="18" charset="0"/>
                <a:cs typeface="Arial" panose="020B0604020202020204" pitchFamily="34" charset="0"/>
              </a:rPr>
              <a:t>etformin as preferred initial therapy, in general  </a:t>
            </a:r>
          </a:p>
          <a:p>
            <a:pPr marL="457200" indent="-457200"/>
            <a:endParaRPr lang="en-US" sz="2000" dirty="0">
              <a:solidFill>
                <a:srgbClr val="000000"/>
              </a:solidFill>
              <a:uFillTx/>
              <a:ea typeface="Tahoma" panose="020B0604030504040204" pitchFamily="34" charset="0"/>
              <a:cs typeface="Tahoma" panose="020B0604030504040204" pitchFamily="34" charset="0"/>
            </a:endParaRPr>
          </a:p>
          <a:p>
            <a:pPr marL="457200" indent="-457200"/>
            <a:endParaRPr lang="en-US" sz="2000" dirty="0">
              <a:solidFill>
                <a:srgbClr val="000000"/>
              </a:solidFill>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110</a:t>
            </a:fld>
            <a:endParaRPr lang="en-US" dirty="0"/>
          </a:p>
        </p:txBody>
      </p:sp>
    </p:spTree>
    <p:extLst>
      <p:ext uri="{BB962C8B-B14F-4D97-AF65-F5344CB8AC3E}">
        <p14:creationId xmlns:p14="http://schemas.microsoft.com/office/powerpoint/2010/main" val="1507299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r>
              <a:rPr lang="en-US" sz="2200" dirty="0">
                <a:solidFill>
                  <a:srgbClr val="000000"/>
                </a:solidFill>
                <a:effectLst/>
                <a:ea typeface="Times New Roman" panose="02020603050405020304" pitchFamily="18" charset="0"/>
                <a:cs typeface="Arial" panose="020B0604020202020204" pitchFamily="34" charset="0"/>
              </a:rPr>
              <a:t>Per the 2022 Kidney Disease Improving Global Outcomes (KDIGO) guidelines on managing patients with diabetes and CKD, metformin is first-line treatment in most patients with estimated glomerular filtration rate (eGFR) </a:t>
            </a:r>
            <a:r>
              <a:rPr lang="en-US" sz="2200" dirty="0">
                <a:solidFill>
                  <a:srgbClr val="000000"/>
                </a:solidFill>
                <a:effectLst/>
                <a:ea typeface="Times New Roman" panose="02020603050405020304" pitchFamily="18" charset="0"/>
              </a:rPr>
              <a:t>≥</a:t>
            </a:r>
            <a:r>
              <a:rPr lang="en-US" sz="2200" dirty="0">
                <a:solidFill>
                  <a:srgbClr val="000000"/>
                </a:solidFill>
                <a:effectLst/>
                <a:ea typeface="Times New Roman" panose="02020603050405020304" pitchFamily="18" charset="0"/>
                <a:cs typeface="Arial" panose="020B0604020202020204" pitchFamily="34" charset="0"/>
              </a:rPr>
              <a:t> 30 mL/min/1.73 m</a:t>
            </a:r>
            <a:r>
              <a:rPr lang="en-US" sz="2200" baseline="30000" dirty="0">
                <a:solidFill>
                  <a:srgbClr val="000000"/>
                </a:solidFill>
                <a:effectLst/>
                <a:ea typeface="Times New Roman" panose="02020603050405020304" pitchFamily="18" charset="0"/>
                <a:cs typeface="Arial" panose="020B0604020202020204" pitchFamily="34" charset="0"/>
              </a:rPr>
              <a:t>2</a:t>
            </a:r>
          </a:p>
          <a:p>
            <a:r>
              <a:rPr lang="en-US" sz="2200" dirty="0">
                <a:solidFill>
                  <a:srgbClr val="000000"/>
                </a:solidFill>
                <a:ea typeface="Times New Roman" panose="02020603050405020304" pitchFamily="18" charset="0"/>
              </a:rPr>
              <a:t>According to the </a:t>
            </a:r>
            <a:r>
              <a:rPr lang="en-US" sz="2200" dirty="0">
                <a:solidFill>
                  <a:srgbClr val="000000"/>
                </a:solidFill>
                <a:effectLst/>
                <a:ea typeface="Times New Roman" panose="02020603050405020304" pitchFamily="18" charset="0"/>
                <a:cs typeface="Arial" panose="020B0604020202020204" pitchFamily="34" charset="0"/>
              </a:rPr>
              <a:t>2020 AACE and the American College of Endocrinology (ACE) updated algorithm for the management of T2DM, metformin is the preferred treatment of choice for monotherapy and a first-line agent for dual and triple therapy</a:t>
            </a:r>
          </a:p>
          <a:p>
            <a:pPr marL="457200" indent="-457200"/>
            <a:endParaRPr lang="en-US" sz="2000" dirty="0">
              <a:solidFill>
                <a:srgbClr val="000000"/>
              </a:solidFill>
              <a:uFillTx/>
              <a:ea typeface="Tahoma" panose="020B0604030504040204" pitchFamily="34" charset="0"/>
              <a:cs typeface="Tahoma" panose="020B0604030504040204" pitchFamily="34" charset="0"/>
            </a:endParaRPr>
          </a:p>
          <a:p>
            <a:pPr marL="457200" indent="-457200"/>
            <a:endParaRPr lang="en-US" sz="2000" dirty="0">
              <a:solidFill>
                <a:srgbClr val="000000"/>
              </a:solidFill>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111</a:t>
            </a:fld>
            <a:endParaRPr lang="en-US" dirty="0"/>
          </a:p>
        </p:txBody>
      </p:sp>
    </p:spTree>
    <p:extLst>
      <p:ext uri="{BB962C8B-B14F-4D97-AF65-F5344CB8AC3E}">
        <p14:creationId xmlns:p14="http://schemas.microsoft.com/office/powerpoint/2010/main" val="15141342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D946-CC5C-445A-A4E4-3EC15E8DA731}"/>
              </a:ext>
            </a:extLst>
          </p:cNvPr>
          <p:cNvSpPr>
            <a:spLocks noGrp="1"/>
          </p:cNvSpPr>
          <p:nvPr>
            <p:ph type="title"/>
          </p:nvPr>
        </p:nvSpPr>
        <p:spPr/>
        <p:txBody>
          <a:bodyPr/>
          <a:lstStyle/>
          <a:p>
            <a:r>
              <a:rPr lang="en-US" dirty="0"/>
              <a:t>Hypoglycemics, Metformins</a:t>
            </a:r>
          </a:p>
        </p:txBody>
      </p:sp>
      <p:sp>
        <p:nvSpPr>
          <p:cNvPr id="6" name="Content Placeholder 5">
            <a:extLst>
              <a:ext uri="{FF2B5EF4-FFF2-40B4-BE49-F238E27FC236}">
                <a16:creationId xmlns:a16="http://schemas.microsoft.com/office/drawing/2014/main" id="{1CFFBDB4-6455-4D2C-BDAB-87724225912A}"/>
              </a:ext>
            </a:extLst>
          </p:cNvPr>
          <p:cNvSpPr>
            <a:spLocks noGrp="1"/>
          </p:cNvSpPr>
          <p:nvPr>
            <p:ph idx="1"/>
          </p:nvPr>
        </p:nvSpPr>
        <p:spPr/>
        <p:txBody>
          <a:bodyPr/>
          <a:lstStyle/>
          <a:p>
            <a:pPr marL="457200" indent="-457200">
              <a:buChar char="•"/>
            </a:pPr>
            <a:r>
              <a:rPr lang="en-US" sz="2200" dirty="0">
                <a:solidFill>
                  <a:srgbClr val="000000"/>
                </a:solidFill>
                <a:uFillTx/>
                <a:ea typeface="Tahoma" panose="020B0604030504040204" pitchFamily="34" charset="0"/>
                <a:cs typeface="Tahoma" panose="020B0604030504040204" pitchFamily="34" charset="0"/>
              </a:rPr>
              <a:t>Metformin-containing products should not be used in patients with:</a:t>
            </a:r>
          </a:p>
          <a:p>
            <a:pPr marL="914400" lvl="1">
              <a:buFont typeface="Courier New" panose="02070309020205020404" pitchFamily="49" charset="0"/>
              <a:buChar char="o"/>
            </a:pPr>
            <a:r>
              <a:rPr lang="en-US" dirty="0">
                <a:solidFill>
                  <a:srgbClr val="000000"/>
                </a:solidFill>
                <a:uFillTx/>
                <a:ea typeface="Tahoma" panose="020B0604030504040204" pitchFamily="34" charset="0"/>
                <a:cs typeface="Tahoma" panose="020B0604030504040204" pitchFamily="34" charset="0"/>
              </a:rPr>
              <a:t>renal disease or severe renal dysfunction (estimated glomerular filtration rate</a:t>
            </a:r>
          </a:p>
          <a:p>
            <a:pPr marL="914400" lvl="1">
              <a:buFont typeface="Courier New" panose="02070309020205020404" pitchFamily="49" charset="0"/>
              <a:buChar char="o"/>
            </a:pPr>
            <a:r>
              <a:rPr lang="en-US" dirty="0">
                <a:solidFill>
                  <a:srgbClr val="000000"/>
                </a:solidFill>
                <a:uFillTx/>
                <a:ea typeface="Tahoma" panose="020B0604030504040204" pitchFamily="34" charset="0"/>
                <a:cs typeface="Tahoma" panose="020B0604030504040204" pitchFamily="34" charset="0"/>
              </a:rPr>
              <a:t>[eGFR] below 30 mL/minute/1.73 m2)</a:t>
            </a:r>
          </a:p>
          <a:p>
            <a:pPr marL="914400" lvl="1">
              <a:buFont typeface="Courier New" panose="02070309020205020404" pitchFamily="49" charset="0"/>
              <a:buChar char="o"/>
            </a:pPr>
            <a:r>
              <a:rPr lang="en-US" dirty="0">
                <a:solidFill>
                  <a:srgbClr val="000000"/>
                </a:solidFill>
                <a:uFillTx/>
                <a:ea typeface="Tahoma" panose="020B0604030504040204" pitchFamily="34" charset="0"/>
                <a:cs typeface="Tahoma" panose="020B0604030504040204" pitchFamily="34" charset="0"/>
              </a:rPr>
              <a:t>acute or chronic metabolic acidosis including diabetic ketoacidosis</a:t>
            </a:r>
          </a:p>
          <a:p>
            <a:pPr marL="914400" lvl="1">
              <a:buFont typeface="Courier New" panose="02070309020205020404" pitchFamily="49" charset="0"/>
              <a:buChar char="o"/>
            </a:pPr>
            <a:r>
              <a:rPr lang="en-US" dirty="0">
                <a:solidFill>
                  <a:srgbClr val="000000"/>
                </a:solidFill>
                <a:effectLst/>
                <a:ea typeface="Tahoma" panose="020B0604030504040204" pitchFamily="34" charset="0"/>
                <a:cs typeface="Tahoma" panose="020B0604030504040204" pitchFamily="34" charset="0"/>
              </a:rPr>
              <a:t>conditions that can lead to renal dysfunction, including acute myocardial infarction and septicemia</a:t>
            </a:r>
            <a:endParaRPr lang="en-US" dirty="0">
              <a:solidFill>
                <a:srgbClr val="000000"/>
              </a:solidFill>
              <a:uFillTx/>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940C66B6-3C79-4AB4-BA05-B9704350E88D}"/>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112</a:t>
            </a:fld>
            <a:endParaRPr lang="en-US" dirty="0"/>
          </a:p>
        </p:txBody>
      </p:sp>
    </p:spTree>
    <p:extLst>
      <p:ext uri="{BB962C8B-B14F-4D97-AF65-F5344CB8AC3E}">
        <p14:creationId xmlns:p14="http://schemas.microsoft.com/office/powerpoint/2010/main" val="20345882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altLang="en-US" dirty="0"/>
              <a:t>Hypoglycemics, SGLT2</a:t>
            </a:r>
            <a:endParaRPr lang="en-US" dirty="0"/>
          </a:p>
        </p:txBody>
      </p:sp>
    </p:spTree>
    <p:extLst>
      <p:ext uri="{BB962C8B-B14F-4D97-AF65-F5344CB8AC3E}">
        <p14:creationId xmlns:p14="http://schemas.microsoft.com/office/powerpoint/2010/main" val="394402392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114</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103364686"/>
              </p:ext>
            </p:extLst>
          </p:nvPr>
        </p:nvGraphicFramePr>
        <p:xfrm>
          <a:off x="152400" y="649406"/>
          <a:ext cx="8839200" cy="3717771"/>
        </p:xfrm>
        <a:graphic>
          <a:graphicData uri="http://schemas.openxmlformats.org/drawingml/2006/table">
            <a:tbl>
              <a:tblPr firstRow="1" bandRow="1" bandCol="1">
                <a:tableStyleId>{5C22544A-7EE6-4342-B048-85BDC9FD1C3A}</a:tableStyleId>
              </a:tblPr>
              <a:tblGrid>
                <a:gridCol w="1184926">
                  <a:extLst>
                    <a:ext uri="{9D8B030D-6E8A-4147-A177-3AD203B41FA5}">
                      <a16:colId xmlns:a16="http://schemas.microsoft.com/office/drawing/2014/main" val="2717734263"/>
                    </a:ext>
                  </a:extLst>
                </a:gridCol>
                <a:gridCol w="1177274">
                  <a:extLst>
                    <a:ext uri="{9D8B030D-6E8A-4147-A177-3AD203B41FA5}">
                      <a16:colId xmlns:a16="http://schemas.microsoft.com/office/drawing/2014/main" val="3051574465"/>
                    </a:ext>
                  </a:extLst>
                </a:gridCol>
                <a:gridCol w="6477000">
                  <a:extLst>
                    <a:ext uri="{9D8B030D-6E8A-4147-A177-3AD203B41FA5}">
                      <a16:colId xmlns:a16="http://schemas.microsoft.com/office/drawing/2014/main" val="2260928092"/>
                    </a:ext>
                  </a:extLst>
                </a:gridCol>
              </a:tblGrid>
              <a:tr h="26337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1279411">
                <a:tc>
                  <a:txBody>
                    <a:bodyPr/>
                    <a:lstStyle/>
                    <a:p>
                      <a:pPr marL="0" marR="0">
                        <a:spcBef>
                          <a:spcPts val="200"/>
                        </a:spcBef>
                        <a:spcAft>
                          <a:spcPts val="200"/>
                        </a:spcAft>
                      </a:pPr>
                      <a:r>
                        <a:rPr lang="en-US" sz="1500" dirty="0">
                          <a:solidFill>
                            <a:srgbClr val="000000"/>
                          </a:solidFill>
                          <a:effectLst/>
                        </a:rPr>
                        <a:t>canagliflozin</a:t>
                      </a:r>
                      <a:br>
                        <a:rPr lang="en-US" sz="1500" dirty="0">
                          <a:solidFill>
                            <a:srgbClr val="000000"/>
                          </a:solidFill>
                          <a:effectLst/>
                        </a:rPr>
                      </a:br>
                      <a:r>
                        <a:rPr lang="en-US" sz="1500" dirty="0">
                          <a:solidFill>
                            <a:srgbClr val="000000"/>
                          </a:solidFill>
                          <a:effectLst/>
                        </a:rPr>
                        <a:t>(Invokana®)</a:t>
                      </a:r>
                      <a:endParaRPr lang="en-US" sz="15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20771" marR="20771"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with type 2 diabetes mellitus (T2DM)</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major adverse cardiovascular events (MACE) in adults with T2DM and established cardiovascular disease (CVD)</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end-stage kidney disease, doubling of serum creatinine, cardiovascular (CV) death, and hospitalization for heart failure in adults T2DM and diabetic nephropathy with albuminuria &gt; 300 mg/day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413620588"/>
                  </a:ext>
                </a:extLst>
              </a:tr>
              <a:tr h="740827">
                <a:tc>
                  <a:txBody>
                    <a:bodyPr/>
                    <a:lstStyle/>
                    <a:p>
                      <a:pPr marL="0" marR="0">
                        <a:spcBef>
                          <a:spcPts val="200"/>
                        </a:spcBef>
                        <a:spcAft>
                          <a:spcPts val="200"/>
                        </a:spcAft>
                      </a:pPr>
                      <a:r>
                        <a:rPr lang="en-US" sz="1500" dirty="0">
                          <a:solidFill>
                            <a:srgbClr val="000000"/>
                          </a:solidFill>
                          <a:effectLst/>
                        </a:rPr>
                        <a:t>canagliflozin/ metformin</a:t>
                      </a:r>
                      <a:br>
                        <a:rPr lang="en-US" sz="1500" dirty="0">
                          <a:solidFill>
                            <a:srgbClr val="000000"/>
                          </a:solidFill>
                          <a:effectLst/>
                        </a:rPr>
                      </a:br>
                      <a:r>
                        <a:rPr lang="en-US" sz="1500" dirty="0">
                          <a:solidFill>
                            <a:srgbClr val="000000"/>
                          </a:solidFill>
                          <a:effectLst/>
                        </a:rPr>
                        <a:t>(Invokamet®)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a:txBody>
                    <a:bodyPr/>
                    <a:lstStyle/>
                    <a:p>
                      <a:pPr marL="0" marR="0" algn="ctr">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rowSpan="2">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with T2DM </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MACE in adults with T2DM and established CVD</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Canagliflozin is indicated to reduce the risk of MACE in adults with T2DM and established CVD  </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Canagliflozin is indicated to reduce the risk of end-stage kidney disease, doubling of serum creatinine, CV death, and hospitalization for heart failure in adults with T2DM and diabetic nephropathy with albuminuria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extLst>
                  <a:ext uri="{0D108BD9-81ED-4DB2-BD59-A6C34878D82A}">
                    <a16:rowId xmlns:a16="http://schemas.microsoft.com/office/drawing/2014/main" val="4246283186"/>
                  </a:ext>
                </a:extLst>
              </a:tr>
              <a:tr h="753638">
                <a:tc>
                  <a:txBody>
                    <a:bodyPr/>
                    <a:lstStyle/>
                    <a:p>
                      <a:pPr marL="0" marR="0">
                        <a:spcBef>
                          <a:spcPts val="200"/>
                        </a:spcBef>
                        <a:spcAft>
                          <a:spcPts val="200"/>
                        </a:spcAft>
                      </a:pPr>
                      <a:r>
                        <a:rPr lang="en-US" sz="1500" dirty="0">
                          <a:solidFill>
                            <a:srgbClr val="000000"/>
                          </a:solidFill>
                          <a:effectLst/>
                        </a:rPr>
                        <a:t>canagliflozin/ metformin ER</a:t>
                      </a:r>
                      <a:br>
                        <a:rPr lang="en-US" sz="1500" dirty="0">
                          <a:solidFill>
                            <a:srgbClr val="000000"/>
                          </a:solidFill>
                          <a:effectLst/>
                        </a:rPr>
                      </a:br>
                      <a:r>
                        <a:rPr lang="en-US" sz="1500" dirty="0">
                          <a:solidFill>
                            <a:srgbClr val="000000"/>
                          </a:solidFill>
                          <a:effectLst/>
                        </a:rPr>
                        <a:t>(Invokamet® XR)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a:txBody>
                    <a:bodyPr/>
                    <a:lstStyle/>
                    <a:p>
                      <a:pPr marL="0" marR="0" algn="ctr">
                        <a:spcBef>
                          <a:spcPts val="200"/>
                        </a:spcBef>
                        <a:spcAft>
                          <a:spcPts val="200"/>
                        </a:spcAft>
                      </a:pPr>
                      <a:r>
                        <a:rPr lang="en-US" sz="1500" dirty="0">
                          <a:solidFill>
                            <a:srgbClr val="000000"/>
                          </a:solidFill>
                          <a:effectLst/>
                        </a:rPr>
                        <a:t>Janssen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solidFill>
                      <a:srgbClr val="E8EEF6"/>
                    </a:solidFill>
                  </a:tcPr>
                </a:tc>
                <a:tc vMerge="1">
                  <a:txBody>
                    <a:bodyPr/>
                    <a:lstStyle/>
                    <a:p>
                      <a:endParaRPr lang="en-US"/>
                    </a:p>
                  </a:txBody>
                  <a:tcPr/>
                </a:tc>
                <a:extLst>
                  <a:ext uri="{0D108BD9-81ED-4DB2-BD59-A6C34878D82A}">
                    <a16:rowId xmlns:a16="http://schemas.microsoft.com/office/drawing/2014/main" val="2152220217"/>
                  </a:ext>
                </a:extLst>
              </a:tr>
            </a:tbl>
          </a:graphicData>
        </a:graphic>
      </p:graphicFrame>
    </p:spTree>
    <p:extLst>
      <p:ext uri="{BB962C8B-B14F-4D97-AF65-F5344CB8AC3E}">
        <p14:creationId xmlns:p14="http://schemas.microsoft.com/office/powerpoint/2010/main" val="14781853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115</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3284253374"/>
              </p:ext>
            </p:extLst>
          </p:nvPr>
        </p:nvGraphicFramePr>
        <p:xfrm>
          <a:off x="152400" y="649405"/>
          <a:ext cx="8839200" cy="4017713"/>
        </p:xfrm>
        <a:graphic>
          <a:graphicData uri="http://schemas.openxmlformats.org/drawingml/2006/table">
            <a:tbl>
              <a:tblPr firstRow="1" bandRow="1" bandCol="1">
                <a:tableStyleId>{5C22544A-7EE6-4342-B048-85BDC9FD1C3A}</a:tableStyleId>
              </a:tblPr>
              <a:tblGrid>
                <a:gridCol w="1184926">
                  <a:extLst>
                    <a:ext uri="{9D8B030D-6E8A-4147-A177-3AD203B41FA5}">
                      <a16:colId xmlns:a16="http://schemas.microsoft.com/office/drawing/2014/main" val="2717734263"/>
                    </a:ext>
                  </a:extLst>
                </a:gridCol>
                <a:gridCol w="1177274">
                  <a:extLst>
                    <a:ext uri="{9D8B030D-6E8A-4147-A177-3AD203B41FA5}">
                      <a16:colId xmlns:a16="http://schemas.microsoft.com/office/drawing/2014/main" val="3051574465"/>
                    </a:ext>
                  </a:extLst>
                </a:gridCol>
                <a:gridCol w="6477000">
                  <a:extLst>
                    <a:ext uri="{9D8B030D-6E8A-4147-A177-3AD203B41FA5}">
                      <a16:colId xmlns:a16="http://schemas.microsoft.com/office/drawing/2014/main" val="2260928092"/>
                    </a:ext>
                  </a:extLst>
                </a:gridCol>
              </a:tblGrid>
              <a:tr h="199180">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1726227">
                <a:tc>
                  <a:txBody>
                    <a:bodyPr/>
                    <a:lstStyle/>
                    <a:p>
                      <a:pPr marL="0" marR="0">
                        <a:spcBef>
                          <a:spcPts val="200"/>
                        </a:spcBef>
                        <a:spcAft>
                          <a:spcPts val="200"/>
                        </a:spcAft>
                      </a:pPr>
                      <a:r>
                        <a:rPr lang="en-US" sz="1400" dirty="0">
                          <a:solidFill>
                            <a:srgbClr val="000000"/>
                          </a:solidFill>
                          <a:effectLst/>
                        </a:rPr>
                        <a:t>dapagliflozin (Farxiga®)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AstraZeneca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400" dirty="0">
                          <a:solidFill>
                            <a:srgbClr val="000000"/>
                          </a:solidFill>
                          <a:effectLst/>
                        </a:rPr>
                        <a:t>Adjunct to diet and exercise to improve glycemic control in adults with T2DM</a:t>
                      </a:r>
                    </a:p>
                    <a:p>
                      <a:pPr marL="171450" marR="0" lvl="0" indent="-171450">
                        <a:spcBef>
                          <a:spcPts val="200"/>
                        </a:spcBef>
                        <a:spcAft>
                          <a:spcPts val="200"/>
                        </a:spcAft>
                        <a:buSzPct val="80000"/>
                        <a:buFont typeface="Wingdings" panose="05000000000000000000" pitchFamily="2" charset="2"/>
                        <a:buChar char=""/>
                      </a:pPr>
                      <a:r>
                        <a:rPr lang="en-US" sz="1400" dirty="0">
                          <a:solidFill>
                            <a:srgbClr val="000000"/>
                          </a:solidFill>
                          <a:effectLst/>
                        </a:rPr>
                        <a:t>To reduce the risk of hospitalization for heart failure in adults with T2DM and established CVD or multiple CV risk factors </a:t>
                      </a:r>
                    </a:p>
                    <a:p>
                      <a:pPr marL="171450" marR="0" lvl="0" indent="-171450">
                        <a:spcBef>
                          <a:spcPts val="200"/>
                        </a:spcBef>
                        <a:spcAft>
                          <a:spcPts val="200"/>
                        </a:spcAft>
                        <a:buSzPct val="80000"/>
                        <a:buFont typeface="Wingdings" panose="05000000000000000000" pitchFamily="2" charset="2"/>
                        <a:buChar char=""/>
                      </a:pPr>
                      <a:r>
                        <a:rPr lang="en-US" sz="1400" dirty="0">
                          <a:solidFill>
                            <a:srgbClr val="000000"/>
                          </a:solidFill>
                          <a:effectLst/>
                        </a:rPr>
                        <a:t>To reduce the risk of CV death and hospitalization for heart failure (HF), and</a:t>
                      </a:r>
                      <a:r>
                        <a:rPr lang="en-US" sz="1400" dirty="0">
                          <a:solidFill>
                            <a:srgbClr val="000000"/>
                          </a:solidFill>
                        </a:rPr>
                        <a:t> </a:t>
                      </a:r>
                      <a:r>
                        <a:rPr lang="en-US" sz="1400" dirty="0">
                          <a:solidFill>
                            <a:srgbClr val="000000"/>
                          </a:solidFill>
                          <a:highlight>
                            <a:srgbClr val="00FFFF"/>
                          </a:highlight>
                        </a:rPr>
                        <a:t>urgent HF visit</a:t>
                      </a:r>
                      <a:r>
                        <a:rPr lang="en-US" sz="1400" dirty="0">
                          <a:solidFill>
                            <a:srgbClr val="000000"/>
                          </a:solidFill>
                          <a:effectLst/>
                          <a:highlight>
                            <a:srgbClr val="00FFFF"/>
                          </a:highlight>
                        </a:rPr>
                        <a:t> </a:t>
                      </a:r>
                      <a:r>
                        <a:rPr lang="en-US" sz="1400" dirty="0">
                          <a:solidFill>
                            <a:srgbClr val="000000"/>
                          </a:solidFill>
                          <a:effectLst/>
                        </a:rPr>
                        <a:t>in adults with HF</a:t>
                      </a:r>
                    </a:p>
                    <a:p>
                      <a:pPr marL="171450" marR="0" lvl="0" indent="-171450" algn="l" defTabSz="914400" rtl="0" eaLnBrk="1" latinLnBrk="0" hangingPunct="1">
                        <a:spcBef>
                          <a:spcPts val="200"/>
                        </a:spcBef>
                        <a:spcAft>
                          <a:spcPts val="200"/>
                        </a:spcAft>
                        <a:buSzPct val="80000"/>
                        <a:buFont typeface="Wingdings" panose="05000000000000000000" pitchFamily="2" charset="2"/>
                        <a:buChar char=""/>
                      </a:pPr>
                      <a:r>
                        <a:rPr lang="en-US" sz="1400" kern="1200" dirty="0">
                          <a:solidFill>
                            <a:srgbClr val="000000"/>
                          </a:solidFill>
                          <a:effectLst/>
                          <a:highlight>
                            <a:srgbClr val="E8EEF6"/>
                          </a:highlight>
                          <a:uFillTx/>
                          <a:latin typeface="+mn-lt"/>
                          <a:ea typeface="+mn-ea"/>
                          <a:cs typeface="+mn-cs"/>
                        </a:rPr>
                        <a:t>To reduce the risk of sustained eGFR decline, end stage kidney disease (ESKD), CV death, and hospitalization for heart failure (hHF) in adults with chronic kidney disease (CKD) at risk of progression</a:t>
                      </a:r>
                    </a:p>
                  </a:txBody>
                  <a:tcPr marL="20771" marR="20771"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101632715"/>
                  </a:ext>
                </a:extLst>
              </a:tr>
              <a:tr h="1929833">
                <a:tc>
                  <a:txBody>
                    <a:bodyPr/>
                    <a:lstStyle/>
                    <a:p>
                      <a:pPr marL="0" marR="0">
                        <a:spcBef>
                          <a:spcPts val="200"/>
                        </a:spcBef>
                        <a:spcAft>
                          <a:spcPts val="200"/>
                        </a:spcAft>
                      </a:pPr>
                      <a:r>
                        <a:rPr lang="en-US" sz="1400" b="0" dirty="0">
                          <a:solidFill>
                            <a:srgbClr val="000000"/>
                          </a:solidFill>
                          <a:effectLst/>
                        </a:rPr>
                        <a:t>dapagliflozin/ metformin ER (Xigduo® XR)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b="0" dirty="0">
                          <a:solidFill>
                            <a:srgbClr val="000000"/>
                          </a:solidFill>
                          <a:effectLst/>
                        </a:rPr>
                        <a:t>AstraZeneca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400" b="0" dirty="0">
                          <a:solidFill>
                            <a:srgbClr val="000000"/>
                          </a:solidFill>
                          <a:effectLst/>
                        </a:rPr>
                        <a:t>Adjunct to diet and exercise to improve glycemic control in adults with T2DM </a:t>
                      </a:r>
                    </a:p>
                    <a:p>
                      <a:pPr marL="171450" marR="0" lvl="0" indent="-171450">
                        <a:spcBef>
                          <a:spcPts val="200"/>
                        </a:spcBef>
                        <a:spcAft>
                          <a:spcPts val="200"/>
                        </a:spcAft>
                        <a:buSzPct val="80000"/>
                        <a:buFont typeface="Wingdings" panose="05000000000000000000" pitchFamily="2" charset="2"/>
                        <a:buChar char=""/>
                      </a:pPr>
                      <a:r>
                        <a:rPr lang="en-US" sz="1400" b="0" dirty="0">
                          <a:solidFill>
                            <a:srgbClr val="000000"/>
                          </a:solidFill>
                          <a:effectLst/>
                        </a:rPr>
                        <a:t>Dapagliflozin is indicated </a:t>
                      </a:r>
                    </a:p>
                    <a:p>
                      <a:pPr marL="285750" marR="0" lvl="0" indent="-285750">
                        <a:spcBef>
                          <a:spcPts val="200"/>
                        </a:spcBef>
                        <a:spcAft>
                          <a:spcPts val="200"/>
                        </a:spcAft>
                        <a:buSzPct val="80000"/>
                        <a:buFont typeface="Courier New" panose="02070309020205020404" pitchFamily="49" charset="0"/>
                        <a:buChar char="o"/>
                      </a:pPr>
                      <a:r>
                        <a:rPr lang="en-US" sz="1400" b="0" dirty="0">
                          <a:solidFill>
                            <a:srgbClr val="000000"/>
                          </a:solidFill>
                          <a:effectLst/>
                        </a:rPr>
                        <a:t>to reduce the risk of hospitalization for heart failure in adults with T2DM and </a:t>
                      </a:r>
                      <a:r>
                        <a:rPr lang="en-US" sz="1400" b="0" dirty="0">
                          <a:solidFill>
                            <a:srgbClr val="000000"/>
                          </a:solidFill>
                          <a:effectLst/>
                          <a:highlight>
                            <a:srgbClr val="E8EEF6"/>
                          </a:highlight>
                        </a:rPr>
                        <a:t>established CVD or multiple CV risk factors.</a:t>
                      </a:r>
                    </a:p>
                    <a:p>
                      <a:pPr marL="285750" marR="0" lvl="0" indent="-285750">
                        <a:spcBef>
                          <a:spcPts val="200"/>
                        </a:spcBef>
                        <a:spcAft>
                          <a:spcPts val="200"/>
                        </a:spcAft>
                        <a:buSzPct val="80000"/>
                        <a:buFont typeface="Courier New" panose="02070309020205020404" pitchFamily="49" charset="0"/>
                        <a:buChar char="o"/>
                      </a:pPr>
                      <a:r>
                        <a:rPr lang="en-US" sz="1400" b="0" i="0" kern="1200" dirty="0">
                          <a:solidFill>
                            <a:srgbClr val="000000"/>
                          </a:solidFill>
                          <a:effectLst/>
                          <a:highlight>
                            <a:srgbClr val="E8EEF6"/>
                          </a:highlight>
                          <a:latin typeface="+mn-lt"/>
                          <a:ea typeface="+mn-ea"/>
                          <a:cs typeface="+mn-cs"/>
                        </a:rPr>
                        <a:t>to reduce the risk of CV death and hospitalization for HF in adults with HFrEF─</a:t>
                      </a:r>
                    </a:p>
                    <a:p>
                      <a:pPr marL="285750" marR="0" lvl="0" indent="-285750">
                        <a:spcBef>
                          <a:spcPts val="200"/>
                        </a:spcBef>
                        <a:spcAft>
                          <a:spcPts val="200"/>
                        </a:spcAft>
                        <a:buSzPct val="80000"/>
                        <a:buFont typeface="Courier New" panose="02070309020205020404" pitchFamily="49" charset="0"/>
                        <a:buChar char="o"/>
                      </a:pPr>
                      <a:r>
                        <a:rPr lang="en-US" sz="1400" b="0" i="0" kern="1200" dirty="0">
                          <a:solidFill>
                            <a:srgbClr val="000000"/>
                          </a:solidFill>
                          <a:effectLst/>
                          <a:highlight>
                            <a:srgbClr val="E8EEF6"/>
                          </a:highlight>
                          <a:latin typeface="+mn-lt"/>
                          <a:ea typeface="+mn-ea"/>
                          <a:cs typeface="+mn-cs"/>
                        </a:rPr>
                        <a:t>to reduce the risk of sustained eGFR decline, ESRD, CV death, and hospitalization for HF in adults with CKD at risk of progression</a:t>
                      </a:r>
                      <a:endParaRPr lang="en-US" sz="1400" b="0" dirty="0">
                        <a:solidFill>
                          <a:srgbClr val="000000"/>
                        </a:solidFill>
                        <a:effectLst/>
                        <a:highlight>
                          <a:srgbClr val="E8EEF6"/>
                        </a:highligh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207643032"/>
                  </a:ext>
                </a:extLst>
              </a:tr>
            </a:tbl>
          </a:graphicData>
        </a:graphic>
      </p:graphicFrame>
    </p:spTree>
    <p:extLst>
      <p:ext uri="{BB962C8B-B14F-4D97-AF65-F5344CB8AC3E}">
        <p14:creationId xmlns:p14="http://schemas.microsoft.com/office/powerpoint/2010/main" val="153942947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116</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1006695057"/>
              </p:ext>
            </p:extLst>
          </p:nvPr>
        </p:nvGraphicFramePr>
        <p:xfrm>
          <a:off x="152400" y="649405"/>
          <a:ext cx="8839200" cy="4064211"/>
        </p:xfrm>
        <a:graphic>
          <a:graphicData uri="http://schemas.openxmlformats.org/drawingml/2006/table">
            <a:tbl>
              <a:tblPr firstRow="1" bandRow="1" bandCol="1">
                <a:tableStyleId>{5C22544A-7EE6-4342-B048-85BDC9FD1C3A}</a:tableStyleId>
              </a:tblPr>
              <a:tblGrid>
                <a:gridCol w="1184926">
                  <a:extLst>
                    <a:ext uri="{9D8B030D-6E8A-4147-A177-3AD203B41FA5}">
                      <a16:colId xmlns:a16="http://schemas.microsoft.com/office/drawing/2014/main" val="2717734263"/>
                    </a:ext>
                  </a:extLst>
                </a:gridCol>
                <a:gridCol w="1177274">
                  <a:extLst>
                    <a:ext uri="{9D8B030D-6E8A-4147-A177-3AD203B41FA5}">
                      <a16:colId xmlns:a16="http://schemas.microsoft.com/office/drawing/2014/main" val="3051574465"/>
                    </a:ext>
                  </a:extLst>
                </a:gridCol>
                <a:gridCol w="6477000">
                  <a:extLst>
                    <a:ext uri="{9D8B030D-6E8A-4147-A177-3AD203B41FA5}">
                      <a16:colId xmlns:a16="http://schemas.microsoft.com/office/drawing/2014/main" val="2260928092"/>
                    </a:ext>
                  </a:extLst>
                </a:gridCol>
              </a:tblGrid>
              <a:tr h="2881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1922711">
                <a:tc>
                  <a:txBody>
                    <a:bodyPr/>
                    <a:lstStyle/>
                    <a:p>
                      <a:pPr marL="0" marR="0">
                        <a:spcBef>
                          <a:spcPts val="200"/>
                        </a:spcBef>
                        <a:spcAft>
                          <a:spcPts val="200"/>
                        </a:spcAft>
                      </a:pPr>
                      <a:r>
                        <a:rPr lang="en-US" sz="1500" dirty="0">
                          <a:solidFill>
                            <a:srgbClr val="000000"/>
                          </a:solidFill>
                          <a:effectLst/>
                        </a:rPr>
                        <a:t>empagliflozin (Jardiance®)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Boehringer Ingelheim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a:t>
                      </a:r>
                      <a:r>
                        <a:rPr lang="en-US" sz="1500" dirty="0">
                          <a:solidFill>
                            <a:srgbClr val="000000"/>
                          </a:solidFill>
                          <a:highlight>
                            <a:srgbClr val="00FFFF"/>
                          </a:highlight>
                        </a:rPr>
                        <a:t>and pediatric patients ≥ 10 years of age </a:t>
                      </a:r>
                      <a:r>
                        <a:rPr lang="en-US" sz="1500" dirty="0">
                          <a:solidFill>
                            <a:srgbClr val="000000"/>
                          </a:solidFill>
                          <a:effectLst/>
                        </a:rPr>
                        <a:t>with T2DM</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To reduce the risk of cardiovascular death in adults with T2DM and established CVD</a:t>
                      </a:r>
                    </a:p>
                    <a:p>
                      <a:pPr marL="171450" marR="0" lvl="0" indent="-171450" algn="l" defTabSz="914400" rtl="0" eaLnBrk="1" latinLnBrk="0" hangingPunct="1">
                        <a:spcBef>
                          <a:spcPts val="200"/>
                        </a:spcBef>
                        <a:spcAft>
                          <a:spcPts val="200"/>
                        </a:spcAft>
                        <a:buSzPct val="80000"/>
                        <a:buFont typeface="Wingdings" panose="05000000000000000000" pitchFamily="2" charset="2"/>
                        <a:buChar char=""/>
                      </a:pPr>
                      <a:r>
                        <a:rPr lang="en-US" sz="1500" b="0" kern="1200" dirty="0">
                          <a:solidFill>
                            <a:srgbClr val="000000"/>
                          </a:solidFill>
                          <a:effectLst/>
                          <a:highlight>
                            <a:srgbClr val="E8EEF6"/>
                          </a:highlight>
                          <a:uFillTx/>
                          <a:latin typeface="+mn-lt"/>
                          <a:ea typeface="+mn-ea"/>
                          <a:cs typeface="+mn-cs"/>
                        </a:rPr>
                        <a:t>To reduce the risk of cardiovascular death and hospitalization for heart failure in adults with heart failure and reduced ejection fraction (HFrEF)</a:t>
                      </a:r>
                    </a:p>
                    <a:p>
                      <a:pPr marL="171450" marR="0" lvl="0" indent="-171450" algn="l" defTabSz="914400" rtl="0" eaLnBrk="1" latinLnBrk="0" hangingPunct="1">
                        <a:spcBef>
                          <a:spcPts val="200"/>
                        </a:spcBef>
                        <a:spcAft>
                          <a:spcPts val="200"/>
                        </a:spcAft>
                        <a:buSzPct val="80000"/>
                        <a:buFont typeface="Wingdings" panose="05000000000000000000" pitchFamily="2" charset="2"/>
                        <a:buChar char=""/>
                      </a:pPr>
                      <a:r>
                        <a:rPr lang="en-US" sz="1500" kern="1200" dirty="0">
                          <a:solidFill>
                            <a:srgbClr val="000000"/>
                          </a:solidFill>
                          <a:effectLst/>
                          <a:highlight>
                            <a:srgbClr val="00FFFF"/>
                          </a:highlight>
                          <a:latin typeface="+mn-lt"/>
                          <a:ea typeface="+mn-ea"/>
                          <a:cs typeface="+mn-cs"/>
                        </a:rPr>
                        <a:t>To reduce the risk of sustained decline in eGFR, end-stage kidney disease, CV death, and hospitalization in adults with CKD at risk of progression</a:t>
                      </a:r>
                      <a:endParaRPr lang="en-US" sz="1500" b="0" kern="1200" dirty="0">
                        <a:solidFill>
                          <a:srgbClr val="000000"/>
                        </a:solidFill>
                        <a:effectLst/>
                        <a:highlight>
                          <a:srgbClr val="00FFFF"/>
                        </a:highlight>
                        <a:uFillTx/>
                        <a:latin typeface="+mn-lt"/>
                        <a:ea typeface="+mn-ea"/>
                        <a:cs typeface="+mn-cs"/>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101632715"/>
                  </a:ext>
                </a:extLst>
              </a:tr>
              <a:tr h="813493">
                <a:tc>
                  <a:txBody>
                    <a:bodyPr/>
                    <a:lstStyle/>
                    <a:p>
                      <a:pPr marL="0" marR="0">
                        <a:spcBef>
                          <a:spcPts val="200"/>
                        </a:spcBef>
                        <a:spcAft>
                          <a:spcPts val="200"/>
                        </a:spcAft>
                      </a:pPr>
                      <a:r>
                        <a:rPr lang="en-US" sz="1500" dirty="0">
                          <a:solidFill>
                            <a:srgbClr val="000000"/>
                          </a:solidFill>
                          <a:effectLst/>
                        </a:rPr>
                        <a:t>empagliflozin/ metformin (Synjardy®)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Boehringer Ingelheim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rowSpan="2">
                  <a:txBody>
                    <a:bodyPr/>
                    <a:lstStyle/>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Adjunct to diet and exercise to improve glycemic control in adults  </a:t>
                      </a:r>
                      <a:r>
                        <a:rPr lang="en-US" sz="1500" dirty="0">
                          <a:solidFill>
                            <a:srgbClr val="000000"/>
                          </a:solidFill>
                          <a:highlight>
                            <a:srgbClr val="00FFFF"/>
                          </a:highlight>
                        </a:rPr>
                        <a:t>and pediatric patients ≥ 10 years of age (Synjardy only) </a:t>
                      </a:r>
                      <a:r>
                        <a:rPr lang="en-US" sz="1500" dirty="0">
                          <a:solidFill>
                            <a:srgbClr val="000000"/>
                          </a:solidFill>
                          <a:effectLst/>
                        </a:rPr>
                        <a:t>with T2DM</a:t>
                      </a:r>
                    </a:p>
                    <a:p>
                      <a:pPr marL="171450" marR="0" lvl="0" indent="-171450">
                        <a:spcBef>
                          <a:spcPts val="200"/>
                        </a:spcBef>
                        <a:spcAft>
                          <a:spcPts val="200"/>
                        </a:spcAft>
                        <a:buSzPct val="80000"/>
                        <a:buFont typeface="Wingdings" panose="05000000000000000000" pitchFamily="2" charset="2"/>
                        <a:buChar char=""/>
                      </a:pPr>
                      <a:r>
                        <a:rPr lang="en-US" sz="1500" dirty="0">
                          <a:solidFill>
                            <a:srgbClr val="000000"/>
                          </a:solidFill>
                          <a:effectLst/>
                        </a:rPr>
                        <a:t>Empagliflozin is indicated:</a:t>
                      </a:r>
                    </a:p>
                    <a:p>
                      <a:pPr marL="285750" marR="0" lvl="0" indent="-285750">
                        <a:spcBef>
                          <a:spcPts val="200"/>
                        </a:spcBef>
                        <a:spcAft>
                          <a:spcPts val="200"/>
                        </a:spcAft>
                        <a:buSzPct val="80000"/>
                        <a:buFont typeface="Courier New" panose="02070309020205020404" pitchFamily="49" charset="0"/>
                        <a:buChar char="o"/>
                      </a:pPr>
                      <a:r>
                        <a:rPr lang="en-US" sz="1500" dirty="0">
                          <a:solidFill>
                            <a:srgbClr val="000000"/>
                          </a:solidFill>
                          <a:effectLst/>
                        </a:rPr>
                        <a:t>To reduce the risk of cardiovascular death in adults with T2DM and established CVD</a:t>
                      </a:r>
                    </a:p>
                    <a:p>
                      <a:pPr marL="285750" marR="0" lvl="0" indent="-285750">
                        <a:spcBef>
                          <a:spcPts val="200"/>
                        </a:spcBef>
                        <a:spcAft>
                          <a:spcPts val="200"/>
                        </a:spcAft>
                        <a:buSzPct val="80000"/>
                        <a:buFont typeface="Courier New" panose="02070309020205020404" pitchFamily="49" charset="0"/>
                        <a:buChar char="o"/>
                      </a:pPr>
                      <a:r>
                        <a:rPr lang="en-US" sz="1500" dirty="0">
                          <a:solidFill>
                            <a:srgbClr val="000000"/>
                          </a:solidFill>
                          <a:highlight>
                            <a:srgbClr val="00FFFF"/>
                          </a:highlight>
                        </a:rPr>
                        <a:t>To reduce the risk of CV death and hospitalization for HF in adults with HF</a:t>
                      </a:r>
                      <a:endParaRPr lang="en-US" sz="1500" dirty="0">
                        <a:solidFill>
                          <a:srgbClr val="000000"/>
                        </a:solidFill>
                        <a:effectLst/>
                        <a:highlight>
                          <a:srgbClr val="00FFFF"/>
                        </a:highlight>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207643032"/>
                  </a:ext>
                </a:extLst>
              </a:tr>
              <a:tr h="981367">
                <a:tc>
                  <a:txBody>
                    <a:bodyPr/>
                    <a:lstStyle/>
                    <a:p>
                      <a:pPr marL="0" marR="0">
                        <a:spcBef>
                          <a:spcPts val="200"/>
                        </a:spcBef>
                        <a:spcAft>
                          <a:spcPts val="200"/>
                        </a:spcAft>
                      </a:pPr>
                      <a:r>
                        <a:rPr lang="en-US" sz="1500" dirty="0">
                          <a:solidFill>
                            <a:srgbClr val="000000"/>
                          </a:solidFill>
                          <a:effectLst/>
                        </a:rPr>
                        <a:t>empagliflozin/ metformin ER (Synjardy® XR)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Boehringer Ingelheim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vMerge="1">
                  <a:txBody>
                    <a:bodyPr/>
                    <a:lstStyle/>
                    <a:p>
                      <a:pPr marL="171450" marR="0" lvl="0" indent="-171450">
                        <a:spcBef>
                          <a:spcPts val="200"/>
                        </a:spcBef>
                        <a:spcAft>
                          <a:spcPts val="200"/>
                        </a:spcAft>
                        <a:buFont typeface="Wingdings" panose="05000000000000000000" pitchFamily="2" charset="2"/>
                        <a:buChar char=""/>
                      </a:pPr>
                      <a:endParaRPr lang="en-US" sz="1500">
                        <a:solidFill>
                          <a:srgbClr val="000000"/>
                        </a:solidFill>
                        <a:effectLst/>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064851604"/>
                  </a:ext>
                </a:extLst>
              </a:tr>
            </a:tbl>
          </a:graphicData>
        </a:graphic>
      </p:graphicFrame>
    </p:spTree>
    <p:extLst>
      <p:ext uri="{BB962C8B-B14F-4D97-AF65-F5344CB8AC3E}">
        <p14:creationId xmlns:p14="http://schemas.microsoft.com/office/powerpoint/2010/main" val="9881104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BF21-7C31-45FF-95F4-FA7026AADDD0}"/>
              </a:ext>
            </a:extLst>
          </p:cNvPr>
          <p:cNvSpPr>
            <a:spLocks noGrp="1"/>
          </p:cNvSpPr>
          <p:nvPr>
            <p:ph type="title"/>
          </p:nvPr>
        </p:nvSpPr>
        <p:spPr>
          <a:xfrm>
            <a:off x="1485900" y="228601"/>
            <a:ext cx="6229350" cy="484748"/>
          </a:xfrm>
        </p:spPr>
        <p:txBody>
          <a:bodyPr/>
          <a:lstStyle/>
          <a:p>
            <a:r>
              <a:rPr lang="en-US" dirty="0"/>
              <a:t>Hypoglycemics, SGLT2</a:t>
            </a:r>
          </a:p>
        </p:txBody>
      </p:sp>
      <p:sp>
        <p:nvSpPr>
          <p:cNvPr id="4" name="Slide Number Placeholder 3">
            <a:extLst>
              <a:ext uri="{FF2B5EF4-FFF2-40B4-BE49-F238E27FC236}">
                <a16:creationId xmlns:a16="http://schemas.microsoft.com/office/drawing/2014/main" id="{F77B67A1-B09B-4746-BCE1-AEBE77B4E50A}"/>
              </a:ext>
            </a:extLst>
          </p:cNvPr>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117</a:t>
            </a:fld>
            <a:endParaRPr lang="en-US" dirty="0"/>
          </a:p>
        </p:txBody>
      </p:sp>
      <p:sp>
        <p:nvSpPr>
          <p:cNvPr id="7" name="Rectangle 1">
            <a:extLst>
              <a:ext uri="{FF2B5EF4-FFF2-40B4-BE49-F238E27FC236}">
                <a16:creationId xmlns:a16="http://schemas.microsoft.com/office/drawing/2014/main" id="{ED5ECCF9-E981-4FA0-8EE2-86D284BB0248}"/>
              </a:ext>
            </a:extLst>
          </p:cNvPr>
          <p:cNvSpPr>
            <a:spLocks noChangeArrowheads="1"/>
          </p:cNvSpPr>
          <p:nvPr/>
        </p:nvSpPr>
        <p:spPr bwMode="auto">
          <a:xfrm>
            <a:off x="1164835" y="649406"/>
            <a:ext cx="8567222"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
        <p:nvSpPr>
          <p:cNvPr id="9" name="Rectangle 3">
            <a:extLst>
              <a:ext uri="{FF2B5EF4-FFF2-40B4-BE49-F238E27FC236}">
                <a16:creationId xmlns:a16="http://schemas.microsoft.com/office/drawing/2014/main" id="{244592CE-928D-4AF0-ADD7-A622429834BB}"/>
              </a:ext>
            </a:extLst>
          </p:cNvPr>
          <p:cNvSpPr>
            <a:spLocks noChangeArrowheads="1"/>
          </p:cNvSpPr>
          <p:nvPr/>
        </p:nvSpPr>
        <p:spPr bwMode="auto">
          <a:xfrm>
            <a:off x="1164835" y="952575"/>
            <a:ext cx="856722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450" dirty="0" bmk=""/>
          </a:p>
          <a:p>
            <a:pPr defTabSz="685800" eaLnBrk="0" fontAlgn="base" hangingPunct="0">
              <a:spcBef>
                <a:spcPct val="0"/>
              </a:spcBef>
              <a:spcAft>
                <a:spcPct val="0"/>
              </a:spcAft>
            </a:pPr>
            <a:r>
              <a:rPr lang="en-US" altLang="en-US" sz="600" dirty="0">
                <a:latin typeface="Calibri" panose="020F0502020204030204" pitchFamily="34" charset="0"/>
                <a:ea typeface="Times New Roman" panose="02020603050405020304" pitchFamily="18" charset="0"/>
                <a:cs typeface="Calibri" panose="020F0502020204030204" pitchFamily="34" charset="0"/>
              </a:rPr>
              <a:t>. </a:t>
            </a:r>
            <a:endParaRPr lang="en-US" altLang="en-US" sz="1350" dirty="0">
              <a:latin typeface="Arial" panose="020B0604020202020204" pitchFamily="34" charset="0"/>
            </a:endParaRPr>
          </a:p>
        </p:txBody>
      </p:sp>
      <p:graphicFrame>
        <p:nvGraphicFramePr>
          <p:cNvPr id="10" name="Table 9">
            <a:extLst>
              <a:ext uri="{FF2B5EF4-FFF2-40B4-BE49-F238E27FC236}">
                <a16:creationId xmlns:a16="http://schemas.microsoft.com/office/drawing/2014/main" id="{5C2DF1CA-12FB-4251-A47E-94619765BDFE}"/>
              </a:ext>
            </a:extLst>
          </p:cNvPr>
          <p:cNvGraphicFramePr>
            <a:graphicFrameLocks noGrp="1"/>
          </p:cNvGraphicFramePr>
          <p:nvPr>
            <p:extLst>
              <p:ext uri="{D42A27DB-BD31-4B8C-83A1-F6EECF244321}">
                <p14:modId xmlns:p14="http://schemas.microsoft.com/office/powerpoint/2010/main" val="2123257065"/>
              </p:ext>
            </p:extLst>
          </p:nvPr>
        </p:nvGraphicFramePr>
        <p:xfrm>
          <a:off x="152400" y="952574"/>
          <a:ext cx="8839200" cy="3385960"/>
        </p:xfrm>
        <a:graphic>
          <a:graphicData uri="http://schemas.openxmlformats.org/drawingml/2006/table">
            <a:tbl>
              <a:tblPr firstRow="1" bandRow="1" bandCol="1">
                <a:tableStyleId>{5C22544A-7EE6-4342-B048-85BDC9FD1C3A}</a:tableStyleId>
              </a:tblPr>
              <a:tblGrid>
                <a:gridCol w="1295400">
                  <a:extLst>
                    <a:ext uri="{9D8B030D-6E8A-4147-A177-3AD203B41FA5}">
                      <a16:colId xmlns:a16="http://schemas.microsoft.com/office/drawing/2014/main" val="2717734263"/>
                    </a:ext>
                  </a:extLst>
                </a:gridCol>
                <a:gridCol w="1219200">
                  <a:extLst>
                    <a:ext uri="{9D8B030D-6E8A-4147-A177-3AD203B41FA5}">
                      <a16:colId xmlns:a16="http://schemas.microsoft.com/office/drawing/2014/main" val="3051574465"/>
                    </a:ext>
                  </a:extLst>
                </a:gridCol>
                <a:gridCol w="6324600">
                  <a:extLst>
                    <a:ext uri="{9D8B030D-6E8A-4147-A177-3AD203B41FA5}">
                      <a16:colId xmlns:a16="http://schemas.microsoft.com/office/drawing/2014/main" val="2260928092"/>
                    </a:ext>
                  </a:extLst>
                </a:gridCol>
              </a:tblGrid>
              <a:tr h="450234">
                <a:tc>
                  <a:txBody>
                    <a:bodyPr/>
                    <a:lstStyle/>
                    <a:p>
                      <a:pPr marL="0" marR="0" algn="ctr">
                        <a:spcBef>
                          <a:spcPts val="200"/>
                        </a:spcBef>
                        <a:spcAft>
                          <a:spcPts val="200"/>
                        </a:spcAft>
                      </a:pPr>
                      <a:r>
                        <a:rPr lang="en-US" sz="1600" b="0" dirty="0">
                          <a:solidFill>
                            <a:srgbClr val="000000"/>
                          </a:solidFill>
                          <a:effectLst/>
                        </a:rPr>
                        <a:t>Drug</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600" b="0" dirty="0">
                          <a:solidFill>
                            <a:srgbClr val="000000"/>
                          </a:solidFill>
                          <a:effectLst/>
                        </a:rPr>
                        <a:t>Manufacturer</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600" b="0" dirty="0">
                          <a:solidFill>
                            <a:srgbClr val="000000"/>
                          </a:solidFill>
                          <a:effectLst/>
                        </a:rPr>
                        <a:t>Indications</a:t>
                      </a:r>
                      <a:endParaRPr lang="en-US" sz="16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771" marR="20771"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987320423"/>
                  </a:ext>
                </a:extLst>
              </a:tr>
              <a:tr h="786334">
                <a:tc>
                  <a:txBody>
                    <a:bodyPr/>
                    <a:lstStyle/>
                    <a:p>
                      <a:pPr marL="0" marR="0">
                        <a:spcBef>
                          <a:spcPts val="200"/>
                        </a:spcBef>
                        <a:spcAft>
                          <a:spcPts val="200"/>
                        </a:spcAft>
                      </a:pPr>
                      <a:r>
                        <a:rPr lang="en-US" sz="1600" dirty="0">
                          <a:solidFill>
                            <a:srgbClr val="000000"/>
                          </a:solidFill>
                          <a:effectLst/>
                        </a:rPr>
                        <a:t>ertugliflozin (Steglatro™)</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600" dirty="0">
                          <a:solidFill>
                            <a:srgbClr val="000000"/>
                          </a:solidFill>
                          <a:effectLst/>
                        </a:rPr>
                        <a:t>Merck, Sharp &amp; Dohme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600" dirty="0">
                          <a:solidFill>
                            <a:srgbClr val="000000"/>
                          </a:solidFill>
                          <a:effectLst/>
                        </a:rPr>
                        <a:t>Adjunct to diet and exercise to improve glycemic control in adults T2DM</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987169846"/>
                  </a:ext>
                </a:extLst>
              </a:tr>
              <a:tr h="969203">
                <a:tc>
                  <a:txBody>
                    <a:bodyPr/>
                    <a:lstStyle/>
                    <a:p>
                      <a:pPr marL="0" marR="0">
                        <a:spcBef>
                          <a:spcPts val="200"/>
                        </a:spcBef>
                        <a:spcAft>
                          <a:spcPts val="200"/>
                        </a:spcAft>
                      </a:pPr>
                      <a:r>
                        <a:rPr lang="en-US" sz="1600" dirty="0">
                          <a:solidFill>
                            <a:srgbClr val="000000"/>
                          </a:solidFill>
                          <a:effectLst/>
                        </a:rPr>
                        <a:t>ertugliflozin/ metformin (Segluromet™)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600" dirty="0">
                          <a:solidFill>
                            <a:srgbClr val="000000"/>
                          </a:solidFill>
                          <a:effectLst/>
                        </a:rPr>
                        <a:t>Merck, Sharp &amp; Dohme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600" dirty="0">
                          <a:solidFill>
                            <a:srgbClr val="000000"/>
                          </a:solidFill>
                          <a:effectLst/>
                        </a:rPr>
                        <a:t>Adjunct to diet and exercise to improve glycemic control in adults with T2DM</a:t>
                      </a: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88373763"/>
                  </a:ext>
                </a:extLst>
              </a:tr>
              <a:tr h="1180189">
                <a:tc>
                  <a:txBody>
                    <a:bodyPr/>
                    <a:lstStyle/>
                    <a:p>
                      <a:pPr marL="0" marR="0">
                        <a:spcBef>
                          <a:spcPts val="200"/>
                        </a:spcBef>
                        <a:spcAft>
                          <a:spcPts val="200"/>
                        </a:spcAft>
                      </a:pPr>
                      <a:r>
                        <a:rPr lang="en-US" sz="1600" dirty="0">
                          <a:solidFill>
                            <a:srgbClr val="020202"/>
                          </a:solidFill>
                          <a:highlight>
                            <a:srgbClr val="00FFFF"/>
                          </a:highlight>
                        </a:rPr>
                        <a:t>sotagliflozin (Inpefa™)</a:t>
                      </a:r>
                      <a:endParaRPr lang="en-US" sz="1600" dirty="0">
                        <a:solidFill>
                          <a:srgbClr val="020202"/>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600" dirty="0">
                          <a:solidFill>
                            <a:srgbClr val="020202"/>
                          </a:solidFill>
                          <a:highlight>
                            <a:srgbClr val="00FFFF"/>
                          </a:highlight>
                        </a:rPr>
                        <a:t>Lexicon</a:t>
                      </a:r>
                      <a:endParaRPr lang="en-US" sz="1600" dirty="0">
                        <a:solidFill>
                          <a:srgbClr val="020202"/>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200"/>
                        </a:spcBef>
                        <a:spcAft>
                          <a:spcPts val="200"/>
                        </a:spcAft>
                        <a:buSzPct val="80000"/>
                        <a:buFont typeface="Wingdings" panose="05000000000000000000" pitchFamily="2" charset="2"/>
                        <a:buChar char=""/>
                      </a:pPr>
                      <a:r>
                        <a:rPr lang="en-US" sz="1600" dirty="0">
                          <a:solidFill>
                            <a:srgbClr val="020202"/>
                          </a:solidFill>
                          <a:highlight>
                            <a:srgbClr val="00FFFF"/>
                          </a:highlight>
                        </a:rPr>
                        <a:t>To reduce the risk of CV death, hospitalization for HF, and urgent HF visits in adults with HF or T2DM, CKD, and other CV risk factors</a:t>
                      </a:r>
                      <a:endParaRPr lang="en-US" sz="1600" dirty="0">
                        <a:solidFill>
                          <a:srgbClr val="020202"/>
                        </a:solidFill>
                        <a:effectLst/>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26279" marR="2627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52420115"/>
                  </a:ext>
                </a:extLst>
              </a:tr>
            </a:tbl>
          </a:graphicData>
        </a:graphic>
      </p:graphicFrame>
    </p:spTree>
    <p:extLst>
      <p:ext uri="{BB962C8B-B14F-4D97-AF65-F5344CB8AC3E}">
        <p14:creationId xmlns:p14="http://schemas.microsoft.com/office/powerpoint/2010/main" val="37494815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992889"/>
            <a:ext cx="8229600" cy="3656931"/>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SGLT2 inhibitors are effective in reducing HbA1c, postprandial glucose, and fasting plasma glucose, as well as reducing systolic blood pressure and weight</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American Diabetes Association (ADA) prefers medications with proven CV and renal benefit in patients with CV and/or renal disease, respectively</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patients with ASCVD, the addition of empagliflozin (Class A recommendation), liraglutide (Class A recommendation), or canagliflozin (Class C recommendation) is preferred</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patients with heart failure (HF) or chronic kidney disease (CKD), </a:t>
            </a:r>
            <a:r>
              <a:rPr lang="en-US" sz="2000" dirty="0">
                <a:solidFill>
                  <a:srgbClr val="000000"/>
                </a:solidFill>
                <a:ea typeface="Tahoma" panose="020B0604030504040204" pitchFamily="34" charset="0"/>
                <a:cs typeface="Tahoma" panose="020B0604030504040204" pitchFamily="34" charset="0"/>
              </a:rPr>
              <a:t>empagliflozin, canagliflozin, or dapagliflozin </a:t>
            </a:r>
            <a:r>
              <a:rPr lang="en-US" sz="2000" dirty="0">
                <a:solidFill>
                  <a:srgbClr val="000000"/>
                </a:solidFill>
                <a:uFillTx/>
                <a:ea typeface="Tahoma" panose="020B0604030504040204" pitchFamily="34" charset="0"/>
                <a:cs typeface="Tahoma" panose="020B0604030504040204" pitchFamily="34" charset="0"/>
              </a:rPr>
              <a:t>is preferred</a:t>
            </a: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118</a:t>
            </a:fld>
            <a:endParaRPr lang="en-US" dirty="0"/>
          </a:p>
        </p:txBody>
      </p:sp>
    </p:spTree>
    <p:extLst>
      <p:ext uri="{BB962C8B-B14F-4D97-AF65-F5344CB8AC3E}">
        <p14:creationId xmlns:p14="http://schemas.microsoft.com/office/powerpoint/2010/main" val="12969788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FontTx/>
              <a:buChar char="•"/>
            </a:pPr>
            <a:r>
              <a:rPr lang="en-US" sz="2200" dirty="0">
                <a:solidFill>
                  <a:srgbClr val="000000"/>
                </a:solidFill>
                <a:effectLst/>
                <a:ea typeface="Calibri" panose="020F0502020204030204" pitchFamily="34" charset="0"/>
                <a:cs typeface="Arial" panose="020B0604020202020204" pitchFamily="34" charset="0"/>
              </a:rPr>
              <a:t>The ADA discusses the importance of weight management as a component of glucose-lowering treatment for T2DM; GLP-1RAs and SGLT2 inhibitors are preferred when increased body weight is a concern</a:t>
            </a:r>
            <a:endParaRPr lang="en-US" sz="2200" dirty="0">
              <a:solidFill>
                <a:srgbClr val="000000"/>
              </a:solidFill>
            </a:endParaRPr>
          </a:p>
          <a:p>
            <a:pPr marL="457200" indent="-457200">
              <a:buFontTx/>
              <a:buChar char="•"/>
            </a:pPr>
            <a:r>
              <a:rPr lang="en-US" sz="2200" dirty="0">
                <a:solidFill>
                  <a:srgbClr val="000000"/>
                </a:solidFill>
                <a:uFillTx/>
                <a:ea typeface="Tahoma" panose="020B0604030504040204" pitchFamily="34" charset="0"/>
                <a:cs typeface="Tahoma" panose="020B0604030504040204" pitchFamily="34" charset="0"/>
              </a:rPr>
              <a:t>The 2023 American Association of Clinical Endocrinologists (AACE) guidelines include the use of SGLT2 inhibitors as an alternative to metformin for monotherapy and as an appropriate add-on to metformin in dual therapy and triple therapy</a:t>
            </a: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119</a:t>
            </a:fld>
            <a:endParaRPr lang="en-US" dirty="0"/>
          </a:p>
        </p:txBody>
      </p:sp>
    </p:spTree>
    <p:extLst>
      <p:ext uri="{BB962C8B-B14F-4D97-AF65-F5344CB8AC3E}">
        <p14:creationId xmlns:p14="http://schemas.microsoft.com/office/powerpoint/2010/main" val="1538011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a:xfrm>
            <a:off x="457200" y="902208"/>
            <a:ext cx="8229600" cy="3706367"/>
          </a:xfrm>
        </p:spPr>
        <p:txBody>
          <a:bodyPr/>
          <a:lstStyle/>
          <a:p>
            <a:pPr marR="0">
              <a:spcBef>
                <a:spcPts val="0"/>
              </a:spcBef>
              <a:spcAft>
                <a:spcPts val="0"/>
              </a:spcAft>
            </a:pPr>
            <a:r>
              <a:rPr lang="en-US" sz="2200" dirty="0">
                <a:solidFill>
                  <a:srgbClr val="000000"/>
                </a:solidFill>
                <a:effectLst/>
              </a:rPr>
              <a:t>The 2018 American Urological Association (AUA) provides a treatment algorithm for evaluating and managing testosterone deficiency</a:t>
            </a:r>
          </a:p>
          <a:p>
            <a:pPr marR="0">
              <a:spcBef>
                <a:spcPts val="0"/>
              </a:spcBef>
              <a:spcAft>
                <a:spcPts val="0"/>
              </a:spcAft>
            </a:pPr>
            <a:r>
              <a:rPr lang="en-US" sz="2200" dirty="0">
                <a:solidFill>
                  <a:srgbClr val="000000"/>
                </a:solidFill>
                <a:effectLst/>
              </a:rPr>
              <a:t>Topical and injectable formulations can be considered without preference for one product over another</a:t>
            </a:r>
            <a:endParaRPr lang="en-US" sz="2200" dirty="0">
              <a:solidFill>
                <a:srgbClr val="000000"/>
              </a:solidFill>
            </a:endParaRPr>
          </a:p>
          <a:p>
            <a:pPr>
              <a:spcBef>
                <a:spcPts val="0"/>
              </a:spcBef>
            </a:pPr>
            <a:r>
              <a:rPr lang="en-US" sz="2200" dirty="0">
                <a:solidFill>
                  <a:srgbClr val="000000"/>
                </a:solidFill>
                <a:effectLst/>
              </a:rPr>
              <a:t>In 2020, the American College of Physicians (ACP) published a clinical guideline on testosterone treatment for adult men with age-related low testosterone to improve sexual function</a:t>
            </a:r>
          </a:p>
          <a:p>
            <a:pPr>
              <a:spcBef>
                <a:spcPts val="0"/>
              </a:spcBef>
            </a:pPr>
            <a:r>
              <a:rPr lang="en-US" sz="2200" dirty="0">
                <a:solidFill>
                  <a:srgbClr val="000000"/>
                </a:solidFill>
              </a:rPr>
              <a:t>They recommend against initiating</a:t>
            </a:r>
            <a:r>
              <a:rPr lang="en-US" sz="2200" dirty="0">
                <a:solidFill>
                  <a:srgbClr val="000000"/>
                </a:solidFill>
                <a:effectLst/>
              </a:rPr>
              <a:t> testosterone therapy for improvement of energy, vitality, physical function, or cognition in men with age-related low T</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867513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992889"/>
            <a:ext cx="8229600" cy="3449333"/>
          </a:xfrm>
        </p:spPr>
        <p:txBody>
          <a:bodyPr/>
          <a:lstStyle/>
          <a:p>
            <a:r>
              <a:rPr lang="en-US" sz="2200" dirty="0">
                <a:solidFill>
                  <a:srgbClr val="000000"/>
                </a:solidFill>
              </a:rPr>
              <a:t>AACE suggests that patients with ASCVD or who are at very high risk for ASCVD should be initiated on a GLP-1RA or SGLT2 inhibitor</a:t>
            </a:r>
          </a:p>
          <a:p>
            <a:r>
              <a:rPr lang="en-US" sz="2200" dirty="0">
                <a:solidFill>
                  <a:srgbClr val="000000"/>
                </a:solidFill>
              </a:rPr>
              <a:t>patients with HF should be prescribed an SGLT2 inhibitor</a:t>
            </a:r>
          </a:p>
          <a:p>
            <a:r>
              <a:rPr lang="en-US" sz="2200" dirty="0">
                <a:solidFill>
                  <a:srgbClr val="000000"/>
                </a:solidFill>
              </a:rPr>
              <a:t>patients with history of stroke or TIA should be initiated on a GLP-1RA or pioglitazone</a:t>
            </a:r>
          </a:p>
          <a:p>
            <a:r>
              <a:rPr lang="en-US" sz="2200" dirty="0">
                <a:solidFill>
                  <a:srgbClr val="000000"/>
                </a:solidFill>
              </a:rPr>
              <a:t>patients with CKD should be prescribed an SGLT2 inhibitor or GLP-1RA</a:t>
            </a:r>
          </a:p>
          <a:p>
            <a:r>
              <a:rPr lang="en-US" sz="2200" dirty="0">
                <a:solidFill>
                  <a:srgbClr val="000000"/>
                </a:solidFill>
              </a:rPr>
              <a:t>For those who are overweight, obese, or at risk for hypoglycemia, a GLP-1RA, dual GLP-1/GIP receptor agonist, or SGLT2 inhibitor is preferred</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120</a:t>
            </a:fld>
            <a:endParaRPr lang="en-US" dirty="0"/>
          </a:p>
        </p:txBody>
      </p:sp>
    </p:spTree>
    <p:extLst>
      <p:ext uri="{BB962C8B-B14F-4D97-AF65-F5344CB8AC3E}">
        <p14:creationId xmlns:p14="http://schemas.microsoft.com/office/powerpoint/2010/main" val="17546473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r>
              <a:rPr lang="en-US" sz="2200" dirty="0">
                <a:solidFill>
                  <a:srgbClr val="000000"/>
                </a:solidFill>
                <a:ea typeface="Tahoma" panose="020B0604030504040204" pitchFamily="34" charset="0"/>
                <a:cs typeface="Tahoma" panose="020B0604030504040204" pitchFamily="34" charset="0"/>
              </a:rPr>
              <a:t>AACE recognizes that empagliflozin and canagliflozin are associated with significantly reduced cardiac mortality, hospitalization for heart failure, as well as secondary renal endpoints</a:t>
            </a:r>
          </a:p>
          <a:p>
            <a:pPr marL="457200" indent="-457200">
              <a:buChar char="•"/>
            </a:pPr>
            <a:r>
              <a:rPr lang="en-US" sz="2200" dirty="0">
                <a:solidFill>
                  <a:srgbClr val="000000"/>
                </a:solidFill>
                <a:ea typeface="Tahoma" panose="020B0604030504040204" pitchFamily="34" charset="0"/>
                <a:cs typeface="Tahoma" panose="020B0604030504040204" pitchFamily="34" charset="0"/>
              </a:rPr>
              <a:t>Additionally, dapagliflozin demonstrated reduced all-cause mortality and the composite of CV death and HF hospitalization; however, it did not significantly lower the combined risk of CV death and nonfatal MI and stroke</a:t>
            </a:r>
          </a:p>
          <a:p>
            <a:pPr marL="457200" indent="-457200">
              <a:buChar char="•"/>
            </a:pPr>
            <a:endParaRPr lang="en-US" sz="2000" dirty="0">
              <a:solidFill>
                <a:srgbClr val="000000"/>
              </a:solidFill>
              <a:ea typeface="Tahoma" panose="020B0604030504040204" pitchFamily="34" charset="0"/>
              <a:cs typeface="Tahoma" panose="020B0604030504040204" pitchFamily="34" charset="0"/>
            </a:endParaRP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121</a:t>
            </a:fld>
            <a:endParaRPr lang="en-US" dirty="0"/>
          </a:p>
        </p:txBody>
      </p:sp>
    </p:spTree>
    <p:extLst>
      <p:ext uri="{BB962C8B-B14F-4D97-AF65-F5344CB8AC3E}">
        <p14:creationId xmlns:p14="http://schemas.microsoft.com/office/powerpoint/2010/main" val="19365153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5820" y="992889"/>
            <a:ext cx="8229600" cy="3618022"/>
          </a:xfrm>
        </p:spPr>
        <p:txBody>
          <a:bodyPr/>
          <a:lstStyle/>
          <a:p>
            <a:pPr marL="457200" marR="0" lvl="0" indent="-457200">
              <a:buFontTx/>
              <a:buChar char="•"/>
            </a:pPr>
            <a:r>
              <a:rPr lang="en-US" sz="2200" dirty="0">
                <a:solidFill>
                  <a:srgbClr val="020202"/>
                </a:solidFill>
              </a:rPr>
              <a:t>The Kidney Disease Improving Global Outcomes (KDIGO) 2022 guidelines on managing diabetes in CKD recommend first-line treatment with an SGLT2 inhibitor in most patients with an eGFR ≥ 20 mL/min/1.73 m2 (until dialysis or transplant)</a:t>
            </a:r>
          </a:p>
          <a:p>
            <a:pPr marL="457200" marR="0" lvl="0" indent="-457200">
              <a:buFontTx/>
              <a:buChar char="•"/>
            </a:pPr>
            <a:r>
              <a:rPr lang="en-US" sz="2200" dirty="0">
                <a:solidFill>
                  <a:srgbClr val="020202"/>
                </a:solidFill>
                <a:ea typeface="Tahoma" panose="020B0604030504040204" pitchFamily="34" charset="0"/>
                <a:cs typeface="Tahoma" panose="020B0604030504040204" pitchFamily="34" charset="0"/>
              </a:rPr>
              <a:t>In 2020, the American College of Cardiology (ACC) published an expert consensus decision pathway for CV risk reduction in patients with T2DM</a:t>
            </a:r>
          </a:p>
          <a:p>
            <a:pPr marL="457200" marR="0" lvl="0" indent="-457200">
              <a:buFontTx/>
              <a:buChar char="•"/>
            </a:pPr>
            <a:r>
              <a:rPr lang="en-US" sz="2200" dirty="0">
                <a:solidFill>
                  <a:srgbClr val="020202"/>
                </a:solidFill>
                <a:ea typeface="Tahoma" panose="020B0604030504040204" pitchFamily="34" charset="0"/>
                <a:cs typeface="Tahoma" panose="020B0604030504040204" pitchFamily="34" charset="0"/>
              </a:rPr>
              <a:t>They identify opportunities to initiate an SGLT2 inhibitor or GLP-1RA with demonstrated CV or renal benefit in patients with T2DM</a:t>
            </a: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122</a:t>
            </a:fld>
            <a:endParaRPr lang="en-US" dirty="0"/>
          </a:p>
        </p:txBody>
      </p:sp>
    </p:spTree>
    <p:extLst>
      <p:ext uri="{BB962C8B-B14F-4D97-AF65-F5344CB8AC3E}">
        <p14:creationId xmlns:p14="http://schemas.microsoft.com/office/powerpoint/2010/main" val="29063072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14009" y="992889"/>
            <a:ext cx="8677071" cy="3832030"/>
          </a:xfrm>
        </p:spPr>
        <p:txBody>
          <a:bodyPr/>
          <a:lstStyle/>
          <a:p>
            <a:pPr marL="457200" indent="-457200">
              <a:buFontTx/>
              <a:buChar char="•"/>
            </a:pPr>
            <a:r>
              <a:rPr lang="en-US" sz="2200" dirty="0">
                <a:solidFill>
                  <a:srgbClr val="000000"/>
                </a:solidFill>
                <a:ea typeface="Tahoma" panose="020B0604030504040204" pitchFamily="34" charset="0"/>
                <a:cs typeface="Tahoma" panose="020B0604030504040204" pitchFamily="34" charset="0"/>
              </a:rPr>
              <a:t>A medication from either class may be initiated in any patient with T2DM and ASCVD at the time of diagnosis of T2DM or ASCVD or any time after diagnosis, including at hospital discharge for ASCVD</a:t>
            </a:r>
          </a:p>
          <a:p>
            <a:pPr marL="457200" indent="-457200">
              <a:buFontTx/>
              <a:buChar char="•"/>
            </a:pPr>
            <a:r>
              <a:rPr lang="en-US" sz="2200" dirty="0">
                <a:solidFill>
                  <a:srgbClr val="000000"/>
                </a:solidFill>
                <a:ea typeface="Tahoma" panose="020B0604030504040204" pitchFamily="34" charset="0"/>
                <a:cs typeface="Tahoma" panose="020B0604030504040204" pitchFamily="34" charset="0"/>
              </a:rPr>
              <a:t>An agent from either class can also be started in patients with T2DM without established ASCVD but who are at high risk of ASCVD </a:t>
            </a:r>
          </a:p>
          <a:p>
            <a:pPr marL="457200" marR="0" lvl="0" indent="-457200">
              <a:buFontTx/>
              <a:buChar char="•"/>
            </a:pPr>
            <a:r>
              <a:rPr lang="en-US" sz="2200" dirty="0">
                <a:solidFill>
                  <a:srgbClr val="000000"/>
                </a:solidFill>
                <a:ea typeface="Tahoma" panose="020B0604030504040204" pitchFamily="34" charset="0"/>
                <a:cs typeface="Tahoma" panose="020B0604030504040204" pitchFamily="34" charset="0"/>
              </a:rPr>
              <a:t>In addition, initiation of an SGLT2 inhibitor with demonstrated CV or renal benefit is recommended in patients with HF and/or diabetic kidney disease; a GLP-1RA is an alternative in patients with eGFR &lt; 30 ml/min/1.73 m²</a:t>
            </a:r>
          </a:p>
          <a:p>
            <a:pPr marL="457200" marR="0" lvl="0" indent="-457200">
              <a:buFontTx/>
              <a:buChar char="•"/>
            </a:pPr>
            <a:endParaRPr lang="en-US" sz="2000" dirty="0">
              <a:solidFill>
                <a:srgbClr val="000000"/>
              </a:solidFill>
              <a:ea typeface="Tahoma" panose="020B0604030504040204" pitchFamily="34" charset="0"/>
              <a:cs typeface="Tahoma" panose="020B0604030504040204" pitchFamily="34" charset="0"/>
            </a:endParaRPr>
          </a:p>
          <a:p>
            <a:endParaRPr lang="en-US" sz="1800" dirty="0">
              <a:solidFill>
                <a:srgbClr val="000000"/>
              </a:solidFill>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123</a:t>
            </a:fld>
            <a:endParaRPr lang="en-US" dirty="0"/>
          </a:p>
        </p:txBody>
      </p:sp>
    </p:spTree>
    <p:extLst>
      <p:ext uri="{BB962C8B-B14F-4D97-AF65-F5344CB8AC3E}">
        <p14:creationId xmlns:p14="http://schemas.microsoft.com/office/powerpoint/2010/main" val="28711590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9050"/>
            <a:ext cx="8229600" cy="857250"/>
          </a:xfrm>
        </p:spPr>
        <p:txBody>
          <a:bodyPr/>
          <a:lstStyle/>
          <a:p>
            <a:r>
              <a:rPr lang="en-US" dirty="0"/>
              <a:t>Hypoglycemics, SGLT2</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838200"/>
            <a:ext cx="8686800" cy="3146822"/>
          </a:xfrm>
        </p:spPr>
        <p:txBody>
          <a:bodyPr/>
          <a:lstStyle/>
          <a:p>
            <a:r>
              <a:rPr lang="en-US"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In July 2023, AHA/ACC published guidelines for diagnosis and management for chronic coronary disease (CCD)</a:t>
            </a:r>
          </a:p>
          <a:p>
            <a:r>
              <a:rPr lang="en-US"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They recommend SGLT2 inhibitors and GLP-1RAs in select patients with CCD, including groups without diabetes</a:t>
            </a:r>
          </a:p>
          <a:p>
            <a:r>
              <a:rPr lang="en-US" sz="2400" dirty="0">
                <a:solidFill>
                  <a:srgbClr val="000000"/>
                </a:solidFill>
              </a:rPr>
              <a:t>In September 2015, the FDA issued a safety communication regarding decreased bone mineral density and increased risk of bone fracture associated with canagliflozin use</a:t>
            </a:r>
            <a:endParaRPr lang="en-US" sz="2400" dirty="0">
              <a:solidFill>
                <a:srgbClr val="000000"/>
              </a:solidFill>
              <a:ea typeface="Tahoma" panose="020B0604030504040204" pitchFamily="34" charset="0"/>
              <a:cs typeface="Tahoma" panose="020B0604030504040204" pitchFamily="34" charset="0"/>
            </a:endParaRPr>
          </a:p>
          <a:p>
            <a:endParaRPr lang="en-US" b="1" i="1" dirty="0">
              <a:solidFill>
                <a:srgbClr val="000000"/>
              </a:solidFill>
            </a:endParaRP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124</a:t>
            </a:fld>
            <a:endParaRPr lang="en-US" dirty="0"/>
          </a:p>
        </p:txBody>
      </p:sp>
    </p:spTree>
    <p:extLst>
      <p:ext uri="{BB962C8B-B14F-4D97-AF65-F5344CB8AC3E}">
        <p14:creationId xmlns:p14="http://schemas.microsoft.com/office/powerpoint/2010/main" val="32133705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altLang="en-US" dirty="0"/>
              <a:t>Immune Globulins</a:t>
            </a:r>
            <a:endParaRPr lang="en-US" dirty="0"/>
          </a:p>
        </p:txBody>
      </p:sp>
    </p:spTree>
    <p:extLst>
      <p:ext uri="{BB962C8B-B14F-4D97-AF65-F5344CB8AC3E}">
        <p14:creationId xmlns:p14="http://schemas.microsoft.com/office/powerpoint/2010/main" val="191469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7283-7983-4BFB-B999-F3F1276E3EEC}"/>
              </a:ext>
            </a:extLst>
          </p:cNvPr>
          <p:cNvSpPr>
            <a:spLocks noGrp="1"/>
          </p:cNvSpPr>
          <p:nvPr>
            <p:ph type="title"/>
          </p:nvPr>
        </p:nvSpPr>
        <p:spPr>
          <a:xfrm>
            <a:off x="457200" y="228600"/>
            <a:ext cx="8305800" cy="635397"/>
          </a:xfrm>
        </p:spPr>
        <p:txBody>
          <a:bodyPr/>
          <a:lstStyle/>
          <a:p>
            <a:r>
              <a:rPr lang="en-US" dirty="0"/>
              <a:t>Immune Globulins</a:t>
            </a:r>
          </a:p>
        </p:txBody>
      </p:sp>
      <p:graphicFrame>
        <p:nvGraphicFramePr>
          <p:cNvPr id="6" name="Content Placeholder 5">
            <a:extLst>
              <a:ext uri="{FF2B5EF4-FFF2-40B4-BE49-F238E27FC236}">
                <a16:creationId xmlns:a16="http://schemas.microsoft.com/office/drawing/2014/main" id="{DD289041-861D-46FC-8DC4-8D7E90837EAA}"/>
              </a:ext>
            </a:extLst>
          </p:cNvPr>
          <p:cNvGraphicFramePr>
            <a:graphicFrameLocks noGrp="1"/>
          </p:cNvGraphicFramePr>
          <p:nvPr>
            <p:ph idx="1"/>
            <p:extLst>
              <p:ext uri="{D42A27DB-BD31-4B8C-83A1-F6EECF244321}">
                <p14:modId xmlns:p14="http://schemas.microsoft.com/office/powerpoint/2010/main" val="2161404014"/>
              </p:ext>
            </p:extLst>
          </p:nvPr>
        </p:nvGraphicFramePr>
        <p:xfrm>
          <a:off x="151805" y="863998"/>
          <a:ext cx="8840390" cy="3911203"/>
        </p:xfrm>
        <a:graphic>
          <a:graphicData uri="http://schemas.openxmlformats.org/drawingml/2006/table">
            <a:tbl>
              <a:tblPr firstRow="1" firstCol="1" lastRow="1" lastCol="1" bandRow="1" bandCol="1">
                <a:tableStyleId>{5C22544A-7EE6-4342-B048-85BDC9FD1C3A}</a:tableStyleId>
              </a:tblPr>
              <a:tblGrid>
                <a:gridCol w="2289030">
                  <a:extLst>
                    <a:ext uri="{9D8B030D-6E8A-4147-A177-3AD203B41FA5}">
                      <a16:colId xmlns:a16="http://schemas.microsoft.com/office/drawing/2014/main" val="305100432"/>
                    </a:ext>
                  </a:extLst>
                </a:gridCol>
                <a:gridCol w="1341845">
                  <a:extLst>
                    <a:ext uri="{9D8B030D-6E8A-4147-A177-3AD203B41FA5}">
                      <a16:colId xmlns:a16="http://schemas.microsoft.com/office/drawing/2014/main" val="3886125543"/>
                    </a:ext>
                  </a:extLst>
                </a:gridCol>
                <a:gridCol w="5209515">
                  <a:extLst>
                    <a:ext uri="{9D8B030D-6E8A-4147-A177-3AD203B41FA5}">
                      <a16:colId xmlns:a16="http://schemas.microsoft.com/office/drawing/2014/main" val="600614784"/>
                    </a:ext>
                  </a:extLst>
                </a:gridCol>
              </a:tblGrid>
              <a:tr h="221824">
                <a:tc>
                  <a:txBody>
                    <a:bodyPr/>
                    <a:lstStyle/>
                    <a:p>
                      <a:pPr marL="0" marR="0" algn="ctr">
                        <a:spcBef>
                          <a:spcPts val="50"/>
                        </a:spcBef>
                        <a:spcAft>
                          <a:spcPts val="0"/>
                        </a:spcAft>
                      </a:pPr>
                      <a:r>
                        <a:rPr lang="en-US" sz="1100" dirty="0">
                          <a:solidFill>
                            <a:srgbClr val="000000"/>
                          </a:solidFill>
                          <a:effectLst/>
                        </a:rPr>
                        <a:t>Drug</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nchor="ctr">
                    <a:solidFill>
                      <a:schemeClr val="tx2">
                        <a:lumMod val="60000"/>
                        <a:lumOff val="40000"/>
                      </a:schemeClr>
                    </a:solidFill>
                  </a:tcPr>
                </a:tc>
                <a:tc>
                  <a:txBody>
                    <a:bodyPr/>
                    <a:lstStyle/>
                    <a:p>
                      <a:pPr marL="0" marR="0" algn="ctr">
                        <a:spcBef>
                          <a:spcPts val="50"/>
                        </a:spcBef>
                        <a:spcAft>
                          <a:spcPts val="0"/>
                        </a:spcAft>
                      </a:pPr>
                      <a:r>
                        <a:rPr lang="en-US" sz="1100" dirty="0">
                          <a:solidFill>
                            <a:srgbClr val="000000"/>
                          </a:solidFill>
                          <a:effectLst/>
                        </a:rPr>
                        <a:t>Manufacturer</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nchor="ctr">
                    <a:solidFill>
                      <a:schemeClr val="tx2">
                        <a:lumMod val="60000"/>
                        <a:lumOff val="40000"/>
                      </a:schemeClr>
                    </a:solidFill>
                  </a:tcPr>
                </a:tc>
                <a:tc>
                  <a:txBody>
                    <a:bodyPr/>
                    <a:lstStyle/>
                    <a:p>
                      <a:pPr marL="0" marR="0" algn="ctr">
                        <a:spcBef>
                          <a:spcPts val="50"/>
                        </a:spcBef>
                        <a:spcAft>
                          <a:spcPts val="0"/>
                        </a:spcAft>
                      </a:pPr>
                      <a:r>
                        <a:rPr lang="en-US" sz="1100" dirty="0">
                          <a:solidFill>
                            <a:srgbClr val="000000"/>
                          </a:solidFill>
                          <a:effectLst/>
                        </a:rPr>
                        <a:t>Indications</a:t>
                      </a:r>
                      <a:endParaRPr lang="en-US"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nchor="ctr">
                    <a:solidFill>
                      <a:schemeClr val="tx2">
                        <a:lumMod val="60000"/>
                        <a:lumOff val="40000"/>
                      </a:schemeClr>
                    </a:solidFill>
                  </a:tcPr>
                </a:tc>
                <a:extLst>
                  <a:ext uri="{0D108BD9-81ED-4DB2-BD59-A6C34878D82A}">
                    <a16:rowId xmlns:a16="http://schemas.microsoft.com/office/drawing/2014/main" val="3935850506"/>
                  </a:ext>
                </a:extLst>
              </a:tr>
              <a:tr h="175277">
                <a:tc gridSpan="3">
                  <a:txBody>
                    <a:bodyPr/>
                    <a:lstStyle/>
                    <a:p>
                      <a:pPr marL="0" marR="0" algn="ctr">
                        <a:spcBef>
                          <a:spcPts val="50"/>
                        </a:spcBef>
                        <a:spcAft>
                          <a:spcPts val="0"/>
                        </a:spcAft>
                      </a:pPr>
                      <a:r>
                        <a:rPr lang="en-US" sz="1100" dirty="0">
                          <a:solidFill>
                            <a:srgbClr val="000000"/>
                          </a:solidFill>
                          <a:effectLst/>
                        </a:rPr>
                        <a:t>Intravenous</a:t>
                      </a:r>
                      <a:endPar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418554"/>
                  </a:ext>
                </a:extLst>
              </a:tr>
              <a:tr h="175277">
                <a:tc>
                  <a:txBody>
                    <a:bodyPr/>
                    <a:lstStyle/>
                    <a:p>
                      <a:pPr marL="0" marR="0">
                        <a:spcBef>
                          <a:spcPts val="50"/>
                        </a:spcBef>
                        <a:spcAft>
                          <a:spcPts val="0"/>
                        </a:spcAft>
                      </a:pPr>
                      <a:r>
                        <a:rPr lang="en-US" sz="1100" b="0" dirty="0">
                          <a:solidFill>
                            <a:srgbClr val="000000"/>
                          </a:solidFill>
                          <a:effectLst/>
                        </a:rPr>
                        <a:t>Asceniv™</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ADMA</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humoral immunodeficiency</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938333453"/>
                  </a:ext>
                </a:extLst>
              </a:tr>
              <a:tr h="175277">
                <a:tc>
                  <a:txBody>
                    <a:bodyPr/>
                    <a:lstStyle/>
                    <a:p>
                      <a:pPr marL="0" marR="0">
                        <a:spcBef>
                          <a:spcPts val="50"/>
                        </a:spcBef>
                        <a:spcAft>
                          <a:spcPts val="0"/>
                        </a:spcAft>
                      </a:pPr>
                      <a:r>
                        <a:rPr lang="en-US" sz="1100" b="0" dirty="0">
                          <a:solidFill>
                            <a:srgbClr val="000000"/>
                          </a:solidFill>
                          <a:effectLst/>
                        </a:rPr>
                        <a:t>Bivigam®</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Biotest/ADMA</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humoral immunodeficiency in adults </a:t>
                      </a:r>
                      <a:r>
                        <a:rPr lang="en-US" sz="1100" b="0" dirty="0">
                          <a:solidFill>
                            <a:srgbClr val="000000"/>
                          </a:solidFill>
                          <a:effectLst/>
                          <a:highlight>
                            <a:srgbClr val="00FFFF"/>
                          </a:highlight>
                        </a:rPr>
                        <a:t>and pediatric patients </a:t>
                      </a:r>
                      <a:r>
                        <a:rPr lang="en-US" sz="11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 2 years of age</a:t>
                      </a:r>
                      <a:endParaRPr lang="en-US" sz="11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2196815891"/>
                  </a:ext>
                </a:extLst>
              </a:tr>
              <a:tr h="363833">
                <a:tc>
                  <a:txBody>
                    <a:bodyPr/>
                    <a:lstStyle/>
                    <a:p>
                      <a:pPr marL="0" marR="0">
                        <a:spcBef>
                          <a:spcPts val="50"/>
                        </a:spcBef>
                        <a:spcAft>
                          <a:spcPts val="0"/>
                        </a:spcAft>
                      </a:pPr>
                      <a:r>
                        <a:rPr lang="en-US" sz="1100" b="0" dirty="0">
                          <a:solidFill>
                            <a:srgbClr val="000000"/>
                          </a:solidFill>
                          <a:effectLst/>
                        </a:rPr>
                        <a:t>Flebogamma® DIF 5% and 10%</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Grifols</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(inherited)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Chronic primary immune thrombocytopenia (10% only)</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4161562779"/>
                  </a:ext>
                </a:extLst>
              </a:tr>
              <a:tr h="932666">
                <a:tc>
                  <a:txBody>
                    <a:bodyPr/>
                    <a:lstStyle/>
                    <a:p>
                      <a:pPr marL="0" marR="0">
                        <a:spcBef>
                          <a:spcPts val="50"/>
                        </a:spcBef>
                        <a:spcAft>
                          <a:spcPts val="0"/>
                        </a:spcAft>
                      </a:pPr>
                      <a:r>
                        <a:rPr lang="en-US" sz="1100" b="0" dirty="0">
                          <a:solidFill>
                            <a:srgbClr val="000000"/>
                          </a:solidFill>
                          <a:effectLst/>
                        </a:rPr>
                        <a:t>Gammagard® S/D</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Baxalta</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Prevention of bacterial infections in hypogammaglobulinemia and/or recurrent bacterial infections associated with B-cell chronic lymphocytic leukemia</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Chronic idiopathic thrombocytopenic purpura</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Prevention of coronary artery aneurysms associated with Kawasaki syndrome</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3795276356"/>
                  </a:ext>
                </a:extLst>
              </a:tr>
              <a:tr h="363833">
                <a:tc>
                  <a:txBody>
                    <a:bodyPr/>
                    <a:lstStyle/>
                    <a:p>
                      <a:pPr marL="0" marR="0">
                        <a:spcBef>
                          <a:spcPts val="50"/>
                        </a:spcBef>
                        <a:spcAft>
                          <a:spcPts val="0"/>
                        </a:spcAft>
                      </a:pPr>
                      <a:r>
                        <a:rPr lang="en-US" sz="1100" b="0" dirty="0">
                          <a:solidFill>
                            <a:srgbClr val="000000"/>
                          </a:solidFill>
                          <a:effectLst/>
                        </a:rPr>
                        <a:t>Gammaplex® 5% and 10%</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Bio Products Laboratory</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Chronic immune thrombocytopenic purpura</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3599575143"/>
                  </a:ext>
                </a:extLst>
              </a:tr>
              <a:tr h="411718">
                <a:tc>
                  <a:txBody>
                    <a:bodyPr/>
                    <a:lstStyle/>
                    <a:p>
                      <a:pPr marL="0" marR="0">
                        <a:spcBef>
                          <a:spcPts val="50"/>
                        </a:spcBef>
                        <a:spcAft>
                          <a:spcPts val="0"/>
                        </a:spcAft>
                      </a:pPr>
                      <a:r>
                        <a:rPr lang="en-US" sz="1100" b="0" dirty="0">
                          <a:solidFill>
                            <a:srgbClr val="000000"/>
                          </a:solidFill>
                          <a:effectLst/>
                        </a:rPr>
                        <a:t>Octagam® 5% and 10%</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Octapharma</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humoral immunodeficiency (5%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Chronic immune thrombocytopenic purpura (10% only)</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454070013"/>
                  </a:ext>
                </a:extLst>
              </a:tr>
              <a:tr h="363833">
                <a:tc>
                  <a:txBody>
                    <a:bodyPr/>
                    <a:lstStyle/>
                    <a:p>
                      <a:pPr marL="0" marR="0">
                        <a:spcBef>
                          <a:spcPts val="50"/>
                        </a:spcBef>
                        <a:spcAft>
                          <a:spcPts val="0"/>
                        </a:spcAft>
                      </a:pPr>
                      <a:r>
                        <a:rPr lang="en-US" sz="1100" b="0" dirty="0">
                          <a:solidFill>
                            <a:srgbClr val="000000"/>
                          </a:solidFill>
                          <a:effectLst/>
                        </a:rPr>
                        <a:t>Panzyga®</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Octapharma/ Pfizer</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humoral immunodeficiency </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Chronic immune thrombocytopenia </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3136972096"/>
                  </a:ext>
                </a:extLst>
              </a:tr>
              <a:tr h="727665">
                <a:tc>
                  <a:txBody>
                    <a:bodyPr/>
                    <a:lstStyle/>
                    <a:p>
                      <a:pPr marL="0" marR="0">
                        <a:spcBef>
                          <a:spcPts val="50"/>
                        </a:spcBef>
                        <a:spcAft>
                          <a:spcPts val="0"/>
                        </a:spcAft>
                      </a:pPr>
                      <a:r>
                        <a:rPr lang="en-US" sz="1100" b="0" dirty="0">
                          <a:solidFill>
                            <a:srgbClr val="000000"/>
                          </a:solidFill>
                          <a:effectLst/>
                        </a:rPr>
                        <a:t>Privigen®</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0" marR="0">
                        <a:spcBef>
                          <a:spcPts val="50"/>
                        </a:spcBef>
                        <a:spcAft>
                          <a:spcPts val="0"/>
                        </a:spcAft>
                      </a:pPr>
                      <a:r>
                        <a:rPr lang="en-US" sz="1100" b="0" dirty="0">
                          <a:solidFill>
                            <a:srgbClr val="000000"/>
                          </a:solidFill>
                          <a:effectLst/>
                        </a:rPr>
                        <a:t>CSL Behring </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Chronic immune thrombocytopenic purpura</a:t>
                      </a:r>
                    </a:p>
                    <a:p>
                      <a:pPr marL="342900" marR="0" lvl="0" indent="-342900">
                        <a:spcBef>
                          <a:spcPts val="50"/>
                        </a:spcBef>
                        <a:spcAft>
                          <a:spcPts val="0"/>
                        </a:spcAft>
                        <a:buSzPts val="1000"/>
                        <a:buFont typeface="Wingdings" panose="05000000000000000000" pitchFamily="2" charset="2"/>
                        <a:buChar char=""/>
                        <a:tabLst>
                          <a:tab pos="228600" algn="l"/>
                        </a:tabLst>
                      </a:pPr>
                      <a:r>
                        <a:rPr lang="en-US" sz="1100" b="0" dirty="0">
                          <a:solidFill>
                            <a:srgbClr val="000000"/>
                          </a:solidFill>
                          <a:effectLst/>
                        </a:rPr>
                        <a:t>Chronic inflammatory demyelinating polyneuropathy (Limitation of use: maintenance therapy has not been studied &gt; 6 months)</a:t>
                      </a:r>
                      <a:endParaRPr lang="en-US" sz="11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768" marR="16768" marT="0" marB="0">
                    <a:solidFill>
                      <a:schemeClr val="accent5">
                        <a:lumMod val="60000"/>
                        <a:lumOff val="40000"/>
                      </a:schemeClr>
                    </a:solidFill>
                  </a:tcPr>
                </a:tc>
                <a:extLst>
                  <a:ext uri="{0D108BD9-81ED-4DB2-BD59-A6C34878D82A}">
                    <a16:rowId xmlns:a16="http://schemas.microsoft.com/office/drawing/2014/main" val="993763251"/>
                  </a:ext>
                </a:extLst>
              </a:tr>
            </a:tbl>
          </a:graphicData>
        </a:graphic>
      </p:graphicFrame>
      <p:sp>
        <p:nvSpPr>
          <p:cNvPr id="4" name="Slide Number Placeholder 3">
            <a:extLst>
              <a:ext uri="{FF2B5EF4-FFF2-40B4-BE49-F238E27FC236}">
                <a16:creationId xmlns:a16="http://schemas.microsoft.com/office/drawing/2014/main" id="{2E2988E8-FC98-4212-9275-BDA4941EA221}"/>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126</a:t>
            </a:fld>
            <a:endParaRPr lang="en-US" dirty="0">
              <a:uFillTx/>
            </a:endParaRPr>
          </a:p>
        </p:txBody>
      </p:sp>
      <p:sp>
        <p:nvSpPr>
          <p:cNvPr id="5" name="Footer Placeholder 4">
            <a:extLst>
              <a:ext uri="{FF2B5EF4-FFF2-40B4-BE49-F238E27FC236}">
                <a16:creationId xmlns:a16="http://schemas.microsoft.com/office/drawing/2014/main" id="{5223B4A0-4BF3-40B5-A4E7-63556EA6374C}"/>
              </a:ext>
            </a:extLst>
          </p:cNvPr>
          <p:cNvSpPr>
            <a:spLocks noGrp="1"/>
          </p:cNvSpPr>
          <p:nvPr>
            <p:ph type="ftr" sz="quarter" idx="3"/>
          </p:nvPr>
        </p:nvSpPr>
        <p:spPr>
          <a:xfrm>
            <a:off x="0" y="6196969"/>
            <a:ext cx="12192000" cy="381000"/>
          </a:xfrm>
          <a:prstGeom prst="rect">
            <a:avLst/>
          </a:prstGeom>
        </p:spPr>
        <p:txBody>
          <a:bodyPr anchor="b" anchorCtr="0"/>
          <a:lstStyle>
            <a:defPPr>
              <a:defRPr lang="en-US">
                <a:uFillTx/>
              </a:defRPr>
            </a:defPPr>
            <a:lvl1pPr marL="0" algn="ctr" defTabSz="914400" rtl="0" eaLnBrk="1" latinLnBrk="0" hangingPunct="1">
              <a:lnSpc>
                <a:spcPts val="1200"/>
              </a:lnSpc>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r>
              <a:rPr lang="en-US" dirty="0"/>
              <a:t>Reaching across Arizona to provide comprehensive </a:t>
            </a:r>
            <a:br>
              <a:rPr lang="en-US" dirty="0"/>
            </a:br>
            <a:r>
              <a:rPr lang="en-US" dirty="0"/>
              <a:t>quality health care for those in need</a:t>
            </a:r>
            <a:endParaRPr lang="en-US" dirty="0">
              <a:uFillTx/>
            </a:endParaRPr>
          </a:p>
        </p:txBody>
      </p:sp>
      <p:sp>
        <p:nvSpPr>
          <p:cNvPr id="7" name="Rectangle 1">
            <a:extLst>
              <a:ext uri="{FF2B5EF4-FFF2-40B4-BE49-F238E27FC236}">
                <a16:creationId xmlns:a16="http://schemas.microsoft.com/office/drawing/2014/main" id="{B76EE075-769D-49B0-A264-D2EFBD97DEAD}"/>
              </a:ext>
            </a:extLst>
          </p:cNvPr>
          <p:cNvSpPr>
            <a:spLocks noChangeArrowheads="1"/>
          </p:cNvSpPr>
          <p:nvPr/>
        </p:nvSpPr>
        <p:spPr bwMode="auto">
          <a:xfrm>
            <a:off x="-10318611" y="32951"/>
            <a:ext cx="29515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350" dirty="0"/>
          </a:p>
        </p:txBody>
      </p:sp>
    </p:spTree>
    <p:extLst>
      <p:ext uri="{BB962C8B-B14F-4D97-AF65-F5344CB8AC3E}">
        <p14:creationId xmlns:p14="http://schemas.microsoft.com/office/powerpoint/2010/main" val="32705090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AB68-0788-4213-B511-455F3917BCD1}"/>
              </a:ext>
            </a:extLst>
          </p:cNvPr>
          <p:cNvSpPr>
            <a:spLocks noGrp="1"/>
          </p:cNvSpPr>
          <p:nvPr>
            <p:ph type="title"/>
          </p:nvPr>
        </p:nvSpPr>
        <p:spPr/>
        <p:txBody>
          <a:bodyPr/>
          <a:lstStyle/>
          <a:p>
            <a:r>
              <a:rPr lang="en-US" dirty="0"/>
              <a:t>Immune Globulins</a:t>
            </a:r>
          </a:p>
        </p:txBody>
      </p:sp>
      <p:graphicFrame>
        <p:nvGraphicFramePr>
          <p:cNvPr id="6" name="Content Placeholder 5">
            <a:extLst>
              <a:ext uri="{FF2B5EF4-FFF2-40B4-BE49-F238E27FC236}">
                <a16:creationId xmlns:a16="http://schemas.microsoft.com/office/drawing/2014/main" id="{9E0735A6-BC65-475E-BA16-FAB9D838C51B}"/>
              </a:ext>
            </a:extLst>
          </p:cNvPr>
          <p:cNvGraphicFramePr>
            <a:graphicFrameLocks noGrp="1"/>
          </p:cNvGraphicFramePr>
          <p:nvPr>
            <p:ph idx="1"/>
          </p:nvPr>
        </p:nvGraphicFramePr>
        <p:xfrm>
          <a:off x="355023" y="1214870"/>
          <a:ext cx="8433955" cy="3435671"/>
        </p:xfrm>
        <a:graphic>
          <a:graphicData uri="http://schemas.openxmlformats.org/drawingml/2006/table">
            <a:tbl>
              <a:tblPr firstRow="1" firstCol="1" lastRow="1" lastCol="1" bandRow="1" bandCol="1">
                <a:tableStyleId>{5C22544A-7EE6-4342-B048-85BDC9FD1C3A}</a:tableStyleId>
              </a:tblPr>
              <a:tblGrid>
                <a:gridCol w="1882580">
                  <a:extLst>
                    <a:ext uri="{9D8B030D-6E8A-4147-A177-3AD203B41FA5}">
                      <a16:colId xmlns:a16="http://schemas.microsoft.com/office/drawing/2014/main" val="4032417384"/>
                    </a:ext>
                  </a:extLst>
                </a:gridCol>
                <a:gridCol w="1581366">
                  <a:extLst>
                    <a:ext uri="{9D8B030D-6E8A-4147-A177-3AD203B41FA5}">
                      <a16:colId xmlns:a16="http://schemas.microsoft.com/office/drawing/2014/main" val="2795954016"/>
                    </a:ext>
                  </a:extLst>
                </a:gridCol>
                <a:gridCol w="4970009">
                  <a:extLst>
                    <a:ext uri="{9D8B030D-6E8A-4147-A177-3AD203B41FA5}">
                      <a16:colId xmlns:a16="http://schemas.microsoft.com/office/drawing/2014/main" val="1785847221"/>
                    </a:ext>
                  </a:extLst>
                </a:gridCol>
              </a:tblGrid>
              <a:tr h="397118">
                <a:tc gridSpan="3">
                  <a:txBody>
                    <a:bodyPr/>
                    <a:lstStyle/>
                    <a:p>
                      <a:pPr marL="0" marR="0" algn="ctr">
                        <a:spcBef>
                          <a:spcPts val="50"/>
                        </a:spcBef>
                        <a:spcAft>
                          <a:spcPts val="0"/>
                        </a:spcAft>
                      </a:pPr>
                      <a:r>
                        <a:rPr lang="en-US" sz="1400" b="0" dirty="0">
                          <a:solidFill>
                            <a:srgbClr val="000000"/>
                          </a:solidFill>
                          <a:effectLst/>
                        </a:rPr>
                        <a:t>Intravenous or Subcutaneous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1972826"/>
                  </a:ext>
                </a:extLst>
              </a:tr>
              <a:tr h="752117">
                <a:tc>
                  <a:txBody>
                    <a:bodyPr/>
                    <a:lstStyle/>
                    <a:p>
                      <a:pPr marL="0" marR="0">
                        <a:spcBef>
                          <a:spcPts val="50"/>
                        </a:spcBef>
                        <a:spcAft>
                          <a:spcPts val="0"/>
                        </a:spcAft>
                      </a:pPr>
                      <a:r>
                        <a:rPr lang="en-US" sz="1400" b="0" dirty="0">
                          <a:solidFill>
                            <a:srgbClr val="000000"/>
                          </a:solidFill>
                          <a:effectLst/>
                        </a:rPr>
                        <a:t>Gammagard® Liquid</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dirty="0">
                          <a:solidFill>
                            <a:srgbClr val="000000"/>
                          </a:solidFill>
                          <a:effectLst/>
                        </a:rPr>
                        <a:t>Baxalta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Multifocal motor neuropathy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nchor="ctr">
                    <a:solidFill>
                      <a:schemeClr val="accent1">
                        <a:lumMod val="40000"/>
                        <a:lumOff val="60000"/>
                      </a:schemeClr>
                    </a:solidFill>
                  </a:tcPr>
                </a:tc>
                <a:extLst>
                  <a:ext uri="{0D108BD9-81ED-4DB2-BD59-A6C34878D82A}">
                    <a16:rowId xmlns:a16="http://schemas.microsoft.com/office/drawing/2014/main" val="2727030317"/>
                  </a:ext>
                </a:extLst>
              </a:tr>
              <a:tr h="1143218">
                <a:tc>
                  <a:txBody>
                    <a:bodyPr/>
                    <a:lstStyle/>
                    <a:p>
                      <a:pPr marL="0" marR="0">
                        <a:spcBef>
                          <a:spcPts val="50"/>
                        </a:spcBef>
                        <a:spcAft>
                          <a:spcPts val="0"/>
                        </a:spcAft>
                      </a:pPr>
                      <a:r>
                        <a:rPr lang="en-US" sz="1400" b="0" dirty="0">
                          <a:solidFill>
                            <a:srgbClr val="000000"/>
                          </a:solidFill>
                          <a:effectLst/>
                        </a:rPr>
                        <a:t>Gammaked™</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dirty="0">
                          <a:solidFill>
                            <a:srgbClr val="000000"/>
                          </a:solidFill>
                          <a:effectLst/>
                        </a:rPr>
                        <a:t>Kedrion Biopharm</a:t>
                      </a:r>
                      <a:r>
                        <a:rPr lang="en-US" sz="1400" b="0" baseline="30000" dirty="0">
                          <a:solidFill>
                            <a:srgbClr val="000000"/>
                          </a:solidFill>
                          <a:effectLst/>
                        </a:rPr>
                        <a: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Idiopathic thrombocytopenic purpura (IV use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inflammatory demyelinating polyneuropathy (IV use only)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nchor="ctr">
                    <a:solidFill>
                      <a:schemeClr val="accent1">
                        <a:lumMod val="40000"/>
                        <a:lumOff val="60000"/>
                      </a:schemeClr>
                    </a:solidFill>
                  </a:tcPr>
                </a:tc>
                <a:extLst>
                  <a:ext uri="{0D108BD9-81ED-4DB2-BD59-A6C34878D82A}">
                    <a16:rowId xmlns:a16="http://schemas.microsoft.com/office/drawing/2014/main" val="3461513551"/>
                  </a:ext>
                </a:extLst>
              </a:tr>
              <a:tr h="1143218">
                <a:tc>
                  <a:txBody>
                    <a:bodyPr/>
                    <a:lstStyle/>
                    <a:p>
                      <a:pPr marL="0" marR="0">
                        <a:spcBef>
                          <a:spcPts val="50"/>
                        </a:spcBef>
                        <a:spcAft>
                          <a:spcPts val="0"/>
                        </a:spcAft>
                      </a:pPr>
                      <a:r>
                        <a:rPr lang="en-US" sz="1400" b="0" dirty="0">
                          <a:solidFill>
                            <a:srgbClr val="000000"/>
                          </a:solidFill>
                          <a:effectLst/>
                        </a:rPr>
                        <a:t>Gamunex®-C</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dirty="0">
                          <a:solidFill>
                            <a:srgbClr val="000000"/>
                          </a:solidFill>
                          <a:effectLst/>
                        </a:rPr>
                        <a:t>Grifols Therapeutics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humoral immunodeficiency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Idiopathic thrombocytopenic purpura (IV use only)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Chronic inflammatory demyelinating polyneuropathy (IV use only)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nchor="ctr">
                    <a:solidFill>
                      <a:schemeClr val="accent1">
                        <a:lumMod val="40000"/>
                        <a:lumOff val="60000"/>
                      </a:schemeClr>
                    </a:solidFill>
                  </a:tcPr>
                </a:tc>
                <a:extLst>
                  <a:ext uri="{0D108BD9-81ED-4DB2-BD59-A6C34878D82A}">
                    <a16:rowId xmlns:a16="http://schemas.microsoft.com/office/drawing/2014/main" val="2887001731"/>
                  </a:ext>
                </a:extLst>
              </a:tr>
            </a:tbl>
          </a:graphicData>
        </a:graphic>
      </p:graphicFrame>
      <p:sp>
        <p:nvSpPr>
          <p:cNvPr id="4" name="Slide Number Placeholder 3">
            <a:extLst>
              <a:ext uri="{FF2B5EF4-FFF2-40B4-BE49-F238E27FC236}">
                <a16:creationId xmlns:a16="http://schemas.microsoft.com/office/drawing/2014/main" id="{83BC2CF0-32D1-4BC2-964E-BA6BCFF334DF}"/>
              </a:ext>
            </a:extLst>
          </p:cNvPr>
          <p:cNvSpPr>
            <a:spLocks noGrp="1"/>
          </p:cNvSpPr>
          <p:nvPr>
            <p:ph type="sldNum" sz="quarter" idx="4"/>
          </p:nvPr>
        </p:nvSpPr>
        <p:spPr>
          <a:xfrm>
            <a:off x="8940800" y="6196970"/>
            <a:ext cx="2844800" cy="288925"/>
          </a:xfrm>
          <a:prstGeom prst="rect">
            <a:avLst/>
          </a:prstGeom>
        </p:spPr>
        <p:txBody>
          <a:bodyPr anchor="b" anchorCtr="0"/>
          <a:lstStyle>
            <a:defPPr>
              <a:defRPr lang="en-US">
                <a:uFillTx/>
              </a:defRPr>
            </a:defPPr>
            <a:lvl1pPr marL="0" algn="r" defTabSz="914400" rtl="0" eaLnBrk="1" latinLnBrk="0" hangingPunct="1">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fld id="{FF445594-FFE8-4E90-934C-EFF530110A38}" type="slidenum">
              <a:rPr lang="en-US" smtClean="0"/>
              <a:pPr/>
              <a:t>127</a:t>
            </a:fld>
            <a:endParaRPr lang="en-US" dirty="0">
              <a:uFillTx/>
            </a:endParaRPr>
          </a:p>
        </p:txBody>
      </p:sp>
      <p:sp>
        <p:nvSpPr>
          <p:cNvPr id="5" name="Footer Placeholder 4">
            <a:extLst>
              <a:ext uri="{FF2B5EF4-FFF2-40B4-BE49-F238E27FC236}">
                <a16:creationId xmlns:a16="http://schemas.microsoft.com/office/drawing/2014/main" id="{5DF49B09-B8AC-485D-BC50-16E4E2E46219}"/>
              </a:ext>
            </a:extLst>
          </p:cNvPr>
          <p:cNvSpPr>
            <a:spLocks noGrp="1"/>
          </p:cNvSpPr>
          <p:nvPr>
            <p:ph type="ftr" sz="quarter" idx="3"/>
          </p:nvPr>
        </p:nvSpPr>
        <p:spPr>
          <a:xfrm>
            <a:off x="0" y="6196969"/>
            <a:ext cx="12192000" cy="381000"/>
          </a:xfrm>
          <a:prstGeom prst="rect">
            <a:avLst/>
          </a:prstGeom>
        </p:spPr>
        <p:txBody>
          <a:bodyPr anchor="b" anchorCtr="0"/>
          <a:lstStyle>
            <a:defPPr>
              <a:defRPr lang="en-US">
                <a:uFillTx/>
              </a:defRPr>
            </a:defPPr>
            <a:lvl1pPr marL="0" algn="ctr" defTabSz="914400" rtl="0" eaLnBrk="1" latinLnBrk="0" hangingPunct="1">
              <a:lnSpc>
                <a:spcPts val="1200"/>
              </a:lnSpc>
              <a:defRPr sz="1100" kern="1200">
                <a:solidFill>
                  <a:schemeClr val="tx1">
                    <a:lumMod val="65000"/>
                    <a:lumOff val="35000"/>
                  </a:schemeClr>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a:lstStyle>
          <a:p>
            <a:r>
              <a:rPr lang="en-US" dirty="0"/>
              <a:t>Reaching across Arizona to provide comprehensive </a:t>
            </a:r>
            <a:br>
              <a:rPr lang="en-US" dirty="0"/>
            </a:br>
            <a:r>
              <a:rPr lang="en-US" dirty="0"/>
              <a:t>quality health care for those in need</a:t>
            </a:r>
            <a:endParaRPr lang="en-US" dirty="0">
              <a:uFillTx/>
            </a:endParaRPr>
          </a:p>
        </p:txBody>
      </p:sp>
      <p:sp>
        <p:nvSpPr>
          <p:cNvPr id="7" name="Rectangle 1">
            <a:extLst>
              <a:ext uri="{FF2B5EF4-FFF2-40B4-BE49-F238E27FC236}">
                <a16:creationId xmlns:a16="http://schemas.microsoft.com/office/drawing/2014/main" id="{6965512E-F97D-4244-AC36-A409950E7CE6}"/>
              </a:ext>
            </a:extLst>
          </p:cNvPr>
          <p:cNvSpPr>
            <a:spLocks noChangeArrowheads="1"/>
          </p:cNvSpPr>
          <p:nvPr/>
        </p:nvSpPr>
        <p:spPr bwMode="auto">
          <a:xfrm>
            <a:off x="-3708565" y="1830507"/>
            <a:ext cx="2313709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dirty="0">
                <a:latin typeface="Arial" panose="020B0604020202020204" pitchFamily="34" charset="0"/>
              </a:rPr>
            </a:br>
            <a:endParaRPr lang="en-US" altLang="en-US" sz="1350" dirty="0">
              <a:latin typeface="Arial" panose="020B0604020202020204" pitchFamily="34" charset="0"/>
            </a:endParaRPr>
          </a:p>
        </p:txBody>
      </p:sp>
    </p:spTree>
    <p:extLst>
      <p:ext uri="{BB962C8B-B14F-4D97-AF65-F5344CB8AC3E}">
        <p14:creationId xmlns:p14="http://schemas.microsoft.com/office/powerpoint/2010/main" val="26164298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FE88A-F0A0-4358-ADD7-3FAA12873691}"/>
              </a:ext>
            </a:extLst>
          </p:cNvPr>
          <p:cNvSpPr>
            <a:spLocks noGrp="1"/>
          </p:cNvSpPr>
          <p:nvPr>
            <p:ph type="sldNum" sz="quarter" idx="4"/>
          </p:nvPr>
        </p:nvSpPr>
        <p:spPr/>
        <p:txBody>
          <a:bodyPr/>
          <a:lstStyle/>
          <a:p>
            <a:fld id="{FF445594-FFE8-4E90-934C-EFF530110A38}" type="slidenum">
              <a:rPr lang="en-US" smtClean="0">
                <a:uFillTx/>
              </a:rPr>
              <a:pPr/>
              <a:t>128</a:t>
            </a:fld>
            <a:endParaRPr lang="en-US" dirty="0">
              <a:uFillTx/>
            </a:endParaRPr>
          </a:p>
        </p:txBody>
      </p:sp>
      <p:sp>
        <p:nvSpPr>
          <p:cNvPr id="3" name="Title 2">
            <a:extLst>
              <a:ext uri="{FF2B5EF4-FFF2-40B4-BE49-F238E27FC236}">
                <a16:creationId xmlns:a16="http://schemas.microsoft.com/office/drawing/2014/main" id="{26D790D4-07E6-4E7B-BBE3-8C7C7087F661}"/>
              </a:ext>
            </a:extLst>
          </p:cNvPr>
          <p:cNvSpPr>
            <a:spLocks noGrp="1"/>
          </p:cNvSpPr>
          <p:nvPr>
            <p:ph type="title"/>
          </p:nvPr>
        </p:nvSpPr>
        <p:spPr/>
        <p:txBody>
          <a:bodyPr/>
          <a:lstStyle/>
          <a:p>
            <a:r>
              <a:rPr lang="en-US" dirty="0"/>
              <a:t>Immune Globulins</a:t>
            </a:r>
          </a:p>
        </p:txBody>
      </p:sp>
      <p:sp>
        <p:nvSpPr>
          <p:cNvPr id="4" name="Footer Placeholder 3">
            <a:extLst>
              <a:ext uri="{FF2B5EF4-FFF2-40B4-BE49-F238E27FC236}">
                <a16:creationId xmlns:a16="http://schemas.microsoft.com/office/drawing/2014/main" id="{79DEF337-8AF1-4011-8E98-CA5F257861D6}"/>
              </a:ext>
            </a:extLst>
          </p:cNvPr>
          <p:cNvSpPr>
            <a:spLocks noGrp="1"/>
          </p:cNvSpPr>
          <p:nvPr>
            <p:ph type="ftr" sz="quarter" idx="3"/>
          </p:nvPr>
        </p:nvSpPr>
        <p:spPr/>
        <p:txBody>
          <a:bodyPr/>
          <a:lstStyle/>
          <a:p>
            <a:r>
              <a:rPr lang="en-US">
                <a:uFillTx/>
              </a:rPr>
              <a:t>Reaching across Arizona to provide comprehensive </a:t>
            </a:r>
            <a:br>
              <a:rPr lang="en-US">
                <a:uFillTx/>
              </a:rPr>
            </a:br>
            <a:r>
              <a:rPr lang="en-US">
                <a:uFillTx/>
              </a:rPr>
              <a:t>quality health care for those in need</a:t>
            </a:r>
            <a:endParaRPr lang="en-US" dirty="0">
              <a:uFillTx/>
            </a:endParaRPr>
          </a:p>
        </p:txBody>
      </p:sp>
      <p:graphicFrame>
        <p:nvGraphicFramePr>
          <p:cNvPr id="5" name="Table 4">
            <a:extLst>
              <a:ext uri="{FF2B5EF4-FFF2-40B4-BE49-F238E27FC236}">
                <a16:creationId xmlns:a16="http://schemas.microsoft.com/office/drawing/2014/main" id="{55AEBABC-2698-42F1-BF41-44F23E59F332}"/>
              </a:ext>
            </a:extLst>
          </p:cNvPr>
          <p:cNvGraphicFramePr>
            <a:graphicFrameLocks noGrp="1"/>
          </p:cNvGraphicFramePr>
          <p:nvPr/>
        </p:nvGraphicFramePr>
        <p:xfrm>
          <a:off x="457200" y="1139947"/>
          <a:ext cx="7848601" cy="3363963"/>
        </p:xfrm>
        <a:graphic>
          <a:graphicData uri="http://schemas.openxmlformats.org/drawingml/2006/table">
            <a:tbl>
              <a:tblPr firstRow="1" firstCol="1" lastRow="1" lastCol="1" bandRow="1" bandCol="1">
                <a:tableStyleId>{5C22544A-7EE6-4342-B048-85BDC9FD1C3A}</a:tableStyleId>
              </a:tblPr>
              <a:tblGrid>
                <a:gridCol w="1751920">
                  <a:extLst>
                    <a:ext uri="{9D8B030D-6E8A-4147-A177-3AD203B41FA5}">
                      <a16:colId xmlns:a16="http://schemas.microsoft.com/office/drawing/2014/main" val="71757323"/>
                    </a:ext>
                  </a:extLst>
                </a:gridCol>
                <a:gridCol w="1471613">
                  <a:extLst>
                    <a:ext uri="{9D8B030D-6E8A-4147-A177-3AD203B41FA5}">
                      <a16:colId xmlns:a16="http://schemas.microsoft.com/office/drawing/2014/main" val="1815626923"/>
                    </a:ext>
                  </a:extLst>
                </a:gridCol>
                <a:gridCol w="4625068">
                  <a:extLst>
                    <a:ext uri="{9D8B030D-6E8A-4147-A177-3AD203B41FA5}">
                      <a16:colId xmlns:a16="http://schemas.microsoft.com/office/drawing/2014/main" val="3503059885"/>
                    </a:ext>
                  </a:extLst>
                </a:gridCol>
              </a:tblGrid>
              <a:tr h="238309">
                <a:tc gridSpan="3">
                  <a:txBody>
                    <a:bodyPr/>
                    <a:lstStyle/>
                    <a:p>
                      <a:pPr marL="0" marR="0" algn="ctr">
                        <a:spcBef>
                          <a:spcPts val="50"/>
                        </a:spcBef>
                        <a:spcAft>
                          <a:spcPts val="0"/>
                        </a:spcAft>
                      </a:pPr>
                      <a:r>
                        <a:rPr lang="en-US" sz="1400" b="0">
                          <a:solidFill>
                            <a:srgbClr val="000000"/>
                          </a:solidFill>
                          <a:effectLst/>
                        </a:rPr>
                        <a:t>Subcutaneous</a:t>
                      </a:r>
                      <a:endParaRPr lang="en-US" sz="1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282531"/>
                  </a:ext>
                </a:extLst>
              </a:tr>
              <a:tr h="216644">
                <a:tc>
                  <a:txBody>
                    <a:bodyPr/>
                    <a:lstStyle/>
                    <a:p>
                      <a:pPr marL="0" marR="0">
                        <a:spcBef>
                          <a:spcPts val="50"/>
                        </a:spcBef>
                        <a:spcAft>
                          <a:spcPts val="0"/>
                        </a:spcAft>
                      </a:pPr>
                      <a:r>
                        <a:rPr lang="en-US" sz="1400" b="0">
                          <a:solidFill>
                            <a:srgbClr val="000000"/>
                          </a:solidFill>
                          <a:effectLst/>
                        </a:rPr>
                        <a:t>Cutaquig®</a:t>
                      </a:r>
                      <a:endParaRPr lang="en-US" sz="1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dirty="0">
                          <a:solidFill>
                            <a:srgbClr val="000000"/>
                          </a:solidFill>
                          <a:effectLst/>
                        </a:rPr>
                        <a:t>Octapharma USA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a:solidFill>
                            <a:srgbClr val="000000"/>
                          </a:solidFill>
                          <a:effectLst/>
                        </a:rPr>
                        <a:t>Primary humoral immunodeficiency </a:t>
                      </a:r>
                      <a:endParaRPr lang="en-US" sz="1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nchor="ctr">
                    <a:solidFill>
                      <a:schemeClr val="accent1">
                        <a:lumMod val="40000"/>
                        <a:lumOff val="60000"/>
                      </a:schemeClr>
                    </a:solidFill>
                  </a:tcPr>
                </a:tc>
                <a:extLst>
                  <a:ext uri="{0D108BD9-81ED-4DB2-BD59-A6C34878D82A}">
                    <a16:rowId xmlns:a16="http://schemas.microsoft.com/office/drawing/2014/main" val="1457439476"/>
                  </a:ext>
                </a:extLst>
              </a:tr>
              <a:tr h="216644">
                <a:tc>
                  <a:txBody>
                    <a:bodyPr/>
                    <a:lstStyle/>
                    <a:p>
                      <a:pPr marL="0" marR="0">
                        <a:spcBef>
                          <a:spcPts val="50"/>
                        </a:spcBef>
                        <a:spcAft>
                          <a:spcPts val="0"/>
                        </a:spcAft>
                      </a:pPr>
                      <a:r>
                        <a:rPr lang="en-US" sz="1400" b="0">
                          <a:solidFill>
                            <a:srgbClr val="000000"/>
                          </a:solidFill>
                          <a:effectLst/>
                        </a:rPr>
                        <a:t>Cuvitru™</a:t>
                      </a:r>
                      <a:endParaRPr lang="en-US" sz="1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a:solidFill>
                            <a:srgbClr val="000000"/>
                          </a:solidFill>
                          <a:effectLst/>
                        </a:rPr>
                        <a:t>Baxalta</a:t>
                      </a:r>
                      <a:endParaRPr lang="en-US" sz="1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a:solidFill>
                            <a:srgbClr val="000000"/>
                          </a:solidFill>
                          <a:effectLst/>
                        </a:rPr>
                        <a:t>Primary humoral immunodeficiency</a:t>
                      </a:r>
                      <a:endParaRPr lang="en-US" sz="14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nchor="ctr">
                    <a:solidFill>
                      <a:schemeClr val="accent1">
                        <a:lumMod val="40000"/>
                        <a:lumOff val="60000"/>
                      </a:schemeClr>
                    </a:solidFill>
                  </a:tcPr>
                </a:tc>
                <a:extLst>
                  <a:ext uri="{0D108BD9-81ED-4DB2-BD59-A6C34878D82A}">
                    <a16:rowId xmlns:a16="http://schemas.microsoft.com/office/drawing/2014/main" val="4000534982"/>
                  </a:ext>
                </a:extLst>
              </a:tr>
              <a:tr h="626745">
                <a:tc>
                  <a:txBody>
                    <a:bodyPr/>
                    <a:lstStyle/>
                    <a:p>
                      <a:pPr marL="0" marR="0">
                        <a:spcBef>
                          <a:spcPts val="50"/>
                        </a:spcBef>
                        <a:spcAft>
                          <a:spcPts val="0"/>
                        </a:spcAft>
                      </a:pPr>
                      <a:r>
                        <a:rPr lang="en-US" sz="1400" b="0" dirty="0" err="1">
                          <a:solidFill>
                            <a:srgbClr val="000000"/>
                          </a:solidFill>
                          <a:effectLst/>
                        </a:rPr>
                        <a:t>Hizentra</a:t>
                      </a:r>
                      <a:r>
                        <a:rPr lang="en-US" sz="1400" b="0" dirty="0">
                          <a:solidFill>
                            <a:srgbClr val="000000"/>
                          </a:solidFill>
                          <a:effectLst/>
                        </a:rPr>
                        <a: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dirty="0">
                          <a:solidFill>
                            <a:srgbClr val="000000"/>
                          </a:solidFill>
                          <a:effectLst/>
                        </a:rPr>
                        <a:t>CSL Behring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immune deficiency</a:t>
                      </a:r>
                    </a:p>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Maintenance therapy in patients with chronic inflammatory demyelinating polyneuropathy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nchor="ctr">
                    <a:solidFill>
                      <a:schemeClr val="accent1">
                        <a:lumMod val="40000"/>
                        <a:lumOff val="60000"/>
                      </a:schemeClr>
                    </a:solidFill>
                  </a:tcPr>
                </a:tc>
                <a:extLst>
                  <a:ext uri="{0D108BD9-81ED-4DB2-BD59-A6C34878D82A}">
                    <a16:rowId xmlns:a16="http://schemas.microsoft.com/office/drawing/2014/main" val="2096964760"/>
                  </a:ext>
                </a:extLst>
              </a:tr>
              <a:tr h="1173009">
                <a:tc>
                  <a:txBody>
                    <a:bodyPr/>
                    <a:lstStyle/>
                    <a:p>
                      <a:pPr marL="0" marR="0">
                        <a:spcBef>
                          <a:spcPts val="50"/>
                        </a:spcBef>
                        <a:spcAft>
                          <a:spcPts val="0"/>
                        </a:spcAft>
                      </a:pPr>
                      <a:r>
                        <a:rPr lang="en-US" sz="1400" b="0" dirty="0">
                          <a:solidFill>
                            <a:srgbClr val="000000"/>
                          </a:solidFill>
                          <a:effectLst/>
                        </a:rPr>
                        <a:t>immune globulin 10%/recombinant human hyaluronidase </a:t>
                      </a:r>
                      <a:br>
                        <a:rPr lang="en-US" sz="1400" b="0" dirty="0">
                          <a:solidFill>
                            <a:srgbClr val="000000"/>
                          </a:solidFill>
                          <a:effectLst/>
                        </a:rPr>
                      </a:br>
                      <a:r>
                        <a:rPr lang="en-US" sz="1400" b="0" dirty="0">
                          <a:solidFill>
                            <a:srgbClr val="000000"/>
                          </a:solidFill>
                          <a:effectLst/>
                        </a:rPr>
                        <a:t>(</a:t>
                      </a:r>
                      <a:r>
                        <a:rPr lang="en-US" sz="1400" b="0" dirty="0" err="1">
                          <a:solidFill>
                            <a:srgbClr val="000000"/>
                          </a:solidFill>
                          <a:effectLst/>
                        </a:rPr>
                        <a:t>Hyqvia</a:t>
                      </a:r>
                      <a:r>
                        <a:rPr lang="en-US" sz="1400" b="0" dirty="0">
                          <a:solidFill>
                            <a:srgbClr val="000000"/>
                          </a:solidFill>
                          <a:effectLst/>
                        </a:rPr>
                        <a: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dirty="0">
                          <a:solidFill>
                            <a:srgbClr val="000000"/>
                          </a:solidFill>
                          <a:effectLst/>
                        </a:rPr>
                        <a:t>Baxalta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effectLst/>
                        </a:rPr>
                        <a:t>Primary immune deficiency </a:t>
                      </a:r>
                      <a:r>
                        <a:rPr lang="en-US" sz="1400" b="0" dirty="0">
                          <a:solidFill>
                            <a:srgbClr val="000000"/>
                          </a:solidFill>
                          <a:effectLst/>
                          <a:ea typeface="Times New Roman" panose="02020603050405020304" pitchFamily="18" charset="0"/>
                          <a:cs typeface="Times New Roman" panose="02020603050405020304" pitchFamily="18" charset="0"/>
                        </a:rPr>
                        <a:t>in adults </a:t>
                      </a:r>
                      <a:r>
                        <a:rPr lang="en-US" sz="1400" b="0" dirty="0">
                          <a:solidFill>
                            <a:srgbClr val="000000"/>
                          </a:solidFill>
                          <a:effectLst/>
                          <a:highlight>
                            <a:srgbClr val="00FFFF"/>
                          </a:highlight>
                          <a:ea typeface="Times New Roman" panose="02020603050405020304" pitchFamily="18" charset="0"/>
                          <a:cs typeface="Times New Roman" panose="02020603050405020304" pitchFamily="18" charset="0"/>
                        </a:rPr>
                        <a:t>and pediatric patients ≥2 years of age</a:t>
                      </a:r>
                      <a:r>
                        <a:rPr lang="en-US" sz="1400" b="0" baseline="30000" dirty="0">
                          <a:solidFill>
                            <a:srgbClr val="000000"/>
                          </a:solidFill>
                          <a:effectLst/>
                          <a:highlight>
                            <a:srgbClr val="00FFFF"/>
                          </a:highlight>
                        </a:rPr>
                        <a:t> </a:t>
                      </a:r>
                      <a:endParaRPr lang="en-US" sz="1400" b="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extLst>
                  <a:ext uri="{0D108BD9-81ED-4DB2-BD59-A6C34878D82A}">
                    <a16:rowId xmlns:a16="http://schemas.microsoft.com/office/drawing/2014/main" val="1312799769"/>
                  </a:ext>
                </a:extLst>
              </a:tr>
              <a:tr h="866577">
                <a:tc>
                  <a:txBody>
                    <a:bodyPr/>
                    <a:lstStyle/>
                    <a:p>
                      <a:pPr marL="0" marR="0">
                        <a:spcBef>
                          <a:spcPts val="50"/>
                        </a:spcBef>
                        <a:spcAft>
                          <a:spcPts val="0"/>
                        </a:spcAft>
                      </a:pPr>
                      <a:r>
                        <a:rPr lang="en-US" sz="1400" b="0" dirty="0">
                          <a:solidFill>
                            <a:srgbClr val="000000"/>
                          </a:solidFill>
                        </a:rPr>
                        <a:t>Xembify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0" marR="0">
                        <a:spcBef>
                          <a:spcPts val="50"/>
                        </a:spcBef>
                        <a:spcAft>
                          <a:spcPts val="0"/>
                        </a:spcAft>
                      </a:pPr>
                      <a:r>
                        <a:rPr lang="en-US" sz="1400" b="0" dirty="0">
                          <a:solidFill>
                            <a:srgbClr val="000000"/>
                          </a:solidFill>
                        </a:rPr>
                        <a:t>Grifols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tc>
                  <a:txBody>
                    <a:bodyPr/>
                    <a:lstStyle/>
                    <a:p>
                      <a:pPr marL="342900" marR="0" lvl="0" indent="-342900">
                        <a:spcBef>
                          <a:spcPts val="50"/>
                        </a:spcBef>
                        <a:spcAft>
                          <a:spcPts val="0"/>
                        </a:spcAft>
                        <a:buSzPts val="1000"/>
                        <a:buFont typeface="Wingdings" panose="05000000000000000000" pitchFamily="2" charset="2"/>
                        <a:buChar char=""/>
                        <a:tabLst>
                          <a:tab pos="228600" algn="l"/>
                        </a:tabLst>
                      </a:pPr>
                      <a:r>
                        <a:rPr lang="en-US" sz="1400" b="0" dirty="0">
                          <a:solidFill>
                            <a:srgbClr val="000000"/>
                          </a:solidFill>
                        </a:rPr>
                        <a:t>Primary humoral immunodeficiency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0479" marR="20479" marT="0" marB="0">
                    <a:solidFill>
                      <a:schemeClr val="accent1">
                        <a:lumMod val="40000"/>
                        <a:lumOff val="60000"/>
                      </a:schemeClr>
                    </a:solidFill>
                  </a:tcPr>
                </a:tc>
                <a:extLst>
                  <a:ext uri="{0D108BD9-81ED-4DB2-BD59-A6C34878D82A}">
                    <a16:rowId xmlns:a16="http://schemas.microsoft.com/office/drawing/2014/main" val="953396122"/>
                  </a:ext>
                </a:extLst>
              </a:tr>
            </a:tbl>
          </a:graphicData>
        </a:graphic>
      </p:graphicFrame>
      <p:sp>
        <p:nvSpPr>
          <p:cNvPr id="6" name="Rectangle 1">
            <a:extLst>
              <a:ext uri="{FF2B5EF4-FFF2-40B4-BE49-F238E27FC236}">
                <a16:creationId xmlns:a16="http://schemas.microsoft.com/office/drawing/2014/main" id="{18DB322E-E3FA-4B7C-815A-B35FECDC8DE8}"/>
              </a:ext>
            </a:extLst>
          </p:cNvPr>
          <p:cNvSpPr>
            <a:spLocks noChangeArrowheads="1"/>
          </p:cNvSpPr>
          <p:nvPr/>
        </p:nvSpPr>
        <p:spPr bwMode="auto">
          <a:xfrm>
            <a:off x="-3767447" y="2005527"/>
            <a:ext cx="21375585"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sp>
        <p:nvSpPr>
          <p:cNvPr id="8" name="Rectangle 3">
            <a:extLst>
              <a:ext uri="{FF2B5EF4-FFF2-40B4-BE49-F238E27FC236}">
                <a16:creationId xmlns:a16="http://schemas.microsoft.com/office/drawing/2014/main" id="{4DB768B9-A085-4BAF-9535-CEBB333CA6B2}"/>
              </a:ext>
            </a:extLst>
          </p:cNvPr>
          <p:cNvSpPr>
            <a:spLocks noChangeArrowheads="1"/>
          </p:cNvSpPr>
          <p:nvPr/>
        </p:nvSpPr>
        <p:spPr bwMode="auto">
          <a:xfrm>
            <a:off x="-3767447" y="2381472"/>
            <a:ext cx="21375585" cy="16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600" baseline="30000" dirty="0">
                <a:latin typeface="Calibri" panose="020F0502020204030204" pitchFamily="34" charset="0"/>
                <a:ea typeface="Times New Roman" panose="02020603050405020304" pitchFamily="18" charset="0"/>
                <a:cs typeface="Times New Roman" panose="02020603050405020304" pitchFamily="18" charset="0"/>
                <a:hlinkClick r:id="rId3"/>
              </a:rPr>
              <a:t>[</a:t>
            </a:r>
            <a:r>
              <a:rPr lang="en-US" altLang="en-US" sz="600" baseline="30000" dirty="0" err="1" bmk="">
                <a:latin typeface="Calibri" panose="020F0502020204030204" pitchFamily="34" charset="0"/>
                <a:ea typeface="Times New Roman" panose="02020603050405020304" pitchFamily="18" charset="0"/>
                <a:cs typeface="Times New Roman" panose="02020603050405020304" pitchFamily="18" charset="0"/>
                <a:hlinkClick r:id="rId3"/>
              </a:rPr>
              <a:t>i</a:t>
            </a:r>
            <a:r>
              <a:rPr lang="en-US" altLang="en-US" sz="600" baseline="30000" dirty="0" bmk="">
                <a:latin typeface="Calibri" panose="020F0502020204030204" pitchFamily="34" charset="0"/>
                <a:ea typeface="Times New Roman" panose="02020603050405020304" pitchFamily="18" charset="0"/>
                <a:cs typeface="Times New Roman" panose="02020603050405020304" pitchFamily="18" charset="0"/>
                <a:hlinkClick r:id="rId3"/>
              </a:rPr>
              <a:t>]</a:t>
            </a:r>
            <a:r>
              <a:rPr lang="en-US" altLang="en-US" sz="600" dirty="0" bmk="">
                <a:latin typeface="Calibri" panose="020F0502020204030204" pitchFamily="34" charset="0"/>
                <a:ea typeface="Times New Roman" panose="02020603050405020304" pitchFamily="18" charset="0"/>
                <a:cs typeface="Calibri" panose="020F0502020204030204" pitchFamily="34" charset="0"/>
              </a:rPr>
              <a:t> C</a:t>
            </a:r>
            <a:endParaRPr lang="en-US" altLang="en-US" sz="1350" dirty="0">
              <a:latin typeface="Arial" panose="020B0604020202020204" pitchFamily="34" charset="0"/>
            </a:endParaRPr>
          </a:p>
        </p:txBody>
      </p:sp>
    </p:spTree>
    <p:extLst>
      <p:ext uri="{BB962C8B-B14F-4D97-AF65-F5344CB8AC3E}">
        <p14:creationId xmlns:p14="http://schemas.microsoft.com/office/powerpoint/2010/main" val="41825743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129</a:t>
            </a:fld>
            <a:endParaRPr lang="en-US" dirty="0"/>
          </a:p>
        </p:txBody>
      </p:sp>
      <p:pic>
        <p:nvPicPr>
          <p:cNvPr id="10" name="Picture 9">
            <a:extLst>
              <a:ext uri="{FF2B5EF4-FFF2-40B4-BE49-F238E27FC236}">
                <a16:creationId xmlns:a16="http://schemas.microsoft.com/office/drawing/2014/main" id="{04DC8C27-B4F2-4441-AFEB-6194C9B0A25A}"/>
              </a:ext>
            </a:extLst>
          </p:cNvPr>
          <p:cNvPicPr/>
          <p:nvPr/>
        </p:nvPicPr>
        <p:blipFill>
          <a:blip r:embed="rId2"/>
          <a:stretch>
            <a:fillRect/>
          </a:stretch>
        </p:blipFill>
        <p:spPr>
          <a:xfrm>
            <a:off x="257989" y="767572"/>
            <a:ext cx="8428811" cy="672512"/>
          </a:xfrm>
          <a:prstGeom prst="rect">
            <a:avLst/>
          </a:prstGeom>
        </p:spPr>
      </p:pic>
      <p:grpSp>
        <p:nvGrpSpPr>
          <p:cNvPr id="11" name="Group 10">
            <a:extLst>
              <a:ext uri="{FF2B5EF4-FFF2-40B4-BE49-F238E27FC236}">
                <a16:creationId xmlns:a16="http://schemas.microsoft.com/office/drawing/2014/main" id="{BAB72A00-C6B2-4ED4-BCBE-EA5AFE67B57A}"/>
              </a:ext>
            </a:extLst>
          </p:cNvPr>
          <p:cNvGrpSpPr/>
          <p:nvPr/>
        </p:nvGrpSpPr>
        <p:grpSpPr>
          <a:xfrm>
            <a:off x="952500" y="1615297"/>
            <a:ext cx="7239000" cy="2895600"/>
            <a:chOff x="1320567" y="2188845"/>
            <a:chExt cx="8456966" cy="3431543"/>
          </a:xfrm>
        </p:grpSpPr>
        <p:pic>
          <p:nvPicPr>
            <p:cNvPr id="12" name="Picture 11">
              <a:extLst>
                <a:ext uri="{FF2B5EF4-FFF2-40B4-BE49-F238E27FC236}">
                  <a16:creationId xmlns:a16="http://schemas.microsoft.com/office/drawing/2014/main" id="{3B9FC532-4DCD-4BC0-A98D-37836734ED4B}"/>
                </a:ext>
              </a:extLst>
            </p:cNvPr>
            <p:cNvPicPr/>
            <p:nvPr/>
          </p:nvPicPr>
          <p:blipFill>
            <a:blip r:embed="rId3"/>
            <a:stretch>
              <a:fillRect/>
            </a:stretch>
          </p:blipFill>
          <p:spPr>
            <a:xfrm>
              <a:off x="1320567" y="2188845"/>
              <a:ext cx="8456966" cy="2434980"/>
            </a:xfrm>
            <a:prstGeom prst="rect">
              <a:avLst/>
            </a:prstGeom>
          </p:spPr>
        </p:pic>
        <p:pic>
          <p:nvPicPr>
            <p:cNvPr id="13" name="Picture 12">
              <a:extLst>
                <a:ext uri="{FF2B5EF4-FFF2-40B4-BE49-F238E27FC236}">
                  <a16:creationId xmlns:a16="http://schemas.microsoft.com/office/drawing/2014/main" id="{BD863FC6-CF39-457D-8582-B90F9AE603B2}"/>
                </a:ext>
              </a:extLst>
            </p:cNvPr>
            <p:cNvPicPr/>
            <p:nvPr/>
          </p:nvPicPr>
          <p:blipFill>
            <a:blip r:embed="rId4"/>
            <a:stretch>
              <a:fillRect/>
            </a:stretch>
          </p:blipFill>
          <p:spPr>
            <a:xfrm>
              <a:off x="1334645" y="4616894"/>
              <a:ext cx="8414731" cy="1003494"/>
            </a:xfrm>
            <a:prstGeom prst="rect">
              <a:avLst/>
            </a:prstGeom>
          </p:spPr>
        </p:pic>
      </p:grpSp>
    </p:spTree>
    <p:extLst>
      <p:ext uri="{BB962C8B-B14F-4D97-AF65-F5344CB8AC3E}">
        <p14:creationId xmlns:p14="http://schemas.microsoft.com/office/powerpoint/2010/main" val="384716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p:txBody>
          <a:bodyPr/>
          <a:lstStyle/>
          <a:p>
            <a:r>
              <a:rPr lang="en-US" sz="2200" dirty="0">
                <a:solidFill>
                  <a:srgbClr val="000000"/>
                </a:solidFill>
                <a:effectLst/>
              </a:rPr>
              <a:t>In May 2009, FDA issued a safety alert for testosterone gel products due to reports of children experiencing adverse effects after unintended exposure to testosterone through contact with individuals being treated with these agents</a:t>
            </a:r>
          </a:p>
          <a:p>
            <a:r>
              <a:rPr lang="en-US" sz="2200" dirty="0">
                <a:solidFill>
                  <a:srgbClr val="000000"/>
                </a:solidFill>
                <a:effectLst/>
              </a:rPr>
              <a:t>As a result, all gel and solution products carry a boxed warning on virilization of children following secondary exposure </a:t>
            </a:r>
          </a:p>
          <a:p>
            <a:r>
              <a:rPr lang="en-US" sz="2200" dirty="0">
                <a:solidFill>
                  <a:srgbClr val="000000"/>
                </a:solidFill>
                <a:effectLst/>
              </a:rPr>
              <a:t>The FDA issued a warning that prescription testosterone products are approved only for men who have low testosterone levels caused by certain medical conditions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59687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Exogenous immune globulin product has also been FDA approved for use in multifocal motor neuropathy (MMN), chronic inflammatory demyelinating polyneuropathy (CIDP), idiopathic thrombocytopenic purpura (ITP), Kawasaki disease, and B-cell chronic lymphocytic leukemia</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Therapeutic immune globulin is prepared from pooled plasma obtained from healthy donors at plasma donation centers in the US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These products are purified to contain 95% to 99% IgG with trace amounts of IgA and IgM</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Each product has validated their production methods to ensure low risk of transmission of viruses</a:t>
            </a: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130</a:t>
            </a:fld>
            <a:endParaRPr lang="en-US" dirty="0"/>
          </a:p>
        </p:txBody>
      </p:sp>
    </p:spTree>
    <p:extLst>
      <p:ext uri="{BB962C8B-B14F-4D97-AF65-F5344CB8AC3E}">
        <p14:creationId xmlns:p14="http://schemas.microsoft.com/office/powerpoint/2010/main" val="29516638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Immune Globulins</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895350"/>
            <a:ext cx="8229600" cy="3713226"/>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Preparation for each product differs in purification, including production methods related to fractionation, exchange chromatography, and filtration</a:t>
            </a:r>
          </a:p>
          <a:p>
            <a:pPr marL="457200" indent="-457200"/>
            <a:r>
              <a:rPr lang="en-US" sz="2000" dirty="0">
                <a:solidFill>
                  <a:srgbClr val="000000"/>
                </a:solidFill>
                <a:ea typeface="Tahoma" panose="020B0604030504040204" pitchFamily="34" charset="0"/>
                <a:cs typeface="Tahoma" panose="020B0604030504040204" pitchFamily="34" charset="0"/>
              </a:rPr>
              <a:t>The AAAAI and the Clinical Immunology Society both recommend product selection to be relied heavily on patient-specific characteristics</a:t>
            </a:r>
          </a:p>
          <a:p>
            <a:pPr marL="457200" indent="-457200"/>
            <a:r>
              <a:rPr lang="en-US" sz="2000" dirty="0">
                <a:solidFill>
                  <a:srgbClr val="000000"/>
                </a:solidFill>
                <a:ea typeface="Tahoma" panose="020B0604030504040204" pitchFamily="34" charset="0"/>
                <a:cs typeface="Tahoma" panose="020B0604030504040204" pitchFamily="34" charset="0"/>
              </a:rPr>
              <a:t>The subcutaneous route is as efficacious as the intravenous route for the treatment of primary immunodeficiencies</a:t>
            </a:r>
          </a:p>
          <a:p>
            <a:pPr marL="457200" indent="-457200"/>
            <a:r>
              <a:rPr lang="en-US" sz="2000" dirty="0">
                <a:solidFill>
                  <a:srgbClr val="000000"/>
                </a:solidFill>
                <a:ea typeface="Tahoma" panose="020B0604030504040204" pitchFamily="34" charset="0"/>
                <a:cs typeface="Tahoma" panose="020B0604030504040204" pitchFamily="34" charset="0"/>
              </a:rPr>
              <a:t>All the products in the class have similar efficacy and safety profiles</a:t>
            </a:r>
          </a:p>
          <a:p>
            <a:pPr marL="457200" indent="-457200"/>
            <a:r>
              <a:rPr lang="en-US" sz="2000" dirty="0">
                <a:solidFill>
                  <a:srgbClr val="000000"/>
                </a:solidFill>
                <a:ea typeface="Tahoma" panose="020B0604030504040204" pitchFamily="34" charset="0"/>
                <a:cs typeface="Tahoma" panose="020B0604030504040204" pitchFamily="34" charset="0"/>
              </a:rPr>
              <a:t>Due to limited supply, the use of immune globulin products should be reserved for approved indications or conditions where the benefit has been clearly established and is consistent with clinical guidelines</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131</a:t>
            </a:fld>
            <a:endParaRPr lang="en-US" dirty="0"/>
          </a:p>
        </p:txBody>
      </p:sp>
    </p:spTree>
    <p:extLst>
      <p:ext uri="{BB962C8B-B14F-4D97-AF65-F5344CB8AC3E}">
        <p14:creationId xmlns:p14="http://schemas.microsoft.com/office/powerpoint/2010/main" val="4468181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altLang="en-US" dirty="0"/>
              <a:t>Oncology Oral, Hematologic Cancers</a:t>
            </a:r>
            <a:endParaRPr lang="en-US" dirty="0"/>
          </a:p>
        </p:txBody>
      </p:sp>
    </p:spTree>
    <p:extLst>
      <p:ext uri="{BB962C8B-B14F-4D97-AF65-F5344CB8AC3E}">
        <p14:creationId xmlns:p14="http://schemas.microsoft.com/office/powerpoint/2010/main" val="23568397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133</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76155877"/>
              </p:ext>
            </p:extLst>
          </p:nvPr>
        </p:nvGraphicFramePr>
        <p:xfrm>
          <a:off x="152400" y="765811"/>
          <a:ext cx="8839200" cy="4229065"/>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327625">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901073">
                <a:tc>
                  <a:txBody>
                    <a:bodyPr/>
                    <a:lstStyle/>
                    <a:p>
                      <a:pPr marL="0" marR="0">
                        <a:spcBef>
                          <a:spcPts val="0"/>
                        </a:spcBef>
                        <a:spcAft>
                          <a:spcPts val="0"/>
                        </a:spcAft>
                      </a:pPr>
                      <a:r>
                        <a:rPr lang="en-US" sz="1500" dirty="0">
                          <a:solidFill>
                            <a:srgbClr val="000000"/>
                          </a:solidFill>
                          <a:effectLst/>
                        </a:rPr>
                        <a:t>acalabrutinib (Calquence®)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AstraZeneca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adults with mantle cell lymphoma (MCL) treated with ≥ 1 prior therapy</a:t>
                      </a:r>
                      <a:endParaRPr lang="en-US" sz="1500" baseline="300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Treatment of adult patients with chronic lymphocytic leukemia (CLL) or small lymphocytic lymphoma (SLL)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338926694"/>
                  </a:ext>
                </a:extLst>
              </a:tr>
              <a:tr h="932715">
                <a:tc>
                  <a:txBody>
                    <a:bodyPr/>
                    <a:lstStyle/>
                    <a:p>
                      <a:pPr marL="0" marR="0" lvl="0" algn="l">
                        <a:lnSpc>
                          <a:spcPct val="100000"/>
                        </a:lnSpc>
                        <a:spcBef>
                          <a:spcPts val="0"/>
                        </a:spcBef>
                        <a:spcAft>
                          <a:spcPts val="0"/>
                        </a:spcAft>
                      </a:pPr>
                      <a:r>
                        <a:rPr lang="en-US" sz="1500" b="0" i="0" u="none" strike="noStrike" noProof="0" dirty="0">
                          <a:solidFill>
                            <a:srgbClr val="000000"/>
                          </a:solidFill>
                          <a:effectLst/>
                          <a:latin typeface="+mn-lt"/>
                        </a:rPr>
                        <a:t>asciminib</a:t>
                      </a:r>
                      <a:endParaRPr lang="en-US" sz="1500" dirty="0">
                        <a:solidFill>
                          <a:srgbClr val="000000"/>
                        </a:solidFill>
                        <a:effectLst/>
                        <a:latin typeface="+mn-lt"/>
                        <a:cs typeface="Times New Roman"/>
                      </a:endParaRPr>
                    </a:p>
                    <a:p>
                      <a:pPr lvl="0" algn="l">
                        <a:lnSpc>
                          <a:spcPct val="100000"/>
                        </a:lnSpc>
                        <a:spcBef>
                          <a:spcPts val="0"/>
                        </a:spcBef>
                        <a:spcAft>
                          <a:spcPts val="0"/>
                        </a:spcAft>
                        <a:buNone/>
                      </a:pPr>
                      <a:r>
                        <a:rPr lang="en-US" sz="1500" b="0" i="0" u="none" strike="noStrike" noProof="0" dirty="0">
                          <a:solidFill>
                            <a:srgbClr val="000000"/>
                          </a:solidFill>
                          <a:effectLst/>
                          <a:latin typeface="+mn-lt"/>
                        </a:rPr>
                        <a:t>(Scemblix®)</a:t>
                      </a:r>
                      <a:endParaRPr lang="en-US" sz="1500" dirty="0">
                        <a:solidFill>
                          <a:srgbClr val="000000"/>
                        </a:solidFill>
                      </a:endParaRPr>
                    </a:p>
                    <a:p>
                      <a:pPr marL="0" marR="0">
                        <a:spcBef>
                          <a:spcPts val="0"/>
                        </a:spcBef>
                        <a:spcAft>
                          <a:spcPts val="0"/>
                        </a:spcAft>
                      </a:pP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rPr>
                        <a:t>Novartis</a:t>
                      </a:r>
                    </a:p>
                    <a:p>
                      <a:pPr marL="0" marR="0" algn="ctr">
                        <a:spcBef>
                          <a:spcPts val="0"/>
                        </a:spcBef>
                        <a:spcAft>
                          <a:spcPts val="0"/>
                        </a:spcAft>
                      </a:pP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pPr>
                      <a:r>
                        <a:rPr lang="en-US" sz="1500" b="0" i="0" u="none" strike="noStrike" noProof="0" dirty="0">
                          <a:solidFill>
                            <a:srgbClr val="000000"/>
                          </a:solidFill>
                          <a:effectLst/>
                          <a:latin typeface="+mn-lt"/>
                        </a:rPr>
                        <a:t>Treatment of adult patients with chronic phase (CP) Philadelphia chromosome-positive (Ph+) chronic myeloid leukemia (CML) previously treated with ≥ 2 tyrosine kinase inhibitors</a:t>
                      </a:r>
                      <a:endParaRPr lang="en-US" sz="15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pPr>
                      <a:r>
                        <a:rPr lang="en-US" sz="1500" b="0" i="0" u="none" strike="noStrike" kern="1200" noProof="0" dirty="0">
                          <a:solidFill>
                            <a:srgbClr val="000000"/>
                          </a:solidFill>
                          <a:effectLst/>
                          <a:uFillTx/>
                        </a:rPr>
                        <a:t>Treatment of adult patients with Ph+ CML in CP with the T315I mutation</a:t>
                      </a:r>
                      <a:endParaRPr lang="en-US" sz="1500" kern="1200" dirty="0">
                        <a:solidFill>
                          <a:srgbClr val="000000"/>
                        </a:solidFill>
                        <a:effectLst/>
                        <a:uFillTx/>
                        <a:latin typeface="+mn-lt"/>
                        <a:ea typeface="+mn-ea"/>
                        <a:cs typeface="+mn-cs"/>
                      </a:endParaRPr>
                    </a:p>
                    <a:p>
                      <a:pPr marL="0" marR="0" lvl="0" indent="0">
                        <a:spcBef>
                          <a:spcPts val="0"/>
                        </a:spcBef>
                        <a:spcAft>
                          <a:spcPts val="0"/>
                        </a:spcAft>
                        <a:buSzPct val="80000"/>
                        <a:buFont typeface="Wingdings" panose="05000000000000000000" pitchFamily="2" charset="2"/>
                        <a:buNone/>
                        <a:tabLst>
                          <a:tab pos="228600" algn="l"/>
                        </a:tabLst>
                      </a:pP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extLst>
                  <a:ext uri="{0D108BD9-81ED-4DB2-BD59-A6C34878D82A}">
                    <a16:rowId xmlns:a16="http://schemas.microsoft.com/office/drawing/2014/main" val="93127027"/>
                  </a:ext>
                </a:extLst>
              </a:tr>
              <a:tr h="901073">
                <a:tc>
                  <a:txBody>
                    <a:bodyPr/>
                    <a:lstStyle/>
                    <a:p>
                      <a:pPr marL="0" marR="0" algn="l" defTabSz="914400" rtl="0" eaLnBrk="1" latinLnBrk="0" hangingPunct="1">
                        <a:spcBef>
                          <a:spcPts val="0"/>
                        </a:spcBef>
                        <a:spcAft>
                          <a:spcPts val="0"/>
                        </a:spcAft>
                      </a:pPr>
                      <a:r>
                        <a:rPr lang="en-US" sz="1500" kern="1200" dirty="0">
                          <a:solidFill>
                            <a:srgbClr val="000000"/>
                          </a:solidFill>
                          <a:effectLst/>
                          <a:uFillTx/>
                          <a:latin typeface="+mn-lt"/>
                          <a:ea typeface="+mn-ea"/>
                          <a:cs typeface="+mn-cs"/>
                        </a:rPr>
                        <a:t>azacitidine </a:t>
                      </a:r>
                    </a:p>
                    <a:p>
                      <a:pPr marL="0" marR="0" algn="l" defTabSz="914400" rtl="0" eaLnBrk="1" latinLnBrk="0" hangingPunct="1">
                        <a:spcBef>
                          <a:spcPts val="0"/>
                        </a:spcBef>
                        <a:spcAft>
                          <a:spcPts val="0"/>
                        </a:spcAft>
                      </a:pPr>
                      <a:r>
                        <a:rPr lang="en-US" sz="1500" kern="1200" dirty="0">
                          <a:solidFill>
                            <a:srgbClr val="000000"/>
                          </a:solidFill>
                          <a:effectLst/>
                          <a:uFillTx/>
                          <a:latin typeface="+mn-lt"/>
                          <a:ea typeface="+mn-ea"/>
                          <a:cs typeface="+mn-cs"/>
                        </a:rPr>
                        <a:t>(Onureg®)</a:t>
                      </a:r>
                    </a:p>
                  </a:txBody>
                  <a:tcPr marL="23482" marR="23482" marT="0" marB="0">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kern="1200" dirty="0">
                          <a:solidFill>
                            <a:srgbClr val="000000"/>
                          </a:solidFill>
                          <a:effectLst/>
                          <a:uFillTx/>
                          <a:latin typeface="+mn-lt"/>
                          <a:ea typeface="+mn-ea"/>
                          <a:cs typeface="+mn-cs"/>
                        </a:rPr>
                        <a:t>Celgene/BMS 	</a:t>
                      </a:r>
                    </a:p>
                    <a:p>
                      <a:pPr marL="0" marR="0" algn="ctr" defTabSz="914400" rtl="0" eaLnBrk="1" latinLnBrk="0" hangingPunct="1">
                        <a:spcBef>
                          <a:spcPts val="0"/>
                        </a:spcBef>
                        <a:spcAft>
                          <a:spcPts val="0"/>
                        </a:spcAft>
                      </a:pPr>
                      <a:endParaRPr lang="en-US" sz="1500" kern="1200" dirty="0">
                        <a:solidFill>
                          <a:srgbClr val="000000"/>
                        </a:solidFill>
                        <a:effectLst/>
                        <a:uFillTx/>
                        <a:latin typeface="+mn-lt"/>
                        <a:ea typeface="+mn-ea"/>
                        <a:cs typeface="+mn-cs"/>
                      </a:endParaRPr>
                    </a:p>
                  </a:txBody>
                  <a:tcPr marL="23482" marR="23482" marT="0" marB="0">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Continued treatment of adult patients with acute myeloid leukemia who achieved first complete remission (CR) or complete remission with incomplete blood count recovery (CRi) following intensive induction chemotherapy and are not able to complete intensive curative therapy </a:t>
                      </a:r>
                      <a:r>
                        <a:rPr lang="en-US" sz="1500" b="0" i="0" u="none" strike="noStrike" kern="1200" baseline="0" dirty="0">
                          <a:solidFill>
                            <a:schemeClr val="dk1"/>
                          </a:solidFill>
                          <a:uFillTx/>
                          <a:latin typeface="+mn-lt"/>
                          <a:ea typeface="+mn-ea"/>
                          <a:cs typeface="+mn-cs"/>
                        </a:rPr>
                        <a:t>	</a:t>
                      </a:r>
                    </a:p>
                  </a:txBody>
                  <a:tcPr marL="23482" marR="23482" marT="0" marB="0">
                    <a:solidFill>
                      <a:srgbClr val="E8EEF6"/>
                    </a:solidFill>
                  </a:tcPr>
                </a:tc>
                <a:extLst>
                  <a:ext uri="{0D108BD9-81ED-4DB2-BD59-A6C34878D82A}">
                    <a16:rowId xmlns:a16="http://schemas.microsoft.com/office/drawing/2014/main" val="3873990226"/>
                  </a:ext>
                </a:extLst>
              </a:tr>
              <a:tr h="675805">
                <a:tc>
                  <a:txBody>
                    <a:bodyPr/>
                    <a:lstStyle/>
                    <a:p>
                      <a:pPr marL="0" marR="0">
                        <a:spcBef>
                          <a:spcPts val="0"/>
                        </a:spcBef>
                        <a:spcAft>
                          <a:spcPts val="0"/>
                        </a:spcAft>
                      </a:pPr>
                      <a:r>
                        <a:rPr lang="en-US" sz="1500" dirty="0">
                          <a:solidFill>
                            <a:srgbClr val="000000"/>
                          </a:solidFill>
                          <a:effectLst/>
                        </a:rPr>
                        <a:t>bosutinib (Bosulif®)</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0" marR="0" algn="ctr">
                        <a:spcBef>
                          <a:spcPts val="0"/>
                        </a:spcBef>
                        <a:spcAft>
                          <a:spcPts val="0"/>
                        </a:spcAft>
                      </a:pPr>
                      <a:r>
                        <a:rPr lang="en-US" sz="1500" dirty="0">
                          <a:solidFill>
                            <a:srgbClr val="000000"/>
                          </a:solidFill>
                          <a:effectLst/>
                        </a:rPr>
                        <a:t>Pfizer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Chronic phase (CP) Ph+ CML that is newly diagnosed </a:t>
                      </a:r>
                      <a:r>
                        <a:rPr lang="en-US" sz="1500" dirty="0">
                          <a:solidFill>
                            <a:srgbClr val="000000"/>
                          </a:solidFill>
                          <a:effectLst/>
                          <a:highlight>
                            <a:srgbClr val="00FFFF"/>
                          </a:highlight>
                        </a:rPr>
                        <a:t>or resistant or intolerable to prior therapy in </a:t>
                      </a:r>
                      <a:r>
                        <a:rPr lang="en-US" sz="1600" dirty="0">
                          <a:solidFill>
                            <a:srgbClr val="000000"/>
                          </a:solidFill>
                          <a:effectLst/>
                          <a:highlight>
                            <a:srgbClr val="00FFFF"/>
                          </a:highlight>
                          <a:ea typeface="MS Mincho" panose="02020609040205080304" pitchFamily="49" charset="-128"/>
                          <a:cs typeface="Arial" panose="020B0604020202020204" pitchFamily="34" charset="0"/>
                        </a:rPr>
                        <a:t>pediatric patients ≥ 1 year old </a:t>
                      </a:r>
                      <a:endParaRPr lang="en-US" sz="1500" dirty="0">
                        <a:solidFill>
                          <a:srgbClr val="000000"/>
                        </a:solidFill>
                        <a:effectLst/>
                        <a:highlight>
                          <a:srgbClr val="00FFFF"/>
                        </a:highligh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chronic, accelerated, or blast phase Ph+ chronic myeloid leukemia (CML) with resistance or intolerance to prior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extLst>
                  <a:ext uri="{0D108BD9-81ED-4DB2-BD59-A6C34878D82A}">
                    <a16:rowId xmlns:a16="http://schemas.microsoft.com/office/drawing/2014/main" val="3429779838"/>
                  </a:ext>
                </a:extLst>
              </a:tr>
            </a:tbl>
          </a:graphicData>
        </a:graphic>
      </p:graphicFrame>
    </p:spTree>
    <p:extLst>
      <p:ext uri="{BB962C8B-B14F-4D97-AF65-F5344CB8AC3E}">
        <p14:creationId xmlns:p14="http://schemas.microsoft.com/office/powerpoint/2010/main" val="30521707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134</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338176119"/>
              </p:ext>
            </p:extLst>
          </p:nvPr>
        </p:nvGraphicFramePr>
        <p:xfrm>
          <a:off x="152400" y="742951"/>
          <a:ext cx="8839200" cy="3983312"/>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399745">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611767">
                <a:tc>
                  <a:txBody>
                    <a:bodyPr/>
                    <a:lstStyle/>
                    <a:p>
                      <a:pPr marL="0" marR="0">
                        <a:spcBef>
                          <a:spcPts val="0"/>
                        </a:spcBef>
                        <a:spcAft>
                          <a:spcPts val="0"/>
                        </a:spcAft>
                      </a:pPr>
                      <a:r>
                        <a:rPr lang="en-US" sz="1500" dirty="0">
                          <a:solidFill>
                            <a:srgbClr val="000000"/>
                          </a:solidFill>
                          <a:effectLst/>
                        </a:rPr>
                        <a:t>busulfan</a:t>
                      </a:r>
                      <a:br>
                        <a:rPr lang="en-US" sz="1500" dirty="0">
                          <a:solidFill>
                            <a:srgbClr val="000000"/>
                          </a:solidFill>
                          <a:effectLst/>
                        </a:rPr>
                      </a:br>
                      <a:r>
                        <a:rPr lang="en-US" sz="1500" dirty="0">
                          <a:solidFill>
                            <a:srgbClr val="000000"/>
                          </a:solidFill>
                          <a:effectLst/>
                        </a:rPr>
                        <a:t>(Myleran®)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Aspen/ Prasco LA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Palliative treatment of chronic myelogenous (myeloid, myelocytic, granulocytic) leukemia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111512107"/>
                  </a:ext>
                </a:extLst>
              </a:tr>
              <a:tr h="870686">
                <a:tc>
                  <a:txBody>
                    <a:bodyPr/>
                    <a:lstStyle/>
                    <a:p>
                      <a:pPr marL="0" marR="0">
                        <a:spcBef>
                          <a:spcPts val="0"/>
                        </a:spcBef>
                        <a:spcAft>
                          <a:spcPts val="0"/>
                        </a:spcAft>
                      </a:pPr>
                      <a:r>
                        <a:rPr lang="en-US" sz="1500" dirty="0">
                          <a:solidFill>
                            <a:srgbClr val="000000"/>
                          </a:solidFill>
                          <a:effectLst/>
                        </a:rPr>
                        <a:t>chlorambucil</a:t>
                      </a:r>
                      <a:br>
                        <a:rPr lang="en-US" sz="1500" dirty="0">
                          <a:solidFill>
                            <a:srgbClr val="000000"/>
                          </a:solidFill>
                          <a:effectLst/>
                        </a:rPr>
                      </a:br>
                      <a:r>
                        <a:rPr lang="en-US" sz="1500" dirty="0">
                          <a:solidFill>
                            <a:srgbClr val="000000"/>
                          </a:solidFill>
                          <a:effectLst/>
                        </a:rPr>
                        <a:t>(Leukeran®)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Aspen/ </a:t>
                      </a:r>
                    </a:p>
                    <a:p>
                      <a:pPr marL="0" marR="0" algn="ctr">
                        <a:spcBef>
                          <a:spcPts val="0"/>
                        </a:spcBef>
                        <a:spcAft>
                          <a:spcPts val="0"/>
                        </a:spcAft>
                      </a:pPr>
                      <a:r>
                        <a:rPr lang="en-US" sz="1500" dirty="0">
                          <a:solidFill>
                            <a:srgbClr val="000000"/>
                          </a:solidFill>
                          <a:effectLst/>
                        </a:rPr>
                        <a:t>Prasco LA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chronic lymphatic (lymphocytic) leukemia, malignant lymphomas, including lymphosarcoma, giant follicular lymphoma, and Hodgkin’s disease; chlorambucil is not curative in any of these disorders but may produce clinically useful palliation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8191509"/>
                  </a:ext>
                </a:extLst>
              </a:tr>
              <a:tr h="1959043">
                <a:tc>
                  <a:txBody>
                    <a:bodyPr/>
                    <a:lstStyle/>
                    <a:p>
                      <a:pPr marL="0" marR="0">
                        <a:spcBef>
                          <a:spcPts val="0"/>
                        </a:spcBef>
                        <a:spcAft>
                          <a:spcPts val="0"/>
                        </a:spcAft>
                      </a:pPr>
                      <a:r>
                        <a:rPr lang="en-US" sz="1500" dirty="0">
                          <a:solidFill>
                            <a:srgbClr val="000000"/>
                          </a:solidFill>
                          <a:effectLst/>
                        </a:rPr>
                        <a:t>dasatinib (Sprycel®)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0" marR="0" algn="ctr">
                        <a:spcBef>
                          <a:spcPts val="0"/>
                        </a:spcBef>
                        <a:spcAft>
                          <a:spcPts val="0"/>
                        </a:spcAft>
                      </a:pPr>
                      <a:r>
                        <a:rPr lang="en-US" sz="1500" dirty="0">
                          <a:solidFill>
                            <a:srgbClr val="000000"/>
                          </a:solidFill>
                          <a:effectLst/>
                        </a:rPr>
                        <a:t>Bristol-Meyers Squibb</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adults with chronic, accelerated, or myeloid or lymphoid blast phase Ph+ CML with resistance or intolerance to prior therapy including imatinib (Gleevec)</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adults with Ph+ acute lymphoblastic leukemia (ALL) with resistance or intolerance to prior 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Newly diagnosed adult patients with Ph+ CML in chronic phase</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pediatric patients with Ph+ CML in chronic phase </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pediatric patients with newly diagnosed Ph+ ALL in combination with chemotherapy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solidFill>
                      <a:srgbClr val="E8EEF6"/>
                    </a:solidFill>
                  </a:tcPr>
                </a:tc>
                <a:extLst>
                  <a:ext uri="{0D108BD9-81ED-4DB2-BD59-A6C34878D82A}">
                    <a16:rowId xmlns:a16="http://schemas.microsoft.com/office/drawing/2014/main" val="3817180278"/>
                  </a:ext>
                </a:extLst>
              </a:tr>
            </a:tbl>
          </a:graphicData>
        </a:graphic>
      </p:graphicFrame>
    </p:spTree>
    <p:extLst>
      <p:ext uri="{BB962C8B-B14F-4D97-AF65-F5344CB8AC3E}">
        <p14:creationId xmlns:p14="http://schemas.microsoft.com/office/powerpoint/2010/main" val="15093547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135</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1936035051"/>
              </p:ext>
            </p:extLst>
          </p:nvPr>
        </p:nvGraphicFramePr>
        <p:xfrm>
          <a:off x="152400" y="742950"/>
          <a:ext cx="8839200" cy="3627120"/>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59567">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521633">
                <a:tc>
                  <a:txBody>
                    <a:bodyPr/>
                    <a:lstStyle/>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decitabine/ </a:t>
                      </a:r>
                    </a:p>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cedazuridine </a:t>
                      </a:r>
                    </a:p>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(Inqovi®)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14300" marR="0" lvl="0" indent="-114300" algn="ctr" defTabSz="914400" rtl="0" eaLnBrk="1" fontAlgn="auto" latinLnBrk="0" hangingPunct="1">
                        <a:lnSpc>
                          <a:spcPct val="100000"/>
                        </a:lnSpc>
                        <a:spcBef>
                          <a:spcPts val="0"/>
                        </a:spcBef>
                        <a:spcAft>
                          <a:spcPts val="0"/>
                        </a:spcAft>
                        <a:buClrTx/>
                        <a:buSzTx/>
                        <a:buFontTx/>
                        <a:buNone/>
                        <a:tabLst/>
                        <a:defRPr/>
                      </a:pPr>
                      <a:r>
                        <a:rPr lang="en-US" sz="1500" b="0" kern="1200" dirty="0">
                          <a:solidFill>
                            <a:srgbClr val="000000"/>
                          </a:solidFill>
                          <a:effectLst/>
                          <a:uFillTx/>
                          <a:latin typeface="+mn-lt"/>
                          <a:ea typeface="+mn-ea"/>
                          <a:cs typeface="+mn-cs"/>
                        </a:rPr>
                        <a:t>Taiho Oncology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b="0" kern="1200" dirty="0">
                          <a:solidFill>
                            <a:srgbClr val="000000"/>
                          </a:solidFill>
                          <a:effectLst/>
                          <a:uFillTx/>
                          <a:latin typeface="+mn-lt"/>
                          <a:ea typeface="+mn-ea"/>
                          <a:cs typeface="+mn-cs"/>
                        </a:rPr>
                        <a:t>Treatment of adults with myelodysplastic syndromes (MDS), including previously treated and untreated, de novo and secondary MDS with the following French-American-British subtypes (refractory anemia, refractory anemia with ringed sideroblasts, refractory anemia with excess blasts, and chronic myelomonocytic leukemia [CMML]) and intermediate-1, intermediate-2, and high-risk International Prognostic Scoring System group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17180278"/>
                  </a:ext>
                </a:extLst>
              </a:tr>
              <a:tr h="1036320">
                <a:tc>
                  <a:txBody>
                    <a:bodyPr/>
                    <a:lstStyle/>
                    <a:p>
                      <a:pPr marL="0" marR="0">
                        <a:spcBef>
                          <a:spcPts val="0"/>
                        </a:spcBef>
                        <a:spcAft>
                          <a:spcPts val="0"/>
                        </a:spcAft>
                      </a:pPr>
                      <a:r>
                        <a:rPr lang="en-US" sz="1500" b="0" dirty="0">
                          <a:solidFill>
                            <a:srgbClr val="000000"/>
                          </a:solidFill>
                          <a:effectLst/>
                        </a:rPr>
                        <a:t>duvelisib </a:t>
                      </a:r>
                    </a:p>
                    <a:p>
                      <a:pPr marL="0" marR="0">
                        <a:spcBef>
                          <a:spcPts val="0"/>
                        </a:spcBef>
                        <a:spcAft>
                          <a:spcPts val="0"/>
                        </a:spcAft>
                      </a:pPr>
                      <a:r>
                        <a:rPr lang="en-US" sz="1500" b="0" dirty="0">
                          <a:solidFill>
                            <a:srgbClr val="000000"/>
                          </a:solidFill>
                          <a:effectLst/>
                        </a:rPr>
                        <a:t>(Copiktra®)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Verastem</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Relapsed or refractory chronic lymphocytic leukemia (CLL) or small lymphocytic lymphoma (SLL) after ≥ 2 prior therapies</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Relapsed or refractory follicular lymphoma (FL) after ≥ 2 prior systemic therapies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911200142"/>
                  </a:ext>
                </a:extLst>
              </a:tr>
              <a:tr h="609600">
                <a:tc>
                  <a:txBody>
                    <a:bodyPr/>
                    <a:lstStyle/>
                    <a:p>
                      <a:pPr marL="0" marR="0">
                        <a:spcBef>
                          <a:spcPts val="0"/>
                        </a:spcBef>
                        <a:spcAft>
                          <a:spcPts val="0"/>
                        </a:spcAft>
                      </a:pPr>
                      <a:r>
                        <a:rPr lang="en-US" sz="1500" dirty="0">
                          <a:solidFill>
                            <a:srgbClr val="000000"/>
                          </a:solidFill>
                          <a:effectLst/>
                        </a:rPr>
                        <a:t>enasidenib (Idhifa®)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effectLst/>
                        </a:rPr>
                        <a:t>Celgene</a:t>
                      </a:r>
                      <a:r>
                        <a:rPr lang="en-US" sz="1500" kern="1200" dirty="0">
                          <a:solidFill>
                            <a:srgbClr val="000000"/>
                          </a:solidFill>
                          <a:effectLst/>
                          <a:uFillTx/>
                          <a:latin typeface="+mn-lt"/>
                          <a:ea typeface="+mn-ea"/>
                          <a:cs typeface="+mn-cs"/>
                        </a:rPr>
                        <a:t>/BMS </a:t>
                      </a:r>
                      <a:r>
                        <a:rPr lang="en-US" sz="1500" b="0" i="0" u="none" strike="noStrike" kern="1200" baseline="0" dirty="0">
                          <a:solidFill>
                            <a:schemeClr val="dk1"/>
                          </a:solidFill>
                          <a:uFillTx/>
                          <a:latin typeface="+mn-lt"/>
                          <a:ea typeface="+mn-ea"/>
                          <a:cs typeface="+mn-cs"/>
                        </a:rPr>
                        <a:t>	</a:t>
                      </a: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Relapsed or refractory acute myeloid leukemia (AML) with an isocitrate dehydrogenase-2 (IDH2) mutation, as determined with an FDA-approved test</a:t>
                      </a:r>
                      <a:r>
                        <a:rPr lang="en-US" sz="1500" baseline="300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2289391119"/>
                  </a:ext>
                </a:extLst>
              </a:tr>
            </a:tbl>
          </a:graphicData>
        </a:graphic>
      </p:graphicFrame>
    </p:spTree>
    <p:extLst>
      <p:ext uri="{BB962C8B-B14F-4D97-AF65-F5344CB8AC3E}">
        <p14:creationId xmlns:p14="http://schemas.microsoft.com/office/powerpoint/2010/main" val="17998605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136</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141237582"/>
              </p:ext>
            </p:extLst>
          </p:nvPr>
        </p:nvGraphicFramePr>
        <p:xfrm>
          <a:off x="152400" y="742950"/>
          <a:ext cx="8839200" cy="3505199"/>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8045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714498">
                <a:tc>
                  <a:txBody>
                    <a:bodyPr/>
                    <a:lstStyle/>
                    <a:p>
                      <a:pPr marL="0" marR="0">
                        <a:spcBef>
                          <a:spcPts val="0"/>
                        </a:spcBef>
                        <a:spcAft>
                          <a:spcPts val="0"/>
                        </a:spcAft>
                      </a:pPr>
                      <a:r>
                        <a:rPr lang="en-US" sz="1500" dirty="0">
                          <a:solidFill>
                            <a:srgbClr val="000000"/>
                          </a:solidFill>
                          <a:effectLst/>
                        </a:rPr>
                        <a:t>fedratinib</a:t>
                      </a:r>
                    </a:p>
                    <a:p>
                      <a:pPr marL="0" marR="0">
                        <a:spcBef>
                          <a:spcPts val="0"/>
                        </a:spcBef>
                        <a:spcAft>
                          <a:spcPts val="0"/>
                        </a:spcAft>
                      </a:pPr>
                      <a:r>
                        <a:rPr lang="en-US" sz="1500" dirty="0">
                          <a:solidFill>
                            <a:srgbClr val="000000"/>
                          </a:solidFill>
                          <a:effectLst/>
                        </a:rPr>
                        <a:t>(Inrebic®)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Celgene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Intermediate-2 or high-risk primary or secondary post-polycythemia vera or post-essential thrombocythemia myelofibrosis (MF)</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911200142"/>
                  </a:ext>
                </a:extLst>
              </a:tr>
              <a:tr h="796636">
                <a:tc>
                  <a:txBody>
                    <a:bodyPr/>
                    <a:lstStyle/>
                    <a:p>
                      <a:pPr marL="0" marR="0">
                        <a:spcBef>
                          <a:spcPts val="0"/>
                        </a:spcBef>
                        <a:spcAft>
                          <a:spcPts val="0"/>
                        </a:spcAft>
                      </a:pPr>
                      <a:r>
                        <a:rPr lang="en-US" sz="1500" dirty="0">
                          <a:solidFill>
                            <a:srgbClr val="000000"/>
                          </a:solidFill>
                          <a:effectLst/>
                        </a:rPr>
                        <a:t>gilteritinib</a:t>
                      </a:r>
                    </a:p>
                    <a:p>
                      <a:pPr marL="0" marR="0">
                        <a:spcBef>
                          <a:spcPts val="0"/>
                        </a:spcBef>
                        <a:spcAft>
                          <a:spcPts val="0"/>
                        </a:spcAft>
                      </a:pPr>
                      <a:r>
                        <a:rPr lang="en-US" sz="1500" dirty="0">
                          <a:solidFill>
                            <a:srgbClr val="000000"/>
                          </a:solidFill>
                          <a:effectLst/>
                        </a:rPr>
                        <a:t>(Xospata®)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Astellas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Relapsed or refractory adults with AML with a FLT3 mutation, as detected by an FDA-approved test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89391119"/>
                  </a:ext>
                </a:extLst>
              </a:tr>
              <a:tr h="796636">
                <a:tc>
                  <a:txBody>
                    <a:bodyPr/>
                    <a:lstStyle/>
                    <a:p>
                      <a:pPr marL="0" marR="0">
                        <a:spcBef>
                          <a:spcPts val="0"/>
                        </a:spcBef>
                        <a:spcAft>
                          <a:spcPts val="0"/>
                        </a:spcAft>
                      </a:pPr>
                      <a:r>
                        <a:rPr lang="en-US" sz="1500" dirty="0">
                          <a:solidFill>
                            <a:srgbClr val="000000"/>
                          </a:solidFill>
                          <a:effectLst/>
                        </a:rPr>
                        <a:t>glasdegib</a:t>
                      </a:r>
                    </a:p>
                    <a:p>
                      <a:pPr marL="0" marR="0">
                        <a:spcBef>
                          <a:spcPts val="0"/>
                        </a:spcBef>
                        <a:spcAft>
                          <a:spcPts val="0"/>
                        </a:spcAft>
                      </a:pPr>
                      <a:r>
                        <a:rPr lang="en-US" sz="1500" dirty="0">
                          <a:solidFill>
                            <a:srgbClr val="000000"/>
                          </a:solidFill>
                          <a:effectLst/>
                        </a:rPr>
                        <a:t>(Daurismo™)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Pfizer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low-dose cytarabine, for the treatment of newly diagnosed AML in adult patients who are ≥ 75 years old or who have comorbidities that preclude use of intensive induction chemotherapy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42026922"/>
                  </a:ext>
                </a:extLst>
              </a:tr>
              <a:tr h="716973">
                <a:tc>
                  <a:txBody>
                    <a:bodyPr/>
                    <a:lstStyle/>
                    <a:p>
                      <a:pPr marL="0" marR="0">
                        <a:spcBef>
                          <a:spcPts val="0"/>
                        </a:spcBef>
                        <a:spcAft>
                          <a:spcPts val="0"/>
                        </a:spcAft>
                      </a:pPr>
                      <a:r>
                        <a:rPr lang="en-US" sz="1500" b="0" dirty="0">
                          <a:solidFill>
                            <a:srgbClr val="000000"/>
                          </a:solidFill>
                          <a:effectLst/>
                        </a:rPr>
                        <a:t>hydroxyurea</a:t>
                      </a:r>
                      <a:br>
                        <a:rPr lang="en-US" sz="1500" b="0" dirty="0">
                          <a:solidFill>
                            <a:srgbClr val="000000"/>
                          </a:solidFill>
                          <a:effectLst/>
                        </a:rPr>
                      </a:br>
                      <a:r>
                        <a:rPr lang="en-US" sz="1500" b="0" dirty="0">
                          <a:solidFill>
                            <a:srgbClr val="000000"/>
                          </a:solidFill>
                          <a:effectLst/>
                        </a:rPr>
                        <a:t>(Hydrea®)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b="0" dirty="0">
                          <a:solidFill>
                            <a:srgbClr val="000000"/>
                          </a:solidFill>
                          <a:effectLst/>
                        </a:rPr>
                        <a:t>generic, Bristol-Myers Squibb</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Resistant CML</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Locally advanced squamous cell carcinomas of the head and neck (excluding lip), in combination with concurrent chemoradiation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980189357"/>
                  </a:ext>
                </a:extLst>
              </a:tr>
            </a:tbl>
          </a:graphicData>
        </a:graphic>
      </p:graphicFrame>
    </p:spTree>
    <p:extLst>
      <p:ext uri="{BB962C8B-B14F-4D97-AF65-F5344CB8AC3E}">
        <p14:creationId xmlns:p14="http://schemas.microsoft.com/office/powerpoint/2010/main" val="311924394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137</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4171467656"/>
              </p:ext>
            </p:extLst>
          </p:nvPr>
        </p:nvGraphicFramePr>
        <p:xfrm>
          <a:off x="0" y="742951"/>
          <a:ext cx="9144000" cy="3929679"/>
        </p:xfrm>
        <a:graphic>
          <a:graphicData uri="http://schemas.openxmlformats.org/drawingml/2006/table">
            <a:tbl>
              <a:tblPr firstRow="1" bandRow="1" bandCol="1">
                <a:tableStyleId>{5C22544A-7EE6-4342-B048-85BDC9FD1C3A}</a:tableStyleId>
              </a:tblPr>
              <a:tblGrid>
                <a:gridCol w="1103586">
                  <a:extLst>
                    <a:ext uri="{9D8B030D-6E8A-4147-A177-3AD203B41FA5}">
                      <a16:colId xmlns:a16="http://schemas.microsoft.com/office/drawing/2014/main" val="1400236781"/>
                    </a:ext>
                  </a:extLst>
                </a:gridCol>
                <a:gridCol w="1251520">
                  <a:extLst>
                    <a:ext uri="{9D8B030D-6E8A-4147-A177-3AD203B41FA5}">
                      <a16:colId xmlns:a16="http://schemas.microsoft.com/office/drawing/2014/main" val="245475250"/>
                    </a:ext>
                  </a:extLst>
                </a:gridCol>
                <a:gridCol w="6788894">
                  <a:extLst>
                    <a:ext uri="{9D8B030D-6E8A-4147-A177-3AD203B41FA5}">
                      <a16:colId xmlns:a16="http://schemas.microsoft.com/office/drawing/2014/main" val="2943497221"/>
                    </a:ext>
                  </a:extLst>
                </a:gridCol>
              </a:tblGrid>
              <a:tr h="230827">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776938">
                <a:tc>
                  <a:txBody>
                    <a:bodyPr/>
                    <a:lstStyle/>
                    <a:p>
                      <a:pPr marL="0" marR="0">
                        <a:spcBef>
                          <a:spcPts val="0"/>
                        </a:spcBef>
                        <a:spcAft>
                          <a:spcPts val="0"/>
                        </a:spcAft>
                      </a:pPr>
                      <a:r>
                        <a:rPr lang="en-US" sz="1500" dirty="0">
                          <a:solidFill>
                            <a:srgbClr val="000000"/>
                          </a:solidFill>
                          <a:effectLst/>
                        </a:rPr>
                        <a:t>ibrutinib</a:t>
                      </a:r>
                      <a:br>
                        <a:rPr lang="en-US" sz="1500" dirty="0">
                          <a:solidFill>
                            <a:srgbClr val="000000"/>
                          </a:solidFill>
                          <a:effectLst/>
                        </a:rPr>
                      </a:br>
                      <a:r>
                        <a:rPr lang="en-US" sz="1500" dirty="0">
                          <a:solidFill>
                            <a:srgbClr val="000000"/>
                          </a:solidFill>
                          <a:effectLst/>
                        </a:rPr>
                        <a:t>(Imbruvica®)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Pharmacyclics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Mantle cell lymphoma (MCL) in patients who have received ≥ 1 prior therapy</a:t>
                      </a:r>
                      <a:r>
                        <a:rPr lang="en-US" sz="1500" baseline="30000" dirty="0">
                          <a:solidFill>
                            <a:srgbClr val="000000"/>
                          </a:solidFill>
                          <a:effectLst/>
                          <a:latin typeface="+mn-lt"/>
                        </a:rPr>
                        <a:t>*</a:t>
                      </a:r>
                      <a:endParaRPr lang="en-US" sz="1500" dirty="0">
                        <a:solidFill>
                          <a:srgbClr val="000000"/>
                        </a:solidFill>
                        <a:effectLst/>
                        <a:latin typeface="+mn-l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CLL/ SLL</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CLL/ SLL with 17p deletion</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Waldenström’s macroglobulinemia</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Marginal zone lymphoma (MZL) requiring systemic therapy and patient has had prior anti-CD20-based therapy</a:t>
                      </a:r>
                    </a:p>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latin typeface="+mn-lt"/>
                        </a:rPr>
                        <a:t>Chronic graft versus host disease (cGVHD) after failure of ≥ 1 line of systemic therapy </a:t>
                      </a:r>
                      <a:r>
                        <a:rPr lang="en-US" sz="1500" b="0" i="0" u="none" strike="noStrike" noProof="0" dirty="0">
                          <a:solidFill>
                            <a:srgbClr val="000000"/>
                          </a:solidFill>
                          <a:effectLst/>
                          <a:latin typeface="+mn-lt"/>
                        </a:rPr>
                        <a:t>in adults and pediatric patients ≥ 1 year of age</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89391119"/>
                  </a:ext>
                </a:extLst>
              </a:tr>
              <a:tr h="1870052">
                <a:tc>
                  <a:txBody>
                    <a:bodyPr/>
                    <a:lstStyle/>
                    <a:p>
                      <a:pPr marL="0" marR="0" lvl="0">
                        <a:spcBef>
                          <a:spcPts val="0"/>
                        </a:spcBef>
                        <a:spcAft>
                          <a:spcPts val="0"/>
                        </a:spcAft>
                        <a:buNone/>
                      </a:pPr>
                      <a:r>
                        <a:rPr lang="en-US" sz="1500" dirty="0">
                          <a:solidFill>
                            <a:srgbClr val="000000"/>
                          </a:solidFill>
                          <a:effectLst/>
                        </a:rPr>
                        <a:t>idelalisib</a:t>
                      </a:r>
                      <a:br>
                        <a:rPr lang="en-US" sz="1500" dirty="0">
                          <a:solidFill>
                            <a:srgbClr val="000000"/>
                          </a:solidFill>
                          <a:effectLst/>
                        </a:rPr>
                      </a:br>
                      <a:r>
                        <a:rPr lang="en-US" sz="1500" dirty="0">
                          <a:solidFill>
                            <a:srgbClr val="000000"/>
                          </a:solidFill>
                          <a:effectLst/>
                        </a:rPr>
                        <a:t>(Zydelig®)</a:t>
                      </a:r>
                      <a:endParaRPr lang="en-US" sz="1500" dirty="0">
                        <a:solidFill>
                          <a:srgbClr val="000000"/>
                        </a:solidFill>
                        <a:effectLst/>
                        <a:latin typeface="Calibri"/>
                        <a:cs typeface="Times New Roman"/>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Gilead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Relapsed chronic CLL in combination with rituximab in patients for whom rituximab alone would be considered appropriate therapy due to other comorbidities</a:t>
                      </a:r>
                    </a:p>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latin typeface="+mn-lt"/>
                        </a:rPr>
                        <a:t>Relapsed follicular B-cell non-Hodgkin’s lymphoma in patients who have received ≥ 2 prior systemic therapies, (FDA withdrew indication in February 2022)*</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Relapsed SLL in patients who have received ≥ 2 prior systemic therapies</a:t>
                      </a:r>
                    </a:p>
                    <a:p>
                      <a:pPr marL="171450" marR="0" lvl="0" indent="-17145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tab pos="228600" algn="l"/>
                        </a:tabLst>
                        <a:defRPr/>
                      </a:pPr>
                      <a:r>
                        <a:rPr lang="en-US" sz="1500" dirty="0">
                          <a:solidFill>
                            <a:srgbClr val="000000"/>
                          </a:solidFill>
                          <a:effectLst/>
                          <a:latin typeface="+mn-lt"/>
                        </a:rPr>
                        <a:t>Not recommended as first line for any patient; including patients with CLL, SLL, FL, and other indolent non-Hodgkin’s lymphoma</a:t>
                      </a:r>
                    </a:p>
                    <a:p>
                      <a:pPr marL="171450" marR="0" lvl="0" indent="-171450">
                        <a:spcBef>
                          <a:spcPts val="0"/>
                        </a:spcBef>
                        <a:spcAft>
                          <a:spcPts val="0"/>
                        </a:spcAft>
                        <a:buSzPct val="80000"/>
                        <a:buFont typeface="Wingdings" panose="05000000000000000000" pitchFamily="2" charset="2"/>
                        <a:buChar char=""/>
                        <a:tabLst>
                          <a:tab pos="228600" algn="l"/>
                        </a:tabLst>
                      </a:pPr>
                      <a:endParaRPr lang="en-US" sz="1500" baseline="30000" dirty="0">
                        <a:solidFill>
                          <a:srgbClr val="000000"/>
                        </a:solidFill>
                        <a:effectLst/>
                        <a:latin typeface="+mn-l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42026922"/>
                  </a:ext>
                </a:extLst>
              </a:tr>
            </a:tbl>
          </a:graphicData>
        </a:graphic>
      </p:graphicFrame>
    </p:spTree>
    <p:extLst>
      <p:ext uri="{BB962C8B-B14F-4D97-AF65-F5344CB8AC3E}">
        <p14:creationId xmlns:p14="http://schemas.microsoft.com/office/powerpoint/2010/main" val="40151485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138</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1938891381"/>
              </p:ext>
            </p:extLst>
          </p:nvPr>
        </p:nvGraphicFramePr>
        <p:xfrm>
          <a:off x="152400" y="742950"/>
          <a:ext cx="8839200" cy="3954780"/>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503698">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3451082">
                <a:tc>
                  <a:txBody>
                    <a:bodyPr/>
                    <a:lstStyle/>
                    <a:p>
                      <a:pPr marL="0" marR="0">
                        <a:spcBef>
                          <a:spcPts val="0"/>
                        </a:spcBef>
                        <a:spcAft>
                          <a:spcPts val="0"/>
                        </a:spcAft>
                      </a:pPr>
                      <a:r>
                        <a:rPr lang="en-US" sz="1500" b="0" dirty="0">
                          <a:solidFill>
                            <a:srgbClr val="000000"/>
                          </a:solidFill>
                          <a:effectLst/>
                        </a:rPr>
                        <a:t>imatinib</a:t>
                      </a:r>
                      <a:br>
                        <a:rPr lang="en-US" sz="1500" b="0" dirty="0">
                          <a:solidFill>
                            <a:srgbClr val="000000"/>
                          </a:solidFill>
                          <a:effectLst/>
                        </a:rPr>
                      </a:br>
                      <a:r>
                        <a:rPr lang="en-US" sz="1500" b="0" dirty="0">
                          <a:solidFill>
                            <a:srgbClr val="000000"/>
                          </a:solidFill>
                          <a:effectLst/>
                        </a:rPr>
                        <a:t>(Gleevec®)</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generic, Novartis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Newly diagnosed adult and pediatric patients with Ph+ CML in chronic phase</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Patients with Ph+ CML in blast crisis, accelerated phase, or chronic phase after failure of interferon-alpha 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relapsed or refractory Ph+ ALL</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Pediatric patients with newly diagnosed Ph+ ALL in combination with chemotherapy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myelodysplastic/ myeloproliferative diseases associated with platelet-derived growth factor receptor (PDGFR) gene re-arrangements as determined with an FDA-approved test</a:t>
                      </a:r>
                      <a:r>
                        <a:rPr lang="en-US" sz="1200" b="0" baseline="30000" dirty="0">
                          <a:solidFill>
                            <a:srgbClr val="000000"/>
                          </a:solidFill>
                          <a:effectLst/>
                        </a:rPr>
                        <a:t>‡</a:t>
                      </a:r>
                      <a:endParaRPr lang="en-US" sz="1200" b="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aggressive systemic mastocytosis without the D816V c-Kit mutation, as determined with an FDA-approved test or with c-Kit mutational status unknown</a:t>
                      </a:r>
                      <a:r>
                        <a:rPr lang="en-US" sz="1200" b="0" baseline="30000" dirty="0">
                          <a:solidFill>
                            <a:srgbClr val="000000"/>
                          </a:solidFill>
                          <a:effectLst/>
                        </a:rPr>
                        <a:t>‡</a:t>
                      </a:r>
                      <a:endParaRPr lang="en-US" sz="1200" b="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hypereosinophilic syndrome and/or chronic eosinophilic leukemia who have the FIP1L1-PDGFRα fusion kinase (mutational analysis or FISH demonstration of CHIC2 allele deletion) and for patients with hypereosinophilic syndrome and/or chronic eosinophilic leukemia who are FIP1L1-PDGFRα fusion kinase-negative or unknown</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Adult patients with unresectable, recurrent, and/or metastatic dermatofibrosarcoma protuberans (DFSP)</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Patients with Kit (CD117)-positive unresectable and/or metastatic malignant gastrointestinal stromal tumors (GIST)</a:t>
                      </a:r>
                    </a:p>
                    <a:p>
                      <a:pPr marL="171450" marR="0" lvl="0" indent="-171450">
                        <a:spcBef>
                          <a:spcPts val="0"/>
                        </a:spcBef>
                        <a:spcAft>
                          <a:spcPts val="0"/>
                        </a:spcAft>
                        <a:buSzPct val="80000"/>
                        <a:buFont typeface="Wingdings" panose="05000000000000000000" pitchFamily="2" charset="2"/>
                        <a:buChar char=""/>
                        <a:tabLst>
                          <a:tab pos="228600" algn="l"/>
                        </a:tabLst>
                      </a:pPr>
                      <a:r>
                        <a:rPr lang="en-US" sz="1200" b="0" dirty="0">
                          <a:solidFill>
                            <a:srgbClr val="000000"/>
                          </a:solidFill>
                          <a:effectLst/>
                        </a:rPr>
                        <a:t>Adjuvant treatment of adult patients following resection of Kit (CD117)-positive GIST</a:t>
                      </a:r>
                      <a:endParaRPr lang="en-US" sz="12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842026922"/>
                  </a:ext>
                </a:extLst>
              </a:tr>
            </a:tbl>
          </a:graphicData>
        </a:graphic>
      </p:graphicFrame>
    </p:spTree>
    <p:extLst>
      <p:ext uri="{BB962C8B-B14F-4D97-AF65-F5344CB8AC3E}">
        <p14:creationId xmlns:p14="http://schemas.microsoft.com/office/powerpoint/2010/main" val="265726322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139</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1196368241"/>
              </p:ext>
            </p:extLst>
          </p:nvPr>
        </p:nvGraphicFramePr>
        <p:xfrm>
          <a:off x="152400" y="742951"/>
          <a:ext cx="8839200" cy="3997852"/>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53650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2562968">
                <a:tc>
                  <a:txBody>
                    <a:bodyPr/>
                    <a:lstStyle/>
                    <a:p>
                      <a:pPr marL="0" marR="0">
                        <a:spcBef>
                          <a:spcPts val="0"/>
                        </a:spcBef>
                        <a:spcAft>
                          <a:spcPts val="0"/>
                        </a:spcAft>
                      </a:pPr>
                      <a:r>
                        <a:rPr lang="en-US" sz="1500" dirty="0">
                          <a:solidFill>
                            <a:srgbClr val="000000"/>
                          </a:solidFill>
                          <a:effectLst/>
                        </a:rPr>
                        <a:t>ivosidenib</a:t>
                      </a:r>
                      <a:br>
                        <a:rPr lang="en-US" sz="1500" dirty="0">
                          <a:solidFill>
                            <a:srgbClr val="000000"/>
                          </a:solidFill>
                          <a:effectLst/>
                        </a:rPr>
                      </a:br>
                      <a:r>
                        <a:rPr lang="en-US" sz="1500" dirty="0">
                          <a:solidFill>
                            <a:srgbClr val="000000"/>
                          </a:solidFill>
                          <a:effectLst/>
                        </a:rPr>
                        <a:t>(Tibsovo®)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Agios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Adult patients with relapsed or refractory AML with a susceptible isocitrate dehydrogenase-1 (IDH1) mutation, as detected by an FDA-approved test</a:t>
                      </a:r>
                      <a:r>
                        <a:rPr lang="en-US" sz="1500" baseline="30000" dirty="0">
                          <a:solidFill>
                            <a:srgbClr val="000000"/>
                          </a:solidFill>
                          <a:effectLst/>
                        </a:rPr>
                        <a:t>‡</a:t>
                      </a:r>
                      <a:endParaRPr lang="en-US" sz="15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Adult patients with newly diagnosed AML who are ≥ 75 years old or who have comorbidities that preclude the use of intensive induction chemotherapy with a susceptible IDH1 mutation, as detected by an FDA-approved test</a:t>
                      </a:r>
                    </a:p>
                    <a:p>
                      <a:pPr marL="171450" marR="0" lvl="0" indent="-171450">
                        <a:spcBef>
                          <a:spcPts val="0"/>
                        </a:spcBef>
                        <a:spcAft>
                          <a:spcPts val="0"/>
                        </a:spcAft>
                        <a:buSzPct val="80000"/>
                        <a:buFont typeface="Wingdings" panose="05000000000000000000" pitchFamily="2" charset="2"/>
                        <a:buChar char=""/>
                      </a:pPr>
                      <a:r>
                        <a:rPr lang="en-US" sz="1500" b="0" i="0" u="none" strike="noStrike" noProof="0" dirty="0">
                          <a:solidFill>
                            <a:srgbClr val="000000"/>
                          </a:solidFill>
                          <a:effectLst/>
                          <a:latin typeface="+mn-lt"/>
                        </a:rPr>
                        <a:t>In combination with azacitidine or as monotherapy in adult patients with newly diagnosed AML who are ≥ 75 years old or who have comorbidities that preclude the use of intensive induction chemotherapy with a susceptible IDH1 mutation, as detected by an FDA-approved test†</a:t>
                      </a:r>
                    </a:p>
                    <a:p>
                      <a:pPr marL="171450" marR="0" lvl="0" indent="-171450">
                        <a:spcBef>
                          <a:spcPts val="0"/>
                        </a:spcBef>
                        <a:spcAft>
                          <a:spcPts val="0"/>
                        </a:spcAft>
                        <a:buSzPct val="80000"/>
                        <a:buFont typeface="Wingdings" panose="05000000000000000000" pitchFamily="2" charset="2"/>
                        <a:buChar char=""/>
                      </a:pPr>
                      <a:r>
                        <a:rPr lang="en-US" sz="1500" b="0" i="0" u="none" strike="noStrike" noProof="0" dirty="0">
                          <a:solidFill>
                            <a:srgbClr val="000000"/>
                          </a:solidFill>
                          <a:effectLst/>
                          <a:latin typeface="+mn-lt"/>
                        </a:rPr>
                        <a:t>Adult patients with previously treated locally advanced or metastatic cholangiocarcinoma with an IDH1 mutation as detected by an FDA-approved test</a:t>
                      </a:r>
                    </a:p>
                    <a:p>
                      <a:pPr marL="171450" marR="0" lvl="0" indent="-171450">
                        <a:spcBef>
                          <a:spcPts val="0"/>
                        </a:spcBef>
                        <a:spcAft>
                          <a:spcPts val="0"/>
                        </a:spcAft>
                        <a:buSzPct val="80000"/>
                        <a:buFont typeface="Wingdings" panose="05000000000000000000" pitchFamily="2" charset="2"/>
                        <a:buChar char=""/>
                      </a:pPr>
                      <a:endParaRPr lang="en-US" sz="1500" b="0" i="0" u="none" strike="noStrike" noProof="0" dirty="0">
                        <a:effectLst/>
                        <a:latin typeface="Calibri"/>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418926804"/>
                  </a:ext>
                </a:extLst>
              </a:tr>
              <a:tr h="718146">
                <a:tc>
                  <a:txBody>
                    <a:bodyPr/>
                    <a:lstStyle/>
                    <a:p>
                      <a:pPr marL="0" marR="0">
                        <a:spcBef>
                          <a:spcPts val="0"/>
                        </a:spcBef>
                        <a:spcAft>
                          <a:spcPts val="0"/>
                        </a:spcAft>
                      </a:pPr>
                      <a:r>
                        <a:rPr lang="en-US" sz="1500" dirty="0">
                          <a:solidFill>
                            <a:srgbClr val="000000"/>
                          </a:solidFill>
                          <a:effectLst/>
                        </a:rPr>
                        <a:t>ixazomib</a:t>
                      </a:r>
                      <a:br>
                        <a:rPr lang="en-US" sz="1500" dirty="0">
                          <a:solidFill>
                            <a:srgbClr val="000000"/>
                          </a:solidFill>
                          <a:effectLst/>
                        </a:rPr>
                      </a:br>
                      <a:r>
                        <a:rPr lang="en-US" sz="1500" dirty="0">
                          <a:solidFill>
                            <a:srgbClr val="000000"/>
                          </a:solidFill>
                          <a:effectLst/>
                        </a:rPr>
                        <a:t>(Ninlaro®)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Millennium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lenalidomide and dexamethasone for the treatment of multiple myeloma in patients who have received ≥ 1 prior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368395098"/>
                  </a:ext>
                </a:extLst>
              </a:tr>
            </a:tbl>
          </a:graphicData>
        </a:graphic>
      </p:graphicFrame>
    </p:spTree>
    <p:extLst>
      <p:ext uri="{BB962C8B-B14F-4D97-AF65-F5344CB8AC3E}">
        <p14:creationId xmlns:p14="http://schemas.microsoft.com/office/powerpoint/2010/main" val="105799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a:xfrm>
            <a:off x="457200" y="877824"/>
            <a:ext cx="8229600" cy="3564398"/>
          </a:xfrm>
        </p:spPr>
        <p:txBody>
          <a:bodyPr/>
          <a:lstStyle/>
          <a:p>
            <a:r>
              <a:rPr lang="en-US" sz="2200" dirty="0">
                <a:solidFill>
                  <a:srgbClr val="020202"/>
                </a:solidFill>
              </a:rPr>
              <a:t>In 2015 t</a:t>
            </a:r>
            <a:r>
              <a:rPr lang="en-US" sz="2200" dirty="0">
                <a:solidFill>
                  <a:srgbClr val="020202"/>
                </a:solidFill>
                <a:effectLst/>
              </a:rPr>
              <a:t>he FDA stated that there is a possible increased cardiovascular risk associated with testosterone use</a:t>
            </a:r>
          </a:p>
          <a:p>
            <a:r>
              <a:rPr lang="en-US" sz="2200" dirty="0">
                <a:solidFill>
                  <a:srgbClr val="020202"/>
                </a:solidFill>
              </a:rPr>
              <a:t>The TRAVERSE study, which was published in 2023, found that testosterone replacement therapy did not have a higher incidence of major adverse cardiac events compared to placebo in males with hypogonadism and preexisting or high risk of CVD</a:t>
            </a:r>
            <a:endParaRPr lang="en-US" sz="2200" dirty="0">
              <a:solidFill>
                <a:srgbClr val="020202"/>
              </a:solidFill>
              <a:effectLst/>
            </a:endParaRPr>
          </a:p>
          <a:p>
            <a:r>
              <a:rPr lang="en-US" sz="2200" dirty="0">
                <a:solidFill>
                  <a:srgbClr val="020202"/>
                </a:solidFill>
                <a:effectLst/>
              </a:rPr>
              <a:t>The gel and solution formulations of testosterone have demonstrated a lower incidence of adverse reactions related to administration compared to the patches</a:t>
            </a:r>
          </a:p>
          <a:p>
            <a:r>
              <a:rPr lang="en-US" sz="2200" dirty="0">
                <a:solidFill>
                  <a:srgbClr val="020202"/>
                </a:solidFill>
                <a:effectLst/>
              </a:rPr>
              <a:t>All testosterone products are Schedule III controlled substances</a:t>
            </a:r>
            <a:endParaRPr lang="en-US" sz="2200" dirty="0">
              <a:solidFill>
                <a:srgbClr val="020202"/>
              </a:solidFill>
            </a:endParaRPr>
          </a:p>
          <a:p>
            <a:endParaRPr lang="en-US" sz="2000" dirty="0">
              <a:solidFill>
                <a:srgbClr val="000000"/>
              </a:solidFill>
              <a:effectLst/>
            </a:endParaRPr>
          </a:p>
          <a:p>
            <a:endParaRPr lang="en-US" sz="2000" dirty="0">
              <a:solidFill>
                <a:srgbClr val="000000"/>
              </a:solidFill>
              <a:effectLst/>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032195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140</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314206954"/>
              </p:ext>
            </p:extLst>
          </p:nvPr>
        </p:nvGraphicFramePr>
        <p:xfrm>
          <a:off x="152400" y="742950"/>
          <a:ext cx="8839200" cy="3810000"/>
        </p:xfrm>
        <a:graphic>
          <a:graphicData uri="http://schemas.openxmlformats.org/drawingml/2006/table">
            <a:tbl>
              <a:tblPr firstRow="1" bandRow="1" bandCol="1">
                <a:tableStyleId>{5C22544A-7EE6-4342-B048-85BDC9FD1C3A}</a:tableStyleId>
              </a:tblPr>
              <a:tblGrid>
                <a:gridCol w="1066800">
                  <a:extLst>
                    <a:ext uri="{9D8B030D-6E8A-4147-A177-3AD203B41FA5}">
                      <a16:colId xmlns:a16="http://schemas.microsoft.com/office/drawing/2014/main" val="1400236781"/>
                    </a:ext>
                  </a:extLst>
                </a:gridCol>
                <a:gridCol w="1209802">
                  <a:extLst>
                    <a:ext uri="{9D8B030D-6E8A-4147-A177-3AD203B41FA5}">
                      <a16:colId xmlns:a16="http://schemas.microsoft.com/office/drawing/2014/main" val="245475250"/>
                    </a:ext>
                  </a:extLst>
                </a:gridCol>
                <a:gridCol w="6562598">
                  <a:extLst>
                    <a:ext uri="{9D8B030D-6E8A-4147-A177-3AD203B41FA5}">
                      <a16:colId xmlns:a16="http://schemas.microsoft.com/office/drawing/2014/main" val="2943497221"/>
                    </a:ext>
                  </a:extLst>
                </a:gridCol>
              </a:tblGrid>
              <a:tr h="48045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796636">
                <a:tc>
                  <a:txBody>
                    <a:bodyPr/>
                    <a:lstStyle/>
                    <a:p>
                      <a:pPr marL="0" marR="0">
                        <a:spcBef>
                          <a:spcPts val="0"/>
                        </a:spcBef>
                        <a:spcAft>
                          <a:spcPts val="0"/>
                        </a:spcAft>
                      </a:pPr>
                      <a:r>
                        <a:rPr lang="en-US" sz="1500" dirty="0">
                          <a:solidFill>
                            <a:srgbClr val="000000"/>
                          </a:solidFill>
                          <a:effectLst/>
                        </a:rPr>
                        <a:t>lenalidomide</a:t>
                      </a:r>
                      <a:br>
                        <a:rPr lang="en-US" sz="1500" dirty="0">
                          <a:solidFill>
                            <a:srgbClr val="000000"/>
                          </a:solidFill>
                          <a:effectLst/>
                        </a:rPr>
                      </a:br>
                      <a:r>
                        <a:rPr lang="en-US" sz="1500" dirty="0">
                          <a:solidFill>
                            <a:srgbClr val="000000"/>
                          </a:solidFill>
                          <a:effectLst/>
                        </a:rPr>
                        <a:t>(Revlimid®)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Celgene</a:t>
                      </a:r>
                      <a:r>
                        <a:rPr lang="en-US" sz="1500" kern="1200" dirty="0">
                          <a:solidFill>
                            <a:srgbClr val="000000"/>
                          </a:solidFill>
                          <a:effectLst/>
                          <a:uFillTx/>
                          <a:latin typeface="+mn-lt"/>
                          <a:ea typeface="+mn-ea"/>
                          <a:cs typeface="+mn-cs"/>
                        </a:rPr>
                        <a:t>/BMS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dexamethasone for the treatment of multiple myeloma </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As maintenance therapy for multiple myeloma following autologous hematopoietic stem cell transplantation (auto-HSCT)</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transfusion-dependent anemia due to low-or intermediate-1-risk myelodysplastic syndromes associated with a deletion of 5q cytogenetic abnormality with or without additional cytogenetic abnormalities</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mantle cell lymphoma after relapse or disease progression after 2 prior therapies, 1 of which included bortezomib</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a rituximab product for the treatment of previously treated FL </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In combination with a rituximab product for the treatment of previously treated MZL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811041362"/>
                  </a:ext>
                </a:extLst>
              </a:tr>
              <a:tr h="586344">
                <a:tc>
                  <a:txBody>
                    <a:bodyPr/>
                    <a:lstStyle/>
                    <a:p>
                      <a:pPr marL="0" marR="0">
                        <a:spcBef>
                          <a:spcPts val="0"/>
                        </a:spcBef>
                        <a:spcAft>
                          <a:spcPts val="0"/>
                        </a:spcAft>
                      </a:pPr>
                      <a:r>
                        <a:rPr lang="en-US" sz="1500" b="0" dirty="0">
                          <a:solidFill>
                            <a:srgbClr val="000000"/>
                          </a:solidFill>
                          <a:effectLst/>
                        </a:rPr>
                        <a:t>melphalan (Alkeran®)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generic, Apopharma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Palliative treatment of multiple myeloma</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Palliation of non-resectable epithelial carcinoma of the ovary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682798735"/>
                  </a:ext>
                </a:extLst>
              </a:tr>
            </a:tbl>
          </a:graphicData>
        </a:graphic>
      </p:graphicFrame>
    </p:spTree>
    <p:extLst>
      <p:ext uri="{BB962C8B-B14F-4D97-AF65-F5344CB8AC3E}">
        <p14:creationId xmlns:p14="http://schemas.microsoft.com/office/powerpoint/2010/main" val="32129552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436713"/>
          </a:xfrm>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141</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612607752"/>
              </p:ext>
            </p:extLst>
          </p:nvPr>
        </p:nvGraphicFramePr>
        <p:xfrm>
          <a:off x="0" y="517585"/>
          <a:ext cx="9144000" cy="4425412"/>
        </p:xfrm>
        <a:graphic>
          <a:graphicData uri="http://schemas.openxmlformats.org/drawingml/2006/table">
            <a:tbl>
              <a:tblPr firstRow="1" bandRow="1" bandCol="1">
                <a:tableStyleId>{5C22544A-7EE6-4342-B048-85BDC9FD1C3A}</a:tableStyleId>
              </a:tblPr>
              <a:tblGrid>
                <a:gridCol w="1418896">
                  <a:extLst>
                    <a:ext uri="{9D8B030D-6E8A-4147-A177-3AD203B41FA5}">
                      <a16:colId xmlns:a16="http://schemas.microsoft.com/office/drawing/2014/main" val="1400236781"/>
                    </a:ext>
                  </a:extLst>
                </a:gridCol>
                <a:gridCol w="1182414">
                  <a:extLst>
                    <a:ext uri="{9D8B030D-6E8A-4147-A177-3AD203B41FA5}">
                      <a16:colId xmlns:a16="http://schemas.microsoft.com/office/drawing/2014/main" val="245475250"/>
                    </a:ext>
                  </a:extLst>
                </a:gridCol>
                <a:gridCol w="6542690">
                  <a:extLst>
                    <a:ext uri="{9D8B030D-6E8A-4147-A177-3AD203B41FA5}">
                      <a16:colId xmlns:a16="http://schemas.microsoft.com/office/drawing/2014/main" val="2943497221"/>
                    </a:ext>
                  </a:extLst>
                </a:gridCol>
              </a:tblGrid>
              <a:tr h="371572">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798436">
                <a:tc>
                  <a:txBody>
                    <a:bodyPr/>
                    <a:lstStyle/>
                    <a:p>
                      <a:pPr marL="0" marR="0">
                        <a:spcBef>
                          <a:spcPts val="0"/>
                        </a:spcBef>
                        <a:spcAft>
                          <a:spcPts val="0"/>
                        </a:spcAft>
                      </a:pPr>
                      <a:r>
                        <a:rPr lang="en-US" sz="1400" b="0" dirty="0">
                          <a:solidFill>
                            <a:srgbClr val="000000"/>
                          </a:solidFill>
                          <a:effectLst/>
                          <a:latin typeface="+mn-lt"/>
                        </a:rPr>
                        <a:t>mercaptopurine </a:t>
                      </a:r>
                    </a:p>
                    <a:p>
                      <a:pPr marL="0" marR="0">
                        <a:spcBef>
                          <a:spcPts val="0"/>
                        </a:spcBef>
                        <a:spcAft>
                          <a:spcPts val="0"/>
                        </a:spcAft>
                      </a:pPr>
                      <a:r>
                        <a:rPr lang="en-US" sz="1400" b="0" dirty="0">
                          <a:solidFill>
                            <a:srgbClr val="000000"/>
                          </a:solidFill>
                          <a:effectLst/>
                          <a:latin typeface="+mn-lt"/>
                        </a:rPr>
                        <a:t>(Purixan®)</a:t>
                      </a:r>
                      <a:r>
                        <a:rPr lang="en-US" sz="1400" b="0" baseline="3000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b="0" dirty="0">
                          <a:solidFill>
                            <a:srgbClr val="000000"/>
                          </a:solidFill>
                          <a:effectLst/>
                          <a:latin typeface="+mn-lt"/>
                        </a:rPr>
                        <a:t>generic (tablets);</a:t>
                      </a:r>
                      <a:br>
                        <a:rPr lang="en-US" sz="1400" b="0" dirty="0">
                          <a:solidFill>
                            <a:srgbClr val="000000"/>
                          </a:solidFill>
                          <a:effectLst/>
                          <a:latin typeface="+mn-lt"/>
                        </a:rPr>
                      </a:br>
                      <a:r>
                        <a:rPr lang="en-US" sz="1400" b="0" dirty="0">
                          <a:solidFill>
                            <a:srgbClr val="000000"/>
                          </a:solidFill>
                          <a:effectLst/>
                          <a:latin typeface="+mn-lt"/>
                        </a:rPr>
                        <a:t>Nova (suspension)</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ALL as a component of a combination maintenance therapy regimen</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682798735"/>
                  </a:ext>
                </a:extLst>
              </a:tr>
              <a:tr h="998045">
                <a:tc>
                  <a:txBody>
                    <a:bodyPr/>
                    <a:lstStyle/>
                    <a:p>
                      <a:pPr marL="0" marR="0">
                        <a:spcBef>
                          <a:spcPts val="0"/>
                        </a:spcBef>
                        <a:spcAft>
                          <a:spcPts val="0"/>
                        </a:spcAft>
                      </a:pPr>
                      <a:r>
                        <a:rPr lang="en-US" sz="1400" b="0" dirty="0">
                          <a:solidFill>
                            <a:srgbClr val="000000"/>
                          </a:solidFill>
                          <a:effectLst/>
                          <a:latin typeface="+mn-lt"/>
                        </a:rPr>
                        <a:t>midostaurin</a:t>
                      </a:r>
                      <a:br>
                        <a:rPr lang="en-US" sz="1400" b="0" dirty="0">
                          <a:solidFill>
                            <a:srgbClr val="000000"/>
                          </a:solidFill>
                          <a:effectLst/>
                          <a:latin typeface="+mn-lt"/>
                        </a:rPr>
                      </a:br>
                      <a:r>
                        <a:rPr lang="en-US" sz="1400" b="0" dirty="0">
                          <a:solidFill>
                            <a:srgbClr val="000000"/>
                          </a:solidFill>
                          <a:effectLst/>
                          <a:latin typeface="+mn-lt"/>
                        </a:rPr>
                        <a:t>(Rydapt®)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b="0" dirty="0">
                          <a:solidFill>
                            <a:srgbClr val="000000"/>
                          </a:solidFill>
                          <a:effectLst/>
                          <a:latin typeface="+mn-lt"/>
                        </a:rPr>
                        <a:t>Novartis</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Newly diagnosed AML that is FLT3 mutation-positive as detected by an FDA-approved test</a:t>
                      </a:r>
                      <a:r>
                        <a:rPr lang="en-US" sz="1400" b="0" baseline="30000" dirty="0">
                          <a:solidFill>
                            <a:srgbClr val="000000"/>
                          </a:solidFill>
                          <a:effectLst/>
                          <a:latin typeface="+mn-lt"/>
                        </a:rPr>
                        <a:t>‡</a:t>
                      </a:r>
                      <a:r>
                        <a:rPr lang="en-US" sz="1400" b="0" dirty="0">
                          <a:solidFill>
                            <a:srgbClr val="000000"/>
                          </a:solidFill>
                          <a:effectLst/>
                          <a:latin typeface="+mn-lt"/>
                        </a:rPr>
                        <a:t>, in combination with standard cytarabine and daunorubicin induction and cytarabine consolidation</a:t>
                      </a:r>
                      <a:r>
                        <a:rPr lang="en-US" sz="1400" b="0" baseline="30000" dirty="0">
                          <a:solidFill>
                            <a:srgbClr val="000000"/>
                          </a:solidFill>
                          <a:effectLst/>
                          <a:latin typeface="+mn-lt"/>
                        </a:rPr>
                        <a:t>**</a:t>
                      </a:r>
                      <a:endParaRPr lang="en-US" sz="1400" b="0" dirty="0">
                        <a:solidFill>
                          <a:srgbClr val="000000"/>
                        </a:solidFill>
                        <a:effectLst/>
                        <a:latin typeface="+mn-l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Aggressive systemic mastocytosis (ASM), systemic mastocytosis with associated hematological neoplasm (SM-AHN), or mast cell leukemia</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211845724"/>
                  </a:ext>
                </a:extLst>
              </a:tr>
              <a:tr h="598827">
                <a:tc>
                  <a:txBody>
                    <a:bodyPr/>
                    <a:lstStyle/>
                    <a:p>
                      <a:pPr marL="0" marR="0">
                        <a:spcBef>
                          <a:spcPts val="0"/>
                        </a:spcBef>
                        <a:spcAft>
                          <a:spcPts val="0"/>
                        </a:spcAft>
                      </a:pPr>
                      <a:r>
                        <a:rPr lang="en-US" sz="1400" kern="1200" dirty="0">
                          <a:solidFill>
                            <a:srgbClr val="000000"/>
                          </a:solidFill>
                          <a:effectLst/>
                          <a:highlight>
                            <a:srgbClr val="00FFFF"/>
                          </a:highlight>
                          <a:latin typeface="+mn-lt"/>
                          <a:ea typeface="+mn-ea"/>
                          <a:cs typeface="+mn-cs"/>
                        </a:rPr>
                        <a:t>Momelotinib (Ojjaara)</a:t>
                      </a:r>
                      <a:endPar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GSK</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kern="1200" dirty="0">
                          <a:solidFill>
                            <a:srgbClr val="000000"/>
                          </a:solidFill>
                          <a:effectLst/>
                          <a:highlight>
                            <a:srgbClr val="00FFFF"/>
                          </a:highlight>
                          <a:latin typeface="+mn-lt"/>
                          <a:ea typeface="+mn-ea"/>
                          <a:cs typeface="+mn-cs"/>
                        </a:rPr>
                        <a:t>Treatment for intermediate or high-risk myelofibrosis (MF), including primary MF or secondary MF (post-polycythemia vera [PV] and post-essential thrombocythemia [ET]), in adults with anemia</a:t>
                      </a:r>
                      <a:endPar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978662941"/>
                  </a:ext>
                </a:extLst>
              </a:tr>
              <a:tr h="1397263">
                <a:tc>
                  <a:txBody>
                    <a:bodyPr/>
                    <a:lstStyle/>
                    <a:p>
                      <a:pPr marL="0" marR="0">
                        <a:spcBef>
                          <a:spcPts val="0"/>
                        </a:spcBef>
                        <a:spcAft>
                          <a:spcPts val="0"/>
                        </a:spcAft>
                      </a:pPr>
                      <a:r>
                        <a:rPr lang="en-US" sz="1400" b="0" dirty="0">
                          <a:solidFill>
                            <a:srgbClr val="000000"/>
                          </a:solidFill>
                          <a:effectLst/>
                          <a:latin typeface="+mn-lt"/>
                        </a:rPr>
                        <a:t>nilotinib (Tasigna®)</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b="0" dirty="0">
                          <a:solidFill>
                            <a:srgbClr val="000000"/>
                          </a:solidFill>
                          <a:effectLst/>
                          <a:latin typeface="+mn-lt"/>
                        </a:rPr>
                        <a:t>Novartis</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Accelerated phase and chronic phase Ph+ CML in adult patients resistant to or intolerant to prior therapy that included imatinib (Gleevec)</a:t>
                      </a:r>
                    </a:p>
                    <a:p>
                      <a:pPr marL="171450" marR="0" lvl="0" indent="-171450">
                        <a:spcBef>
                          <a:spcPts val="0"/>
                        </a:spcBef>
                        <a:spcAft>
                          <a:spcPts val="0"/>
                        </a:spcAft>
                        <a:buSzPct val="80000"/>
                        <a:buFont typeface="Wingdings" panose="05000000000000000000" pitchFamily="2" charset="2"/>
                        <a:buChar char=""/>
                      </a:pPr>
                      <a:r>
                        <a:rPr lang="en-US" sz="1400" b="0" dirty="0">
                          <a:solidFill>
                            <a:srgbClr val="000000"/>
                          </a:solidFill>
                          <a:effectLst/>
                          <a:latin typeface="+mn-lt"/>
                        </a:rPr>
                        <a:t>Newly diagnosed adult and pediatric patients ≥ 1 year of age with Ph+ CML in chronic phase </a:t>
                      </a:r>
                      <a:endParaRPr lang="en-US" sz="1400" b="0" i="0" u="none" strike="noStrike" noProof="0" dirty="0">
                        <a:solidFill>
                          <a:srgbClr val="000000"/>
                        </a:solidFill>
                        <a:effectLst/>
                        <a:latin typeface="+mn-lt"/>
                      </a:endParaRPr>
                    </a:p>
                    <a:p>
                      <a:pPr marL="171450" marR="0" lvl="0" indent="-171450">
                        <a:spcBef>
                          <a:spcPts val="0"/>
                        </a:spcBef>
                        <a:spcAft>
                          <a:spcPts val="0"/>
                        </a:spcAft>
                        <a:buSzPct val="80000"/>
                        <a:buFont typeface="Wingdings" panose="05000000000000000000" pitchFamily="2" charset="2"/>
                        <a:buChar char=""/>
                      </a:pPr>
                      <a:r>
                        <a:rPr lang="en-US" sz="1400" b="0" dirty="0">
                          <a:solidFill>
                            <a:srgbClr val="000000"/>
                          </a:solidFill>
                          <a:effectLst/>
                          <a:latin typeface="+mn-lt"/>
                        </a:rPr>
                        <a:t>Treatment of chronic phase </a:t>
                      </a:r>
                      <a:r>
                        <a:rPr lang="en-US" sz="1400" b="0" i="0" u="none" strike="noStrike" noProof="0" dirty="0">
                          <a:solidFill>
                            <a:srgbClr val="000000"/>
                          </a:solidFill>
                          <a:effectLst/>
                          <a:latin typeface="+mn-lt"/>
                        </a:rPr>
                        <a:t>and accelerated phase </a:t>
                      </a:r>
                      <a:r>
                        <a:rPr lang="en-US" sz="1400" b="0" dirty="0">
                          <a:solidFill>
                            <a:srgbClr val="000000"/>
                          </a:solidFill>
                          <a:effectLst/>
                          <a:latin typeface="+mn-lt"/>
                        </a:rPr>
                        <a:t> Ph+ CML with resistance or intolerance to prior tyrosine kinase inhibitor (TKI) therapy in pediatric patients ≥ 1 year of age</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337715591"/>
                  </a:ext>
                </a:extLst>
              </a:tr>
            </a:tbl>
          </a:graphicData>
        </a:graphic>
      </p:graphicFrame>
    </p:spTree>
    <p:extLst>
      <p:ext uri="{BB962C8B-B14F-4D97-AF65-F5344CB8AC3E}">
        <p14:creationId xmlns:p14="http://schemas.microsoft.com/office/powerpoint/2010/main" val="26659855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142</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944910568"/>
              </p:ext>
            </p:extLst>
          </p:nvPr>
        </p:nvGraphicFramePr>
        <p:xfrm>
          <a:off x="152400" y="742950"/>
          <a:ext cx="8839200" cy="3505200"/>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526214">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976015">
                <a:tc>
                  <a:txBody>
                    <a:bodyPr/>
                    <a:lstStyle/>
                    <a:p>
                      <a:pPr marL="0" marR="0" lvl="0">
                        <a:spcBef>
                          <a:spcPts val="0"/>
                        </a:spcBef>
                        <a:spcAft>
                          <a:spcPts val="0"/>
                        </a:spcAft>
                        <a:buNone/>
                      </a:pPr>
                      <a:r>
                        <a:rPr lang="en-US" sz="1500" b="0" i="0" u="none" strike="noStrike" noProof="0" dirty="0">
                          <a:solidFill>
                            <a:srgbClr val="000000"/>
                          </a:solidFill>
                          <a:effectLst/>
                          <a:latin typeface="+mn-lt"/>
                        </a:rPr>
                        <a:t>pacritinib (Vonjo™)</a:t>
                      </a:r>
                      <a:endParaRPr lang="en-US" dirty="0">
                        <a:solidFill>
                          <a:srgbClr val="000000"/>
                        </a:solidFill>
                        <a:latin typeface="+mn-l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i="0" u="none" strike="noStrike" noProof="0" dirty="0">
                          <a:solidFill>
                            <a:srgbClr val="000000"/>
                          </a:solidFill>
                          <a:effectLst/>
                          <a:latin typeface="+mn-lt"/>
                        </a:rPr>
                        <a:t>CTI BioPharma </a:t>
                      </a:r>
                      <a:endParaRPr lang="en-US" sz="1500" b="0" dirty="0">
                        <a:solidFill>
                          <a:srgbClr val="000000"/>
                        </a:solidFill>
                        <a:effectLst/>
                        <a:latin typeface="+mn-l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a:spcBef>
                          <a:spcPts val="0"/>
                        </a:spcBef>
                        <a:spcAft>
                          <a:spcPts val="0"/>
                        </a:spcAft>
                        <a:buSzPct val="80000"/>
                        <a:buFont typeface="Wingdings" panose="05000000000000000000" pitchFamily="2" charset="2"/>
                        <a:buChar char=""/>
                      </a:pPr>
                      <a:r>
                        <a:rPr lang="en-US" sz="1500" b="0" i="0" u="none" strike="noStrike" noProof="0" dirty="0">
                          <a:solidFill>
                            <a:srgbClr val="000000"/>
                          </a:solidFill>
                          <a:effectLst/>
                          <a:latin typeface="+mn-lt"/>
                        </a:rPr>
                        <a:t>Treatment of adults with intermediate or high-risk primary or secondary (postpolycythemia vera or post-essential thrombocythemia) myelofibrosis with a platelet count below × 10⁹ /L</a:t>
                      </a:r>
                      <a:endParaRPr lang="en-US" sz="1500" b="0" dirty="0">
                        <a:solidFill>
                          <a:srgbClr val="000000"/>
                        </a:solidFill>
                        <a:effectLst/>
                        <a:latin typeface="+mn-l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211845724"/>
                  </a:ext>
                </a:extLst>
              </a:tr>
              <a:tr h="2002971">
                <a:tc>
                  <a:txBody>
                    <a:bodyPr/>
                    <a:lstStyle/>
                    <a:p>
                      <a:pPr marL="0" marR="0">
                        <a:spcBef>
                          <a:spcPts val="0"/>
                        </a:spcBef>
                        <a:spcAft>
                          <a:spcPts val="0"/>
                        </a:spcAft>
                      </a:pPr>
                      <a:r>
                        <a:rPr lang="en-US" sz="1500" dirty="0">
                          <a:solidFill>
                            <a:srgbClr val="000000"/>
                          </a:solidFill>
                          <a:effectLst/>
                          <a:latin typeface="+mn-lt"/>
                        </a:rPr>
                        <a:t>pomalidomide</a:t>
                      </a:r>
                      <a:br>
                        <a:rPr lang="en-US" sz="1500" dirty="0">
                          <a:solidFill>
                            <a:srgbClr val="000000"/>
                          </a:solidFill>
                          <a:effectLst/>
                          <a:latin typeface="+mn-lt"/>
                        </a:rPr>
                      </a:br>
                      <a:r>
                        <a:rPr lang="en-US" sz="1500" dirty="0">
                          <a:solidFill>
                            <a:srgbClr val="000000"/>
                          </a:solidFill>
                          <a:effectLst/>
                          <a:latin typeface="+mn-lt"/>
                        </a:rPr>
                        <a:t>(Pomalyst®)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0"/>
                        </a:spcBef>
                        <a:spcAft>
                          <a:spcPts val="0"/>
                        </a:spcAft>
                      </a:pPr>
                      <a:r>
                        <a:rPr lang="en-US" sz="1500" dirty="0">
                          <a:solidFill>
                            <a:srgbClr val="000000"/>
                          </a:solidFill>
                          <a:effectLst/>
                          <a:latin typeface="+mn-lt"/>
                        </a:rPr>
                        <a:t>Celgene</a:t>
                      </a:r>
                      <a:r>
                        <a:rPr lang="en-US" sz="1500" kern="1200" dirty="0">
                          <a:solidFill>
                            <a:srgbClr val="000000"/>
                          </a:solidFill>
                          <a:effectLst/>
                          <a:uFillTx/>
                          <a:latin typeface="+mn-lt"/>
                          <a:ea typeface="+mn-ea"/>
                          <a:cs typeface="+mn-cs"/>
                        </a:rPr>
                        <a:t>/BMS </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latin typeface="+mn-lt"/>
                        </a:rPr>
                        <a:t>For use in combination with dexamethasone for patients with multiple myeloma who have received ≥ 2 prior therapies including lenalidomide and a proteasome inhibitor and have demonstrated disease progression on or within 60 days of completion of the last therapy</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kern="1200" dirty="0">
                          <a:solidFill>
                            <a:srgbClr val="000000"/>
                          </a:solidFill>
                          <a:effectLst/>
                          <a:uFillTx/>
                          <a:latin typeface="+mn-lt"/>
                          <a:ea typeface="+mn-ea"/>
                          <a:cs typeface="+mn-cs"/>
                        </a:rPr>
                        <a:t>For the treatment of adults with acquired immunodeficiency syndrome (AIDS)-related Kaposi sarcoma (KS) after failure of highly active antiretroviral therapy (HAART), as well as for the treatment of KS in adults who are human immunodeficiency virus (HIV)-negative</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337715591"/>
                  </a:ext>
                </a:extLst>
              </a:tr>
            </a:tbl>
          </a:graphicData>
        </a:graphic>
      </p:graphicFrame>
    </p:spTree>
    <p:extLst>
      <p:ext uri="{BB962C8B-B14F-4D97-AF65-F5344CB8AC3E}">
        <p14:creationId xmlns:p14="http://schemas.microsoft.com/office/powerpoint/2010/main" val="40817602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143</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455283609"/>
              </p:ext>
            </p:extLst>
          </p:nvPr>
        </p:nvGraphicFramePr>
        <p:xfrm>
          <a:off x="152400" y="742950"/>
          <a:ext cx="8839200" cy="3971554"/>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555895">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623475">
                <a:tc>
                  <a:txBody>
                    <a:bodyPr/>
                    <a:lstStyle/>
                    <a:p>
                      <a:pPr marL="0" marR="0">
                        <a:spcBef>
                          <a:spcPts val="0"/>
                        </a:spcBef>
                        <a:spcAft>
                          <a:spcPts val="0"/>
                        </a:spcAft>
                      </a:pPr>
                      <a:r>
                        <a:rPr lang="en-US" sz="1400" dirty="0">
                          <a:solidFill>
                            <a:srgbClr val="000000"/>
                          </a:solidFill>
                          <a:effectLst/>
                          <a:latin typeface="+mn-lt"/>
                        </a:rPr>
                        <a:t>ponatinib </a:t>
                      </a:r>
                      <a:br>
                        <a:rPr lang="en-US" sz="1400" dirty="0">
                          <a:solidFill>
                            <a:srgbClr val="000000"/>
                          </a:solidFill>
                          <a:effectLst/>
                          <a:latin typeface="+mn-lt"/>
                        </a:rPr>
                      </a:br>
                      <a:r>
                        <a:rPr lang="en-US" sz="1400" dirty="0">
                          <a:solidFill>
                            <a:srgbClr val="000000"/>
                          </a:solidFill>
                          <a:effectLst/>
                          <a:latin typeface="+mn-lt"/>
                        </a:rPr>
                        <a:t>(Iclusig®)</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dirty="0">
                          <a:solidFill>
                            <a:srgbClr val="000000"/>
                          </a:solidFill>
                          <a:effectLst/>
                          <a:latin typeface="+mn-lt"/>
                        </a:rPr>
                        <a:t>Ariad/Takeda, Millennium</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00" kern="1200" dirty="0">
                          <a:solidFill>
                            <a:srgbClr val="000000"/>
                          </a:solidFill>
                          <a:effectLst/>
                          <a:uFillTx/>
                          <a:latin typeface="+mn-lt"/>
                          <a:ea typeface="+mn-ea"/>
                          <a:cs typeface="+mn-cs"/>
                        </a:rPr>
                        <a:t>Treatment of adult patients with chronic phase (CP) CML with resistance or intolerance to ≥ 2 prior kinase inhibitors </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00" kern="1200" dirty="0">
                          <a:solidFill>
                            <a:srgbClr val="000000"/>
                          </a:solidFill>
                          <a:effectLst/>
                          <a:uFillTx/>
                          <a:latin typeface="+mn-lt"/>
                          <a:ea typeface="+mn-ea"/>
                          <a:cs typeface="+mn-cs"/>
                        </a:rPr>
                        <a:t>Treatment of adult patients with T315I-positive chronic myeloid leukemia (CML) (chronic phase, accelerated phase, or blast phase) or T315I-positive Philadelphia chromosome positive acute lymphoblastic leukemia (Ph+ALL)</a:t>
                      </a:r>
                    </a:p>
                    <a:p>
                      <a:pPr marL="171450" marR="0" lvl="0" indent="-171450">
                        <a:spcBef>
                          <a:spcPts val="0"/>
                        </a:spcBef>
                        <a:spcAft>
                          <a:spcPts val="0"/>
                        </a:spcAft>
                        <a:buSzPct val="80000"/>
                        <a:buFont typeface="Wingdings" panose="05000000000000000000" pitchFamily="2" charset="2"/>
                        <a:buChar char=""/>
                        <a:tabLst>
                          <a:tab pos="228600" algn="l"/>
                        </a:tabLst>
                      </a:pPr>
                      <a:r>
                        <a:rPr lang="en-US" sz="1400" dirty="0">
                          <a:solidFill>
                            <a:srgbClr val="000000"/>
                          </a:solidFill>
                          <a:effectLst/>
                          <a:latin typeface="+mn-lt"/>
                        </a:rPr>
                        <a:t>Treatment of adult patients with chronic phase, accelerated phase, or blast phase chronic myeloid leukemia or Ph+ALL for whom no other TKI is indicated</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337715591"/>
                  </a:ext>
                </a:extLst>
              </a:tr>
              <a:tr h="745710">
                <a:tc>
                  <a:txBody>
                    <a:bodyPr/>
                    <a:lstStyle/>
                    <a:p>
                      <a:pPr marL="0" marR="0">
                        <a:spcBef>
                          <a:spcPts val="0"/>
                        </a:spcBef>
                        <a:spcAft>
                          <a:spcPts val="0"/>
                        </a:spcAft>
                      </a:pPr>
                      <a:r>
                        <a:rPr lang="en-US" sz="1400" dirty="0">
                          <a:solidFill>
                            <a:srgbClr val="000000"/>
                          </a:solidFill>
                          <a:effectLst/>
                          <a:latin typeface="+mn-lt"/>
                        </a:rPr>
                        <a:t>procarbazine</a:t>
                      </a:r>
                      <a:br>
                        <a:rPr lang="en-US" sz="1400" dirty="0">
                          <a:solidFill>
                            <a:srgbClr val="000000"/>
                          </a:solidFill>
                          <a:effectLst/>
                          <a:latin typeface="+mn-lt"/>
                        </a:rPr>
                      </a:br>
                      <a:r>
                        <a:rPr lang="en-US" sz="1400" dirty="0">
                          <a:solidFill>
                            <a:srgbClr val="000000"/>
                          </a:solidFill>
                          <a:effectLst/>
                          <a:latin typeface="+mn-lt"/>
                        </a:rPr>
                        <a:t>(Matulane®)</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dirty="0">
                          <a:solidFill>
                            <a:srgbClr val="000000"/>
                          </a:solidFill>
                          <a:effectLst/>
                          <a:latin typeface="+mn-lt"/>
                        </a:rPr>
                        <a:t>Leadiant</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dirty="0">
                          <a:solidFill>
                            <a:srgbClr val="000000"/>
                          </a:solidFill>
                          <a:effectLst/>
                          <a:latin typeface="+mn-lt"/>
                        </a:rPr>
                        <a:t>For use in combination with other anticancer drugs for the treatment of stage 3 and stage 4 Hodgkin’s disease; used as part of the MOPP regimen (nitrogen mustard, vincristine, procarbazine, prednisone)</a:t>
                      </a:r>
                      <a:endParaRPr lang="en-US" sz="14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784672593"/>
                  </a:ext>
                </a:extLst>
              </a:tr>
              <a:tr h="1046474">
                <a:tc>
                  <a:txBody>
                    <a:bodyPr/>
                    <a:lstStyle/>
                    <a:p>
                      <a:pPr marL="0" marR="0">
                        <a:spcBef>
                          <a:spcPts val="0"/>
                        </a:spcBef>
                        <a:spcAft>
                          <a:spcPts val="0"/>
                        </a:spcAft>
                      </a:pPr>
                      <a:r>
                        <a:rPr lang="en-US" sz="1400" kern="1200" dirty="0">
                          <a:solidFill>
                            <a:srgbClr val="000000"/>
                          </a:solidFill>
                          <a:effectLst/>
                          <a:highlight>
                            <a:srgbClr val="00FFFF"/>
                          </a:highlight>
                          <a:latin typeface="+mn-lt"/>
                          <a:ea typeface="+mn-ea"/>
                          <a:cs typeface="+mn-cs"/>
                        </a:rPr>
                        <a:t>quizartinib (Vanflyta)</a:t>
                      </a:r>
                      <a:endPar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Daiichi Sankyo</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kern="1200" dirty="0">
                          <a:solidFill>
                            <a:srgbClr val="000000"/>
                          </a:solidFill>
                          <a:effectLst/>
                          <a:highlight>
                            <a:srgbClr val="00FFFF"/>
                          </a:highlight>
                          <a:latin typeface="+mn-lt"/>
                          <a:ea typeface="+mn-ea"/>
                          <a:cs typeface="+mn-cs"/>
                        </a:rPr>
                        <a:t>Treatment of adults with newly diagnosed AML that is FLT3 internal tandem duplication (ITD)-positive as detected by an FDA-approved test, in combination with standard cytarabine and anthracycline induction and cytarabine consolidation, and as maintenance monotherapy following consolidation chemotherapy</a:t>
                      </a:r>
                      <a:endPar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961220032"/>
                  </a:ext>
                </a:extLst>
              </a:tr>
            </a:tbl>
          </a:graphicData>
        </a:graphic>
      </p:graphicFrame>
    </p:spTree>
    <p:extLst>
      <p:ext uri="{BB962C8B-B14F-4D97-AF65-F5344CB8AC3E}">
        <p14:creationId xmlns:p14="http://schemas.microsoft.com/office/powerpoint/2010/main" val="30421987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618742"/>
          </a:xfrm>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144</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1520341768"/>
              </p:ext>
            </p:extLst>
          </p:nvPr>
        </p:nvGraphicFramePr>
        <p:xfrm>
          <a:off x="0" y="754381"/>
          <a:ext cx="9144000" cy="4050030"/>
        </p:xfrm>
        <a:graphic>
          <a:graphicData uri="http://schemas.openxmlformats.org/drawingml/2006/table">
            <a:tbl>
              <a:tblPr firstRow="1" bandRow="1" bandCol="1">
                <a:tableStyleId>{5C22544A-7EE6-4342-B048-85BDC9FD1C3A}</a:tableStyleId>
              </a:tblPr>
              <a:tblGrid>
                <a:gridCol w="1418896">
                  <a:extLst>
                    <a:ext uri="{9D8B030D-6E8A-4147-A177-3AD203B41FA5}">
                      <a16:colId xmlns:a16="http://schemas.microsoft.com/office/drawing/2014/main" val="1400236781"/>
                    </a:ext>
                  </a:extLst>
                </a:gridCol>
                <a:gridCol w="1182414">
                  <a:extLst>
                    <a:ext uri="{9D8B030D-6E8A-4147-A177-3AD203B41FA5}">
                      <a16:colId xmlns:a16="http://schemas.microsoft.com/office/drawing/2014/main" val="245475250"/>
                    </a:ext>
                  </a:extLst>
                </a:gridCol>
                <a:gridCol w="6542690">
                  <a:extLst>
                    <a:ext uri="{9D8B030D-6E8A-4147-A177-3AD203B41FA5}">
                      <a16:colId xmlns:a16="http://schemas.microsoft.com/office/drawing/2014/main" val="2943497221"/>
                    </a:ext>
                  </a:extLst>
                </a:gridCol>
              </a:tblGrid>
              <a:tr h="223740">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760086">
                <a:tc>
                  <a:txBody>
                    <a:bodyPr/>
                    <a:lstStyle/>
                    <a:p>
                      <a:pPr marL="0" marR="0">
                        <a:spcBef>
                          <a:spcPts val="0"/>
                        </a:spcBef>
                        <a:spcAft>
                          <a:spcPts val="0"/>
                        </a:spcAft>
                      </a:pPr>
                      <a:r>
                        <a:rPr lang="en-US" sz="1475" dirty="0">
                          <a:solidFill>
                            <a:srgbClr val="000000"/>
                          </a:solidFill>
                          <a:effectLst/>
                          <a:latin typeface="+mn-lt"/>
                        </a:rPr>
                        <a:t>ruxolitinib (Jakafi®)</a:t>
                      </a:r>
                      <a:endParaRPr lang="en-US" sz="1475"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75" dirty="0">
                          <a:solidFill>
                            <a:srgbClr val="000000"/>
                          </a:solidFill>
                          <a:effectLst/>
                          <a:latin typeface="+mn-lt"/>
                        </a:rPr>
                        <a:t>Incyte</a:t>
                      </a:r>
                      <a:endParaRPr lang="en-US" sz="1475"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75" dirty="0">
                          <a:solidFill>
                            <a:srgbClr val="000000"/>
                          </a:solidFill>
                          <a:effectLst/>
                          <a:latin typeface="+mn-lt"/>
                        </a:rPr>
                        <a:t>Intermediate or high-risk MF, including primary MF, post-polycythemia vera MF and post-essential thrombocythemia MF</a:t>
                      </a:r>
                    </a:p>
                    <a:p>
                      <a:pPr marL="171450" marR="0" lvl="0" indent="-171450">
                        <a:spcBef>
                          <a:spcPts val="0"/>
                        </a:spcBef>
                        <a:spcAft>
                          <a:spcPts val="0"/>
                        </a:spcAft>
                        <a:buSzPct val="80000"/>
                        <a:buFont typeface="Wingdings" panose="05000000000000000000" pitchFamily="2" charset="2"/>
                        <a:buChar char=""/>
                        <a:tabLst>
                          <a:tab pos="228600" algn="l"/>
                        </a:tabLst>
                      </a:pPr>
                      <a:r>
                        <a:rPr lang="en-US" sz="1475" dirty="0">
                          <a:solidFill>
                            <a:srgbClr val="000000"/>
                          </a:solidFill>
                          <a:effectLst/>
                          <a:latin typeface="+mn-lt"/>
                        </a:rPr>
                        <a:t>Treatment of polycythemia vera in patients who have had an inadequate response to or are intolerant of hydroxyurea</a:t>
                      </a:r>
                    </a:p>
                    <a:p>
                      <a:pPr marL="171450" marR="0" lvl="0" indent="-171450">
                        <a:spcBef>
                          <a:spcPts val="0"/>
                        </a:spcBef>
                        <a:spcAft>
                          <a:spcPts val="0"/>
                        </a:spcAft>
                        <a:buSzPct val="80000"/>
                        <a:buFont typeface="Wingdings" panose="05000000000000000000" pitchFamily="2" charset="2"/>
                        <a:buChar char=""/>
                        <a:tabLst>
                          <a:tab pos="228600" algn="l"/>
                        </a:tabLst>
                      </a:pPr>
                      <a:r>
                        <a:rPr lang="en-US" sz="1475" dirty="0">
                          <a:solidFill>
                            <a:srgbClr val="000000"/>
                          </a:solidFill>
                          <a:effectLst/>
                          <a:latin typeface="+mn-lt"/>
                        </a:rPr>
                        <a:t>Treatment of steroid-refractory acute graft versus host disease (GVHD) in adult and pediatric patients ≥ 12 years of age</a:t>
                      </a:r>
                    </a:p>
                    <a:p>
                      <a:pPr marL="171450" marR="0" lvl="0" indent="-171450">
                        <a:spcBef>
                          <a:spcPts val="0"/>
                        </a:spcBef>
                        <a:spcAft>
                          <a:spcPts val="0"/>
                        </a:spcAft>
                        <a:buSzPct val="80000"/>
                        <a:buFont typeface="Wingdings" panose="05000000000000000000" pitchFamily="2" charset="2"/>
                        <a:buChar char=""/>
                      </a:pPr>
                      <a:r>
                        <a:rPr lang="en-US" sz="1475" b="0" i="0" u="none" strike="noStrike" noProof="0" dirty="0">
                          <a:solidFill>
                            <a:srgbClr val="000000"/>
                          </a:solidFill>
                          <a:effectLst/>
                          <a:latin typeface="+mn-lt"/>
                        </a:rPr>
                        <a:t>Treatment of chronic GVHD (cGVHD) in adults and children ≥ 12 years old after failure of 1 or 2 lines of systemic therapy</a:t>
                      </a:r>
                      <a:endParaRPr lang="en-US" sz="1475" dirty="0">
                        <a:solidFill>
                          <a:srgbClr val="000000"/>
                        </a:solidFill>
                        <a:effectLst/>
                        <a:latin typeface="+mn-lt"/>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784672593"/>
                  </a:ext>
                </a:extLst>
              </a:tr>
              <a:tr h="1980097">
                <a:tc>
                  <a:txBody>
                    <a:bodyPr/>
                    <a:lstStyle/>
                    <a:p>
                      <a:pPr marL="0" marR="0">
                        <a:spcBef>
                          <a:spcPts val="0"/>
                        </a:spcBef>
                        <a:spcAft>
                          <a:spcPts val="0"/>
                        </a:spcAft>
                      </a:pPr>
                      <a:r>
                        <a:rPr lang="en-US" sz="1475" dirty="0">
                          <a:solidFill>
                            <a:srgbClr val="000000"/>
                          </a:solidFill>
                          <a:effectLst/>
                          <a:latin typeface="+mn-lt"/>
                        </a:rPr>
                        <a:t>selinexor (Xpovio™)</a:t>
                      </a:r>
                      <a:endParaRPr lang="en-US" sz="1475"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75" dirty="0">
                          <a:solidFill>
                            <a:srgbClr val="000000"/>
                          </a:solidFill>
                          <a:effectLst/>
                          <a:latin typeface="+mn-lt"/>
                        </a:rPr>
                        <a:t>Karyopharm</a:t>
                      </a:r>
                      <a:endParaRPr lang="en-US" sz="1475"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75" kern="1200" dirty="0">
                          <a:solidFill>
                            <a:srgbClr val="000000"/>
                          </a:solidFill>
                          <a:effectLst/>
                          <a:uFillTx/>
                          <a:latin typeface="+mn-lt"/>
                          <a:ea typeface="+mn-ea"/>
                          <a:cs typeface="+mn-cs"/>
                        </a:rPr>
                        <a:t>In combination with bortezomib and dexamethasone for the treatment of adults with multiple myeloma who have received ≥ 1 prior therapy </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75" kern="1200" dirty="0">
                          <a:solidFill>
                            <a:srgbClr val="000000"/>
                          </a:solidFill>
                          <a:effectLst/>
                          <a:uFillTx/>
                          <a:latin typeface="+mn-lt"/>
                          <a:ea typeface="+mn-ea"/>
                          <a:cs typeface="+mn-cs"/>
                        </a:rPr>
                        <a:t>In combination with dexamethasone for the treatment of relapsed or refractory multiple myeloma (RRMM) who have received ≥ 4 prior therapies and whose disease is refractory to ≥ 2 proteasome inhibitors, ≥ 2 immunomodulatory agents, and an anti-CD38 monoclonal antibody</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75" kern="1200" dirty="0">
                          <a:solidFill>
                            <a:srgbClr val="000000"/>
                          </a:solidFill>
                          <a:effectLst/>
                          <a:uFillTx/>
                          <a:latin typeface="+mn-lt"/>
                          <a:ea typeface="+mn-ea"/>
                          <a:cs typeface="+mn-cs"/>
                        </a:rPr>
                        <a:t>Treatment of adults with relapsed or refractory diffuse large B-cell lymphoma (DLBCL), not otherwise specified, including DLBCL arising from follicular lymphoma, after ≥ 2 lines of systemic therapy</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27015164"/>
                  </a:ext>
                </a:extLst>
              </a:tr>
            </a:tbl>
          </a:graphicData>
        </a:graphic>
      </p:graphicFrame>
    </p:spTree>
    <p:extLst>
      <p:ext uri="{BB962C8B-B14F-4D97-AF65-F5344CB8AC3E}">
        <p14:creationId xmlns:p14="http://schemas.microsoft.com/office/powerpoint/2010/main" val="414823591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145</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2964874895"/>
              </p:ext>
            </p:extLst>
          </p:nvPr>
        </p:nvGraphicFramePr>
        <p:xfrm>
          <a:off x="152400" y="742950"/>
          <a:ext cx="8839200" cy="4000500"/>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560564">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646449">
                <a:tc>
                  <a:txBody>
                    <a:bodyPr/>
                    <a:lstStyle/>
                    <a:p>
                      <a:pPr marL="0" marR="0">
                        <a:spcBef>
                          <a:spcPts val="0"/>
                        </a:spcBef>
                        <a:spcAft>
                          <a:spcPts val="0"/>
                        </a:spcAft>
                      </a:pPr>
                      <a:r>
                        <a:rPr lang="en-US" sz="1500" b="0" dirty="0">
                          <a:solidFill>
                            <a:srgbClr val="000000"/>
                          </a:solidFill>
                          <a:effectLst/>
                        </a:rPr>
                        <a:t>thalidomide</a:t>
                      </a:r>
                      <a:br>
                        <a:rPr lang="en-US" sz="1500" b="0" dirty="0">
                          <a:solidFill>
                            <a:srgbClr val="000000"/>
                          </a:solidFill>
                          <a:effectLst/>
                        </a:rPr>
                      </a:br>
                      <a:r>
                        <a:rPr lang="en-US" sz="1500" b="0" dirty="0">
                          <a:solidFill>
                            <a:srgbClr val="000000"/>
                          </a:solidFill>
                          <a:effectLst/>
                        </a:rPr>
                        <a:t>(Thalomid®)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0"/>
                        </a:spcBef>
                        <a:spcAft>
                          <a:spcPts val="0"/>
                        </a:spcAft>
                      </a:pPr>
                      <a:r>
                        <a:rPr lang="en-US" sz="1500" b="0" dirty="0">
                          <a:solidFill>
                            <a:srgbClr val="000000"/>
                          </a:solidFill>
                          <a:effectLst/>
                        </a:rPr>
                        <a:t>Celgene</a:t>
                      </a:r>
                      <a:r>
                        <a:rPr lang="en-US" sz="1500" b="0" kern="1200" dirty="0">
                          <a:solidFill>
                            <a:srgbClr val="000000"/>
                          </a:solidFill>
                          <a:effectLst/>
                          <a:uFillTx/>
                          <a:latin typeface="+mn-lt"/>
                          <a:ea typeface="+mn-ea"/>
                          <a:cs typeface="+mn-cs"/>
                        </a:rPr>
                        <a:t>/BMS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Treatment of newly diagnosed multiple myeloma in combination with dexamethasone</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Acute treatment of cutaneous manifestations of moderate to severe erythema nodosum leprosum (ENL)</a:t>
                      </a:r>
                      <a:endParaRPr lang="en-US" sz="1500" b="0" baseline="30000" dirty="0">
                        <a:solidFill>
                          <a:srgbClr val="000000"/>
                        </a:solidFill>
                        <a:effectLs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Prevention and suppression of cutaneous manifestations of ENL recurrence as maintenance therapy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27015164"/>
                  </a:ext>
                </a:extLst>
              </a:tr>
              <a:tr h="738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solidFill>
                            <a:srgbClr val="000000"/>
                          </a:solidFill>
                          <a:effectLst/>
                        </a:rPr>
                        <a:t>thioguanine</a:t>
                      </a:r>
                      <a:br>
                        <a:rPr lang="en-US" sz="1500" b="0" dirty="0">
                          <a:solidFill>
                            <a:srgbClr val="000000"/>
                          </a:solidFill>
                          <a:effectLst/>
                        </a:rPr>
                      </a:br>
                      <a:r>
                        <a:rPr lang="en-US" sz="1500" b="0" dirty="0">
                          <a:solidFill>
                            <a:srgbClr val="000000"/>
                          </a:solidFill>
                          <a:effectLst/>
                        </a:rPr>
                        <a:t>(Tabloid®)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rPr>
                        <a:t>Aspen/ Prasco LA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rPr>
                        <a:t>For remission induction and remission consolidation of acute nonlymphocytic leukemias</a:t>
                      </a:r>
                      <a:r>
                        <a:rPr lang="en-US" sz="1500" b="0" baseline="30000" dirty="0">
                          <a:solidFill>
                            <a:srgbClr val="000000"/>
                          </a:solidFill>
                          <a:effectLst/>
                        </a:rPr>
                        <a:t>§</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856014398"/>
                  </a:ext>
                </a:extLst>
              </a:tr>
              <a:tr h="1055264">
                <a:tc>
                  <a:txBody>
                    <a:bodyPr/>
                    <a:lstStyle/>
                    <a:p>
                      <a:pPr marL="0" marR="0">
                        <a:spcBef>
                          <a:spcPts val="0"/>
                        </a:spcBef>
                        <a:spcAft>
                          <a:spcPts val="0"/>
                        </a:spcAft>
                      </a:pPr>
                      <a:r>
                        <a:rPr lang="en-US" sz="1500" b="0" dirty="0">
                          <a:solidFill>
                            <a:srgbClr val="000000"/>
                          </a:solidFill>
                          <a:effectLst/>
                          <a:latin typeface="+mn-lt"/>
                        </a:rPr>
                        <a:t>tretinoin</a:t>
                      </a:r>
                      <a:br>
                        <a:rPr lang="en-US" sz="1500" b="0" dirty="0">
                          <a:solidFill>
                            <a:srgbClr val="000000"/>
                          </a:solidFill>
                          <a:effectLst/>
                          <a:latin typeface="+mn-lt"/>
                        </a:rPr>
                      </a:b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latin typeface="+mn-lt"/>
                        </a:rPr>
                        <a:t>generic</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latin typeface="+mn-lt"/>
                        </a:rPr>
                        <a:t>For remission induction in patients with acute promyelocytic leukemia (APL), FAB classification M3 characterized by the presence of the t(15;17) translocation and/or presence of the PML/RARα gene who are refractory to, have relapsed from, or have a contraindication to anthracycline chemotherapy</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978018538"/>
                  </a:ext>
                </a:extLst>
              </a:tr>
            </a:tbl>
          </a:graphicData>
        </a:graphic>
      </p:graphicFrame>
    </p:spTree>
    <p:extLst>
      <p:ext uri="{BB962C8B-B14F-4D97-AF65-F5344CB8AC3E}">
        <p14:creationId xmlns:p14="http://schemas.microsoft.com/office/powerpoint/2010/main" val="20157756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146</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534833768"/>
              </p:ext>
            </p:extLst>
          </p:nvPr>
        </p:nvGraphicFramePr>
        <p:xfrm>
          <a:off x="152400" y="674370"/>
          <a:ext cx="8839200" cy="4053406"/>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617220">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378786">
                <a:tc>
                  <a:txBody>
                    <a:bodyPr/>
                    <a:lstStyle/>
                    <a:p>
                      <a:pPr marL="0" marR="0">
                        <a:spcBef>
                          <a:spcPts val="0"/>
                        </a:spcBef>
                        <a:spcAft>
                          <a:spcPts val="0"/>
                        </a:spcAft>
                      </a:pPr>
                      <a:r>
                        <a:rPr lang="en-US" sz="1400" b="0" dirty="0">
                          <a:solidFill>
                            <a:srgbClr val="000000"/>
                          </a:solidFill>
                          <a:effectLst/>
                          <a:latin typeface="+mn-lt"/>
                        </a:rPr>
                        <a:t>thalidomide</a:t>
                      </a:r>
                      <a:br>
                        <a:rPr lang="en-US" sz="1400" b="0" dirty="0">
                          <a:solidFill>
                            <a:srgbClr val="000000"/>
                          </a:solidFill>
                          <a:effectLst/>
                          <a:latin typeface="+mn-lt"/>
                        </a:rPr>
                      </a:br>
                      <a:r>
                        <a:rPr lang="en-US" sz="1400" b="0" dirty="0">
                          <a:solidFill>
                            <a:srgbClr val="000000"/>
                          </a:solidFill>
                          <a:effectLst/>
                          <a:latin typeface="+mn-lt"/>
                        </a:rPr>
                        <a:t>(Thalomid®)</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0"/>
                        </a:spcBef>
                        <a:spcAft>
                          <a:spcPts val="0"/>
                        </a:spcAft>
                      </a:pPr>
                      <a:r>
                        <a:rPr lang="en-US" sz="1400" b="0" dirty="0">
                          <a:solidFill>
                            <a:srgbClr val="000000"/>
                          </a:solidFill>
                          <a:effectLst/>
                          <a:latin typeface="+mn-lt"/>
                        </a:rPr>
                        <a:t>Celgene</a:t>
                      </a:r>
                      <a:r>
                        <a:rPr lang="en-US" sz="1400" b="0" kern="1200" dirty="0">
                          <a:solidFill>
                            <a:srgbClr val="000000"/>
                          </a:solidFill>
                          <a:effectLst/>
                          <a:uFillTx/>
                          <a:latin typeface="+mn-lt"/>
                          <a:ea typeface="+mn-ea"/>
                          <a:cs typeface="+mn-cs"/>
                        </a:rPr>
                        <a:t>/BMS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Treatment of newly diagnosed multiple myeloma in combination with dexamethasone</a:t>
                      </a:r>
                    </a:p>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Acute treatment of cutaneous manifestations of moderate to severe erythema nodosum leprosum (ENL)</a:t>
                      </a:r>
                      <a:endParaRPr lang="en-US" sz="1400" b="0" baseline="30000" dirty="0">
                        <a:solidFill>
                          <a:srgbClr val="000000"/>
                        </a:solidFill>
                        <a:effectLst/>
                        <a:latin typeface="+mn-lt"/>
                      </a:endParaRPr>
                    </a:p>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Prevention and suppression of cutaneous manifestations of ENL recurrence as maintenance therapy</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27015164"/>
                  </a:ext>
                </a:extLst>
              </a:tr>
              <a:tr h="692986">
                <a:tc>
                  <a:txBody>
                    <a:bodyPr/>
                    <a:lstStyle/>
                    <a:p>
                      <a:pPr marL="0" marR="0" algn="l" defTabSz="914400" rtl="0" eaLnBrk="1" latinLnBrk="0" hangingPunct="1">
                        <a:spcBef>
                          <a:spcPts val="0"/>
                        </a:spcBef>
                        <a:spcAft>
                          <a:spcPts val="0"/>
                        </a:spcAft>
                      </a:pPr>
                      <a:r>
                        <a:rPr lang="en-US" sz="1400" b="0" kern="1200" dirty="0">
                          <a:solidFill>
                            <a:srgbClr val="000000"/>
                          </a:solidFill>
                          <a:effectLst/>
                          <a:uFillTx/>
                          <a:latin typeface="+mn-lt"/>
                          <a:ea typeface="+mn-ea"/>
                          <a:cs typeface="+mn-cs"/>
                        </a:rPr>
                        <a:t>umbralisib </a:t>
                      </a:r>
                    </a:p>
                    <a:p>
                      <a:pPr marL="0" marR="0" algn="l" defTabSz="914400" rtl="0" eaLnBrk="1" latinLnBrk="0" hangingPunct="1">
                        <a:spcBef>
                          <a:spcPts val="0"/>
                        </a:spcBef>
                        <a:spcAft>
                          <a:spcPts val="0"/>
                        </a:spcAft>
                      </a:pPr>
                      <a:r>
                        <a:rPr lang="en-US" sz="1400" b="0" kern="1200" dirty="0">
                          <a:solidFill>
                            <a:srgbClr val="000000"/>
                          </a:solidFill>
                          <a:effectLst/>
                          <a:uFillTx/>
                          <a:latin typeface="+mn-lt"/>
                          <a:ea typeface="+mn-ea"/>
                          <a:cs typeface="+mn-cs"/>
                        </a:rPr>
                        <a:t>(Ukoniq™)</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effectLst/>
                          <a:uFillTx/>
                          <a:latin typeface="+mn-lt"/>
                          <a:ea typeface="+mn-ea"/>
                          <a:cs typeface="+mn-cs"/>
                        </a:rPr>
                        <a:t>TG Therapeutics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00" b="0" kern="1200" dirty="0">
                          <a:solidFill>
                            <a:srgbClr val="000000"/>
                          </a:solidFill>
                          <a:effectLst/>
                          <a:uFillTx/>
                          <a:latin typeface="+mn-lt"/>
                          <a:ea typeface="+mn-ea"/>
                          <a:cs typeface="+mn-cs"/>
                        </a:rPr>
                        <a:t>Relapsed or refractory MZL who have received ≥ 1 prior anti-CD20-based regimen</a:t>
                      </a:r>
                    </a:p>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400" b="0" kern="1200" dirty="0">
                          <a:solidFill>
                            <a:srgbClr val="000000"/>
                          </a:solidFill>
                          <a:effectLst/>
                          <a:uFillTx/>
                          <a:latin typeface="+mn-lt"/>
                          <a:ea typeface="+mn-ea"/>
                          <a:cs typeface="+mn-cs"/>
                        </a:rPr>
                        <a:t>Relapsed or refractory FL who have received ≥ 3 prior lines of systemic therapy</a:t>
                      </a:r>
                    </a:p>
                    <a:p>
                      <a:pPr marL="171450" marR="0" lvl="0" indent="-171450" algn="l">
                        <a:spcBef>
                          <a:spcPts val="0"/>
                        </a:spcBef>
                        <a:spcAft>
                          <a:spcPts val="0"/>
                        </a:spcAft>
                        <a:buSzPct val="80000"/>
                        <a:buFont typeface="Wingdings" panose="05000000000000000000" pitchFamily="2" charset="2"/>
                        <a:buChar char=""/>
                      </a:pPr>
                      <a:r>
                        <a:rPr lang="en-US" sz="1400" b="0" i="0" u="none" strike="noStrike" kern="1200" noProof="0" dirty="0">
                          <a:solidFill>
                            <a:srgbClr val="000000"/>
                          </a:solidFill>
                          <a:effectLst/>
                          <a:uFillTx/>
                          <a:latin typeface="+mn-lt"/>
                        </a:rPr>
                        <a:t>The FDA has withdrawn the approval per manufacturer voluntary request l following safety concerns from the UNITY-CLL clinical trial that demonstrated the potential for an increased risk of death in patients receiving umbralisib</a:t>
                      </a:r>
                      <a:endParaRPr lang="en-US" sz="1400" b="0" kern="1200" dirty="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856014398"/>
                  </a:ext>
                </a:extLst>
              </a:tr>
              <a:tr h="990600">
                <a:tc>
                  <a:txBody>
                    <a:bodyPr/>
                    <a:lstStyle/>
                    <a:p>
                      <a:pPr marL="0" marR="0">
                        <a:spcBef>
                          <a:spcPts val="0"/>
                        </a:spcBef>
                        <a:spcAft>
                          <a:spcPts val="0"/>
                        </a:spcAft>
                      </a:pPr>
                      <a:r>
                        <a:rPr lang="en-US" sz="1400" b="0" dirty="0">
                          <a:solidFill>
                            <a:srgbClr val="000000"/>
                          </a:solidFill>
                          <a:effectLst/>
                          <a:latin typeface="+mn-lt"/>
                        </a:rPr>
                        <a:t>venetoclax</a:t>
                      </a:r>
                      <a:br>
                        <a:rPr lang="en-US" sz="1400" b="0" dirty="0">
                          <a:solidFill>
                            <a:srgbClr val="000000"/>
                          </a:solidFill>
                          <a:effectLst/>
                          <a:latin typeface="+mn-lt"/>
                        </a:rPr>
                      </a:br>
                      <a:r>
                        <a:rPr lang="en-US" sz="1400" b="0" dirty="0">
                          <a:solidFill>
                            <a:srgbClr val="000000"/>
                          </a:solidFill>
                          <a:effectLst/>
                          <a:latin typeface="+mn-lt"/>
                        </a:rPr>
                        <a:t>(Venclexta®)</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b="0" dirty="0">
                          <a:solidFill>
                            <a:srgbClr val="000000"/>
                          </a:solidFill>
                          <a:effectLst/>
                          <a:latin typeface="+mn-lt"/>
                        </a:rPr>
                        <a:t>AbbVie</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Treatment of CLL or SLL in adult patients</a:t>
                      </a:r>
                    </a:p>
                    <a:p>
                      <a:pPr marL="171450" marR="0" lvl="0" indent="-171450">
                        <a:spcBef>
                          <a:spcPts val="0"/>
                        </a:spcBef>
                        <a:spcAft>
                          <a:spcPts val="0"/>
                        </a:spcAft>
                        <a:buSzPct val="80000"/>
                        <a:buFont typeface="Wingdings" panose="05000000000000000000" pitchFamily="2" charset="2"/>
                        <a:buChar char=""/>
                        <a:tabLst>
                          <a:tab pos="228600" algn="l"/>
                        </a:tabLst>
                      </a:pPr>
                      <a:r>
                        <a:rPr lang="en-US" sz="1400" b="0" dirty="0">
                          <a:solidFill>
                            <a:srgbClr val="000000"/>
                          </a:solidFill>
                          <a:effectLst/>
                          <a:latin typeface="+mn-lt"/>
                        </a:rPr>
                        <a:t>In combination with azacitidine, decitabine, or low-dose cytarabine for the treatment of newly diagnosed AML in adults who are age 75 years or older or who have comorbidities that preclude use of intensive induction chemotherapy</a:t>
                      </a:r>
                      <a:r>
                        <a:rPr lang="en-US" sz="1400" b="0" baseline="3000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978018538"/>
                  </a:ext>
                </a:extLst>
              </a:tr>
            </a:tbl>
          </a:graphicData>
        </a:graphic>
      </p:graphicFrame>
    </p:spTree>
    <p:extLst>
      <p:ext uri="{BB962C8B-B14F-4D97-AF65-F5344CB8AC3E}">
        <p14:creationId xmlns:p14="http://schemas.microsoft.com/office/powerpoint/2010/main" val="289328611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t>Oncology Oral, Hematologic Cancers</a:t>
            </a: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147</a:t>
            </a:fld>
            <a:endParaRPr lang="en-US" dirty="0"/>
          </a:p>
        </p:txBody>
      </p:sp>
      <p:graphicFrame>
        <p:nvGraphicFramePr>
          <p:cNvPr id="7" name="Table 6">
            <a:extLst>
              <a:ext uri="{FF2B5EF4-FFF2-40B4-BE49-F238E27FC236}">
                <a16:creationId xmlns:a16="http://schemas.microsoft.com/office/drawing/2014/main" id="{9A9CD962-728E-4E87-BFDF-264A5CFE4722}"/>
              </a:ext>
            </a:extLst>
          </p:cNvPr>
          <p:cNvGraphicFramePr>
            <a:graphicFrameLocks noGrp="1"/>
          </p:cNvGraphicFramePr>
          <p:nvPr>
            <p:extLst>
              <p:ext uri="{D42A27DB-BD31-4B8C-83A1-F6EECF244321}">
                <p14:modId xmlns:p14="http://schemas.microsoft.com/office/powerpoint/2010/main" val="3323469413"/>
              </p:ext>
            </p:extLst>
          </p:nvPr>
        </p:nvGraphicFramePr>
        <p:xfrm>
          <a:off x="152400" y="742950"/>
          <a:ext cx="8839200" cy="3897215"/>
        </p:xfrm>
        <a:graphic>
          <a:graphicData uri="http://schemas.openxmlformats.org/drawingml/2006/table">
            <a:tbl>
              <a:tblPr firstRow="1" bandRow="1" bandCol="1">
                <a:tableStyleId>{5C22544A-7EE6-4342-B048-85BDC9FD1C3A}</a:tableStyleId>
              </a:tblPr>
              <a:tblGrid>
                <a:gridCol w="1371600">
                  <a:extLst>
                    <a:ext uri="{9D8B030D-6E8A-4147-A177-3AD203B41FA5}">
                      <a16:colId xmlns:a16="http://schemas.microsoft.com/office/drawing/2014/main" val="1400236781"/>
                    </a:ext>
                  </a:extLst>
                </a:gridCol>
                <a:gridCol w="1143000">
                  <a:extLst>
                    <a:ext uri="{9D8B030D-6E8A-4147-A177-3AD203B41FA5}">
                      <a16:colId xmlns:a16="http://schemas.microsoft.com/office/drawing/2014/main" val="245475250"/>
                    </a:ext>
                  </a:extLst>
                </a:gridCol>
                <a:gridCol w="6324600">
                  <a:extLst>
                    <a:ext uri="{9D8B030D-6E8A-4147-A177-3AD203B41FA5}">
                      <a16:colId xmlns:a16="http://schemas.microsoft.com/office/drawing/2014/main" val="2943497221"/>
                    </a:ext>
                  </a:extLst>
                </a:gridCol>
              </a:tblGrid>
              <a:tr h="611173">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82" marR="23482"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06270810"/>
                  </a:ext>
                </a:extLst>
              </a:tr>
              <a:tr h="1094291">
                <a:tc>
                  <a:txBody>
                    <a:bodyPr/>
                    <a:lstStyle/>
                    <a:p>
                      <a:pPr marL="0" marR="0">
                        <a:spcBef>
                          <a:spcPts val="0"/>
                        </a:spcBef>
                        <a:spcAft>
                          <a:spcPts val="0"/>
                        </a:spcAft>
                      </a:pPr>
                      <a:r>
                        <a:rPr lang="en-US" sz="1500" b="0" dirty="0">
                          <a:solidFill>
                            <a:srgbClr val="000000"/>
                          </a:solidFill>
                          <a:effectLst/>
                          <a:latin typeface="+mn-lt"/>
                        </a:rPr>
                        <a:t>venetoclax</a:t>
                      </a:r>
                      <a:br>
                        <a:rPr lang="en-US" sz="1500" b="0" dirty="0">
                          <a:solidFill>
                            <a:srgbClr val="000000"/>
                          </a:solidFill>
                          <a:effectLst/>
                          <a:latin typeface="+mn-lt"/>
                        </a:rPr>
                      </a:br>
                      <a:r>
                        <a:rPr lang="en-US" sz="1500" b="0" dirty="0">
                          <a:solidFill>
                            <a:srgbClr val="000000"/>
                          </a:solidFill>
                          <a:effectLst/>
                          <a:latin typeface="+mn-lt"/>
                        </a:rPr>
                        <a:t>(Venclexta®)</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latin typeface="+mn-lt"/>
                        </a:rPr>
                        <a:t>AbbVie</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latin typeface="+mn-lt"/>
                        </a:rPr>
                        <a:t>Treatment of CLL or SLL in adult patients</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latin typeface="+mn-lt"/>
                        </a:rPr>
                        <a:t>In combination with azacitidine, decitabine, or low-dose cytarabine for the treatment of newly diagnosed AML in adults who are age 75 years or older or who have comorbidities that preclude use of intensive induction chemotherapy</a:t>
                      </a:r>
                      <a:r>
                        <a:rPr lang="en-US" sz="1500" b="0" baseline="30000" dirty="0">
                          <a:solidFill>
                            <a:srgbClr val="000000"/>
                          </a:solidFill>
                          <a:effectLst/>
                          <a:latin typeface="+mn-lt"/>
                        </a:rPr>
                        <a:t>*</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481863553"/>
                  </a:ext>
                </a:extLst>
              </a:tr>
              <a:tr h="762200">
                <a:tc>
                  <a:txBody>
                    <a:bodyPr/>
                    <a:lstStyle/>
                    <a:p>
                      <a:pPr marL="0" marR="0">
                        <a:spcBef>
                          <a:spcPts val="0"/>
                        </a:spcBef>
                        <a:spcAft>
                          <a:spcPts val="0"/>
                        </a:spcAft>
                      </a:pPr>
                      <a:r>
                        <a:rPr lang="en-US" sz="1500" b="0" dirty="0">
                          <a:solidFill>
                            <a:srgbClr val="000000"/>
                          </a:solidFill>
                          <a:effectLst/>
                          <a:latin typeface="+mn-lt"/>
                        </a:rPr>
                        <a:t>vorinostat (Zolinza®)</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b="0" dirty="0">
                          <a:solidFill>
                            <a:srgbClr val="000000"/>
                          </a:solidFill>
                          <a:effectLst/>
                          <a:latin typeface="+mn-lt"/>
                        </a:rPr>
                        <a:t>Merck, Sharp &amp; Dohme</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b="0" dirty="0">
                          <a:solidFill>
                            <a:srgbClr val="000000"/>
                          </a:solidFill>
                          <a:effectLst/>
                          <a:latin typeface="+mn-lt"/>
                        </a:rPr>
                        <a:t>Treatment of cutaneous manifestations of cutaneous T-cell lymphoma (CTCL) in patients who have progressive, persistent, or recurrent disease on or following 2 systemic therapies</a:t>
                      </a:r>
                      <a:endParaRPr lang="en-US" sz="1500" b="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856014398"/>
                  </a:ext>
                </a:extLst>
              </a:tr>
              <a:tr h="1380842">
                <a:tc>
                  <a:txBody>
                    <a:bodyPr/>
                    <a:lstStyle/>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zanubrutinib</a:t>
                      </a:r>
                    </a:p>
                    <a:p>
                      <a:pPr marL="0" marR="0" algn="l"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(Brukinsa™)</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0"/>
                        </a:spcBef>
                        <a:spcAft>
                          <a:spcPts val="0"/>
                        </a:spcAft>
                      </a:pPr>
                      <a:r>
                        <a:rPr lang="en-US" sz="1500" b="0" kern="1200" dirty="0">
                          <a:solidFill>
                            <a:srgbClr val="000000"/>
                          </a:solidFill>
                          <a:effectLst/>
                          <a:uFillTx/>
                          <a:latin typeface="+mn-lt"/>
                          <a:ea typeface="+mn-ea"/>
                          <a:cs typeface="+mn-cs"/>
                        </a:rPr>
                        <a:t>Beigene</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l" defTabSz="914400" rtl="0" eaLnBrk="1" latinLnBrk="0" hangingPunct="1">
                        <a:spcBef>
                          <a:spcPts val="0"/>
                        </a:spcBef>
                        <a:spcAft>
                          <a:spcPts val="0"/>
                        </a:spcAft>
                        <a:buSzPct val="80000"/>
                        <a:buFont typeface="Wingdings" panose="05000000000000000000" pitchFamily="2" charset="2"/>
                        <a:buChar char=""/>
                        <a:tabLst>
                          <a:tab pos="228600" algn="l"/>
                        </a:tabLst>
                      </a:pPr>
                      <a:r>
                        <a:rPr lang="en-US" sz="1500" b="0" kern="1200" dirty="0">
                          <a:solidFill>
                            <a:srgbClr val="000000"/>
                          </a:solidFill>
                          <a:effectLst/>
                          <a:uFillTx/>
                          <a:latin typeface="+mn-lt"/>
                          <a:ea typeface="+mn-ea"/>
                          <a:cs typeface="+mn-cs"/>
                        </a:rPr>
                        <a:t>Treatment of adult patients with mantle cell lymphoma (MCL) who have received ≥ 1 prior therapy*</a:t>
                      </a:r>
                    </a:p>
                    <a:p>
                      <a:pPr marL="171450" marR="0" lvl="0" indent="-171450" algn="l">
                        <a:spcBef>
                          <a:spcPts val="0"/>
                        </a:spcBef>
                        <a:spcAft>
                          <a:spcPts val="0"/>
                        </a:spcAft>
                        <a:buSzPct val="80000"/>
                        <a:buFont typeface="Wingdings" panose="05000000000000000000" pitchFamily="2" charset="2"/>
                        <a:buChar char=""/>
                      </a:pPr>
                      <a:r>
                        <a:rPr lang="en-US" sz="1500" b="0" i="0" u="none" strike="noStrike" kern="1200" noProof="0" dirty="0">
                          <a:solidFill>
                            <a:srgbClr val="000000"/>
                          </a:solidFill>
                          <a:effectLst/>
                          <a:uFillTx/>
                        </a:rPr>
                        <a:t>Treatment of adult patients with Waldenstrom’s macroglobulinemia (WM) </a:t>
                      </a:r>
                      <a:endParaRPr lang="en-US" sz="1500" b="0" kern="1200" dirty="0">
                        <a:solidFill>
                          <a:srgbClr val="000000"/>
                        </a:solidFill>
                        <a:effectLst/>
                        <a:uFillTx/>
                        <a:latin typeface="+mn-lt"/>
                        <a:ea typeface="+mn-ea"/>
                        <a:cs typeface="+mn-cs"/>
                      </a:endParaRPr>
                    </a:p>
                    <a:p>
                      <a:pPr marL="171450" marR="0" lvl="0" indent="-171450" algn="l">
                        <a:spcBef>
                          <a:spcPts val="0"/>
                        </a:spcBef>
                        <a:spcAft>
                          <a:spcPts val="0"/>
                        </a:spcAft>
                        <a:buSzPct val="80000"/>
                        <a:buFont typeface="Wingdings" panose="05000000000000000000" pitchFamily="2" charset="2"/>
                        <a:buChar char=""/>
                      </a:pPr>
                      <a:r>
                        <a:rPr lang="en-US" sz="1500" b="0" i="0" u="none" strike="noStrike" kern="1200" noProof="0" dirty="0">
                          <a:solidFill>
                            <a:srgbClr val="000000"/>
                          </a:solidFill>
                          <a:effectLst/>
                          <a:uFillTx/>
                        </a:rPr>
                        <a:t>Treatment of adult patients with relapsed or refractory marginal zone lymphoma (MZL) who have received ≥ 1 anti-CD20-based regimen</a:t>
                      </a:r>
                      <a:endParaRPr lang="en-US" sz="1500" b="0" kern="1200" dirty="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978018538"/>
                  </a:ext>
                </a:extLst>
              </a:tr>
            </a:tbl>
          </a:graphicData>
        </a:graphic>
      </p:graphicFrame>
    </p:spTree>
    <p:extLst>
      <p:ext uri="{BB962C8B-B14F-4D97-AF65-F5344CB8AC3E}">
        <p14:creationId xmlns:p14="http://schemas.microsoft.com/office/powerpoint/2010/main" val="4480094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E55F-358E-462C-6905-9E1108167FE7}"/>
              </a:ext>
            </a:extLst>
          </p:cNvPr>
          <p:cNvSpPr>
            <a:spLocks noGrp="1"/>
          </p:cNvSpPr>
          <p:nvPr>
            <p:ph type="title"/>
          </p:nvPr>
        </p:nvSpPr>
        <p:spPr/>
        <p:txBody>
          <a:bodyPr/>
          <a:lstStyle/>
          <a:p>
            <a:r>
              <a:rPr lang="en-US" dirty="0"/>
              <a:t>Oncology Oral, Hematologic Cancers</a:t>
            </a:r>
          </a:p>
        </p:txBody>
      </p:sp>
      <p:sp>
        <p:nvSpPr>
          <p:cNvPr id="3" name="Content Placeholder 2">
            <a:extLst>
              <a:ext uri="{FF2B5EF4-FFF2-40B4-BE49-F238E27FC236}">
                <a16:creationId xmlns:a16="http://schemas.microsoft.com/office/drawing/2014/main" id="{50FF5152-91A1-54AB-D6A5-DFBBCB42BB50}"/>
              </a:ext>
            </a:extLst>
          </p:cNvPr>
          <p:cNvSpPr>
            <a:spLocks noGrp="1"/>
          </p:cNvSpPr>
          <p:nvPr>
            <p:ph idx="1"/>
          </p:nvPr>
        </p:nvSpPr>
        <p:spPr/>
        <p:txBody>
          <a:bodyPr/>
          <a:lstStyle/>
          <a:p>
            <a:pPr marL="0" indent="0">
              <a:buNone/>
            </a:pPr>
            <a:r>
              <a:rPr lang="en-US" b="1" i="1" dirty="0">
                <a:solidFill>
                  <a:srgbClr val="000000"/>
                </a:solidFill>
                <a:effectLst/>
                <a:ea typeface="MS Mincho" panose="02020609040205080304" pitchFamily="49" charset="-128"/>
                <a:cs typeface="Arial" panose="020B0604020202020204" pitchFamily="34" charset="0"/>
              </a:rPr>
              <a:t>Product Updates:</a:t>
            </a:r>
          </a:p>
          <a:p>
            <a:r>
              <a:rPr lang="en-US" sz="2200" dirty="0">
                <a:solidFill>
                  <a:srgbClr val="000000"/>
                </a:solidFill>
                <a:effectLst/>
                <a:ea typeface="MS Mincho" panose="02020609040205080304" pitchFamily="49" charset="-128"/>
                <a:cs typeface="Arial" panose="020B0604020202020204" pitchFamily="34" charset="0"/>
              </a:rPr>
              <a:t>The manufacturer of ibrutinib (Imbruvica), Abbvie, has announced plans to voluntarily withdraw the Accelerated Approvals for use in patients with mantle cell lymphoma (MCL) who have received ≥ 1 prior therapy and marginal zone lymphoma (MZL) who require systemic therapy and received ≥ 1 prior anti-CD20-based therapy</a:t>
            </a:r>
          </a:p>
          <a:p>
            <a:r>
              <a:rPr lang="en-US" sz="2200" dirty="0">
                <a:solidFill>
                  <a:srgbClr val="000000"/>
                </a:solidFill>
                <a:ea typeface="MS Mincho" panose="02020609040205080304" pitchFamily="49" charset="-128"/>
                <a:cs typeface="Arial" panose="020B0604020202020204" pitchFamily="34" charset="0"/>
              </a:rPr>
              <a:t>The withdrawals are based on findings from the confirmatory trials for these uses, a requirement of the Accelerated Approvals</a:t>
            </a:r>
          </a:p>
        </p:txBody>
      </p:sp>
    </p:spTree>
    <p:extLst>
      <p:ext uri="{BB962C8B-B14F-4D97-AF65-F5344CB8AC3E}">
        <p14:creationId xmlns:p14="http://schemas.microsoft.com/office/powerpoint/2010/main" val="37545763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Ophthalmics, Anti-Inflammatory/Immunomodulator</a:t>
            </a:r>
            <a:endParaRPr lang="en-US" dirty="0"/>
          </a:p>
        </p:txBody>
      </p:sp>
    </p:spTree>
    <p:extLst>
      <p:ext uri="{BB962C8B-B14F-4D97-AF65-F5344CB8AC3E}">
        <p14:creationId xmlns:p14="http://schemas.microsoft.com/office/powerpoint/2010/main" val="2599675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Androgenic Agents</a:t>
            </a:r>
          </a:p>
        </p:txBody>
      </p:sp>
      <p:sp>
        <p:nvSpPr>
          <p:cNvPr id="3" name="Content Placeholder 2"/>
          <p:cNvSpPr>
            <a:spLocks noGrp="1"/>
          </p:cNvSpPr>
          <p:nvPr>
            <p:ph idx="1"/>
          </p:nvPr>
        </p:nvSpPr>
        <p:spPr/>
        <p:txBody>
          <a:bodyPr/>
          <a:lstStyle/>
          <a:p>
            <a:pPr marL="0" indent="0">
              <a:buNone/>
            </a:pPr>
            <a:r>
              <a:rPr lang="en-US" altLang="en-US" b="1" i="1" dirty="0"/>
              <a:t>Product Updates:</a:t>
            </a:r>
          </a:p>
          <a:p>
            <a:r>
              <a:rPr lang="en-US" dirty="0">
                <a:solidFill>
                  <a:srgbClr val="000000"/>
                </a:solidFill>
                <a:effectLst/>
                <a:ea typeface="Times New Roman" panose="02020603050405020304" pitchFamily="18" charset="0"/>
                <a:cs typeface="Times New Roman" panose="02020603050405020304" pitchFamily="18" charset="0"/>
              </a:rPr>
              <a:t>FDA reported that Endo will discontinue Fortesta gel, metered, 10 mg/0.5 g. Generics remain</a:t>
            </a:r>
            <a:endParaRPr lang="en-US" altLang="en-US" b="1" i="1"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327805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sz="2800" dirty="0">
                <a:uFillTx/>
              </a:rPr>
              <a:t>Ophthalmics, Anti-Inflammatory/Immunomodulator</a:t>
            </a:r>
            <a:endParaRPr lang="en-US" sz="28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150</a:t>
            </a:fld>
            <a:endParaRPr lang="en-US" dirty="0"/>
          </a:p>
        </p:txBody>
      </p:sp>
      <p:sp>
        <p:nvSpPr>
          <p:cNvPr id="8" name="TextBox 7">
            <a:extLst>
              <a:ext uri="{FF2B5EF4-FFF2-40B4-BE49-F238E27FC236}">
                <a16:creationId xmlns:a16="http://schemas.microsoft.com/office/drawing/2014/main" id="{668AC504-90EA-42D3-889A-810C847689EC}"/>
              </a:ext>
            </a:extLst>
          </p:cNvPr>
          <p:cNvSpPr txBox="1">
            <a:spLocks/>
          </p:cNvSpPr>
          <p:nvPr/>
        </p:nvSpPr>
        <p:spPr>
          <a:xfrm>
            <a:off x="443713" y="978909"/>
            <a:ext cx="5747422" cy="841781"/>
          </a:xfrm>
          <a:prstGeom prst="rect">
            <a:avLst/>
          </a:prstGeom>
        </p:spPr>
        <p:txBody>
          <a:bodyPr/>
          <a:lstStyle/>
          <a:p>
            <a:r>
              <a:rPr sz="2100" b="0" i="0" u="none" strike="noStrike" baseline="0" dirty="0">
                <a:solidFill>
                  <a:srgbClr val="3D85C6"/>
                </a:solidFill>
                <a:uFillTx/>
                <a:latin typeface="Calibri" charset="0"/>
              </a:rPr>
              <a:t>PRODUCT LIST AND FDA-APPROVED INDICATIONS</a:t>
            </a:r>
          </a:p>
        </p:txBody>
      </p:sp>
      <p:sp>
        <p:nvSpPr>
          <p:cNvPr id="5" name="Rectangle 1">
            <a:extLst>
              <a:ext uri="{FF2B5EF4-FFF2-40B4-BE49-F238E27FC236}">
                <a16:creationId xmlns:a16="http://schemas.microsoft.com/office/drawing/2014/main" id="{FC75201D-35BE-8BC1-1807-063DBDD04163}"/>
              </a:ext>
            </a:extLst>
          </p:cNvPr>
          <p:cNvSpPr>
            <a:spLocks noChangeArrowheads="1"/>
          </p:cNvSpPr>
          <p:nvPr/>
        </p:nvSpPr>
        <p:spPr bwMode="auto">
          <a:xfrm>
            <a:off x="1371600" y="1881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Table 5">
            <a:extLst>
              <a:ext uri="{FF2B5EF4-FFF2-40B4-BE49-F238E27FC236}">
                <a16:creationId xmlns:a16="http://schemas.microsoft.com/office/drawing/2014/main" id="{A4DCF0DD-53A4-0830-9366-83C47E723879}"/>
              </a:ext>
            </a:extLst>
          </p:cNvPr>
          <p:cNvGraphicFramePr>
            <a:graphicFrameLocks noGrp="1"/>
          </p:cNvGraphicFramePr>
          <p:nvPr>
            <p:extLst>
              <p:ext uri="{D42A27DB-BD31-4B8C-83A1-F6EECF244321}">
                <p14:modId xmlns:p14="http://schemas.microsoft.com/office/powerpoint/2010/main" val="2127164914"/>
              </p:ext>
            </p:extLst>
          </p:nvPr>
        </p:nvGraphicFramePr>
        <p:xfrm>
          <a:off x="457200" y="1470454"/>
          <a:ext cx="7315200" cy="3165071"/>
        </p:xfrm>
        <a:graphic>
          <a:graphicData uri="http://schemas.openxmlformats.org/drawingml/2006/table">
            <a:tbl>
              <a:tblPr firstRow="1" firstCol="1" bandRow="1" bandCol="1"/>
              <a:tblGrid>
                <a:gridCol w="2080623">
                  <a:extLst>
                    <a:ext uri="{9D8B030D-6E8A-4147-A177-3AD203B41FA5}">
                      <a16:colId xmlns:a16="http://schemas.microsoft.com/office/drawing/2014/main" val="3898803919"/>
                    </a:ext>
                  </a:extLst>
                </a:gridCol>
                <a:gridCol w="1308463">
                  <a:extLst>
                    <a:ext uri="{9D8B030D-6E8A-4147-A177-3AD203B41FA5}">
                      <a16:colId xmlns:a16="http://schemas.microsoft.com/office/drawing/2014/main" val="3803882175"/>
                    </a:ext>
                  </a:extLst>
                </a:gridCol>
                <a:gridCol w="3926114">
                  <a:extLst>
                    <a:ext uri="{9D8B030D-6E8A-4147-A177-3AD203B41FA5}">
                      <a16:colId xmlns:a16="http://schemas.microsoft.com/office/drawing/2014/main" val="3962584300"/>
                    </a:ext>
                  </a:extLst>
                </a:gridCol>
              </a:tblGrid>
              <a:tr h="228898">
                <a:tc>
                  <a:txBody>
                    <a:bodyPr/>
                    <a:lstStyle/>
                    <a:p>
                      <a:pPr marL="0" marR="0" algn="ctr">
                        <a:lnSpc>
                          <a:spcPct val="107000"/>
                        </a:lnSpc>
                        <a:spcBef>
                          <a:spcPts val="200"/>
                        </a:spcBef>
                        <a:spcAft>
                          <a:spcPts val="200"/>
                        </a:spcAft>
                      </a:pPr>
                      <a:r>
                        <a:rPr lang="en-US" sz="1200" b="1" kern="100" dirty="0">
                          <a:solidFill>
                            <a:srgbClr val="000000"/>
                          </a:solidFill>
                          <a:effectLst/>
                          <a:latin typeface="+mn-lt"/>
                          <a:ea typeface="Times New Roman" panose="02020603050405020304" pitchFamily="18" charset="0"/>
                          <a:cs typeface="Times New Roman" panose="02020603050405020304" pitchFamily="18" charset="0"/>
                        </a:rPr>
                        <a:t>Drug</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7EB"/>
                    </a:solidFill>
                  </a:tcPr>
                </a:tc>
                <a:tc>
                  <a:txBody>
                    <a:bodyPr/>
                    <a:lstStyle/>
                    <a:p>
                      <a:pPr marL="0" marR="0" algn="ctr">
                        <a:lnSpc>
                          <a:spcPct val="107000"/>
                        </a:lnSpc>
                        <a:spcBef>
                          <a:spcPts val="200"/>
                        </a:spcBef>
                        <a:spcAft>
                          <a:spcPts val="200"/>
                        </a:spcAft>
                      </a:pPr>
                      <a:r>
                        <a:rPr lang="en-US" sz="1200" b="1" kern="100" dirty="0">
                          <a:solidFill>
                            <a:srgbClr val="000000"/>
                          </a:solidFill>
                          <a:effectLst/>
                          <a:latin typeface="+mn-lt"/>
                          <a:ea typeface="Times New Roman" panose="02020603050405020304" pitchFamily="18" charset="0"/>
                          <a:cs typeface="Times New Roman" panose="02020603050405020304" pitchFamily="18" charset="0"/>
                        </a:rPr>
                        <a:t>Manufacturer</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7EB"/>
                    </a:solidFill>
                  </a:tcPr>
                </a:tc>
                <a:tc>
                  <a:txBody>
                    <a:bodyPr/>
                    <a:lstStyle/>
                    <a:p>
                      <a:pPr marL="0" marR="0" algn="ctr">
                        <a:lnSpc>
                          <a:spcPct val="107000"/>
                        </a:lnSpc>
                        <a:spcBef>
                          <a:spcPts val="200"/>
                        </a:spcBef>
                        <a:spcAft>
                          <a:spcPts val="200"/>
                        </a:spcAft>
                      </a:pPr>
                      <a:r>
                        <a:rPr lang="en-US" sz="1200" b="1" kern="100" dirty="0">
                          <a:solidFill>
                            <a:srgbClr val="000000"/>
                          </a:solidFill>
                          <a:effectLst/>
                          <a:latin typeface="+mn-lt"/>
                          <a:ea typeface="Times New Roman" panose="02020603050405020304" pitchFamily="18" charset="0"/>
                          <a:cs typeface="Times New Roman" panose="02020603050405020304" pitchFamily="18" charset="0"/>
                        </a:rPr>
                        <a:t>Indication</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7EB"/>
                    </a:solidFill>
                  </a:tcPr>
                </a:tc>
                <a:extLst>
                  <a:ext uri="{0D108BD9-81ED-4DB2-BD59-A6C34878D82A}">
                    <a16:rowId xmlns:a16="http://schemas.microsoft.com/office/drawing/2014/main" val="1195840132"/>
                  </a:ext>
                </a:extLst>
              </a:tr>
              <a:tr h="643457">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Times New Roman" panose="02020603050405020304" pitchFamily="18" charset="0"/>
                        </a:rPr>
                        <a:t>cyclosporine emulsion (Restasis®, Restasis Multidose®)</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Times New Roman" panose="02020603050405020304" pitchFamily="18" charset="0"/>
                        </a:rPr>
                        <a:t>Allergan; generic (Restasis only)</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Times New Roman" panose="02020603050405020304" pitchFamily="18" charset="0"/>
                        </a:rPr>
                        <a:t>Increase tear production in patients whose tear production is presumed to be suppressed due to ocular inflammation associated with keratoconjunctivitis sicca</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6595534"/>
                  </a:ext>
                </a:extLst>
              </a:tr>
              <a:tr h="425749">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cyclosporine emulsion (Verkazia)</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Eyevance/Santen</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Treatment of vernal keratoconjunctivitis (VKC) in adults and children ≥ 4 years of age </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2348607"/>
                  </a:ext>
                </a:extLst>
              </a:tr>
              <a:tr h="425749">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Times New Roman" panose="02020603050405020304" pitchFamily="18" charset="0"/>
                        </a:rPr>
                        <a:t>cyclosporine solution</a:t>
                      </a:r>
                      <a:r>
                        <a:rPr lang="en-US" sz="1200" kern="1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200" kern="100" dirty="0">
                          <a:solidFill>
                            <a:srgbClr val="000000"/>
                          </a:solidFill>
                          <a:effectLst/>
                          <a:latin typeface="+mn-lt"/>
                          <a:ea typeface="Times New Roman" panose="02020603050405020304" pitchFamily="18" charset="0"/>
                          <a:cs typeface="Times New Roman" panose="02020603050405020304" pitchFamily="18" charset="0"/>
                        </a:rPr>
                        <a:t>(Cequa™)</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Times New Roman" panose="02020603050405020304" pitchFamily="18" charset="0"/>
                        </a:rPr>
                        <a:t>Sun</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Calibri" panose="020F0502020204030204" pitchFamily="34" charset="0"/>
                          <a:cs typeface="TimesNewRomanPSMT"/>
                        </a:rPr>
                        <a:t>Increase tear production in patients with keratoconjunctivitis sicca (dry eye)</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6904941"/>
                  </a:ext>
                </a:extLst>
              </a:tr>
              <a:tr h="208043">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lifitegrast (Xiidra®)</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Novartis</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Calibri" panose="020F0502020204030204" pitchFamily="34" charset="0"/>
                          <a:cs typeface="Calibri" panose="020F0502020204030204" pitchFamily="34" charset="0"/>
                        </a:rPr>
                        <a:t>Treatment of signs and symptoms of dry eye disease in adults</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001017"/>
                  </a:ext>
                </a:extLst>
              </a:tr>
              <a:tr h="424648">
                <a:tc>
                  <a:txBody>
                    <a:bodyPr/>
                    <a:lstStyle/>
                    <a:p>
                      <a:pPr marL="0" marR="0">
                        <a:lnSpc>
                          <a:spcPct val="107000"/>
                        </a:lnSpc>
                        <a:spcBef>
                          <a:spcPts val="200"/>
                        </a:spcBef>
                        <a:spcAft>
                          <a:spcPts val="200"/>
                        </a:spcAft>
                      </a:pPr>
                      <a:r>
                        <a:rPr lang="en-US" sz="1200" kern="100" dirty="0">
                          <a:solidFill>
                            <a:srgbClr val="000000"/>
                          </a:solidFill>
                          <a:effectLst/>
                          <a:latin typeface="+mn-lt"/>
                          <a:ea typeface="Calibri" panose="020F0502020204030204" pitchFamily="34" charset="0"/>
                          <a:cs typeface="Calibri" panose="020F0502020204030204" pitchFamily="34" charset="0"/>
                        </a:rPr>
                        <a:t>loteprednol (Eysuvis®</a:t>
                      </a:r>
                      <a:r>
                        <a:rPr lang="en-US" sz="1200" kern="100" dirty="0">
                          <a:solidFill>
                            <a:srgbClr val="000000"/>
                          </a:solidFill>
                          <a:effectLst/>
                          <a:latin typeface="+mn-lt"/>
                          <a:ea typeface="Times New Roman" panose="02020603050405020304" pitchFamily="18" charset="0"/>
                          <a:cs typeface="Calibri" panose="020F0502020204030204" pitchFamily="34" charset="0"/>
                        </a:rPr>
                        <a:t>)</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Kala</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solidFill>
                            <a:srgbClr val="000000"/>
                          </a:solidFill>
                          <a:effectLst/>
                          <a:latin typeface="+mn-lt"/>
                          <a:ea typeface="Calibri" panose="020F0502020204030204" pitchFamily="34" charset="0"/>
                          <a:cs typeface="Times New Roman" panose="02020603050405020304" pitchFamily="18" charset="0"/>
                        </a:rPr>
                        <a:t>Short-term (up to 14 days) treatment of dry eye disease signs and symptoms</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16285"/>
                  </a:ext>
                </a:extLst>
              </a:tr>
              <a:tr h="208043">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varenicline nasal spray</a:t>
                      </a:r>
                      <a:r>
                        <a:rPr lang="en-US" sz="1200" kern="100" baseline="30000" dirty="0">
                          <a:solidFill>
                            <a:srgbClr val="000000"/>
                          </a:solidFill>
                          <a:effectLst/>
                          <a:latin typeface="+mn-lt"/>
                          <a:ea typeface="Times New Roman" panose="02020603050405020304" pitchFamily="18" charset="0"/>
                          <a:cs typeface="Calibri" panose="020F0502020204030204" pitchFamily="34" charset="0"/>
                        </a:rPr>
                        <a:t> </a:t>
                      </a:r>
                      <a:r>
                        <a:rPr lang="en-US" sz="1200" kern="100" dirty="0">
                          <a:solidFill>
                            <a:srgbClr val="000000"/>
                          </a:solidFill>
                          <a:effectLst/>
                          <a:latin typeface="+mn-lt"/>
                          <a:ea typeface="Times New Roman" panose="02020603050405020304" pitchFamily="18" charset="0"/>
                          <a:cs typeface="Calibri" panose="020F0502020204030204" pitchFamily="34" charset="0"/>
                        </a:rPr>
                        <a:t>(Tyrvaya®)</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200" kern="100" dirty="0">
                          <a:solidFill>
                            <a:srgbClr val="000000"/>
                          </a:solidFill>
                          <a:effectLst/>
                          <a:latin typeface="+mn-lt"/>
                          <a:ea typeface="Times New Roman" panose="02020603050405020304" pitchFamily="18" charset="0"/>
                          <a:cs typeface="Calibri" panose="020F0502020204030204" pitchFamily="34" charset="0"/>
                        </a:rPr>
                        <a:t>Oyster Point</a:t>
                      </a:r>
                      <a:endParaRPr lang="en-US" sz="1200" kern="1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solidFill>
                            <a:srgbClr val="000000"/>
                          </a:solidFill>
                          <a:effectLst/>
                          <a:latin typeface="+mn-lt"/>
                          <a:ea typeface="Times New Roman" panose="02020603050405020304" pitchFamily="18" charset="0"/>
                          <a:cs typeface="Times New Roman" panose="02020603050405020304" pitchFamily="18" charset="0"/>
                        </a:rPr>
                        <a:t>Treatment of the signs and symptoms of dry eye disease in adults</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0960"/>
                  </a:ext>
                </a:extLst>
              </a:tr>
              <a:tr h="425749">
                <a:tc>
                  <a:txBody>
                    <a:bodyPr/>
                    <a:lstStyle/>
                    <a:p>
                      <a:pPr marL="0" marR="0">
                        <a:lnSpc>
                          <a:spcPct val="107000"/>
                        </a:lnSpc>
                        <a:spcBef>
                          <a:spcPts val="200"/>
                        </a:spcBef>
                        <a:spcAft>
                          <a:spcPts val="200"/>
                        </a:spcAft>
                      </a:pPr>
                      <a:r>
                        <a:rPr lang="en-US" sz="1200" kern="1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cyclosporine ophthalmic solution (Vevye)</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200"/>
                        </a:spcBef>
                        <a:spcAft>
                          <a:spcPts val="200"/>
                        </a:spcAft>
                      </a:pPr>
                      <a:r>
                        <a:rPr lang="en-US" sz="1200" kern="100" dirty="0">
                          <a:solidFill>
                            <a:srgbClr val="000000"/>
                          </a:solidFill>
                          <a:effectLst/>
                          <a:highlight>
                            <a:srgbClr val="00FFFF"/>
                          </a:highlight>
                          <a:latin typeface="+mn-lt"/>
                          <a:ea typeface="Times New Roman" panose="02020603050405020304" pitchFamily="18" charset="0"/>
                          <a:cs typeface="Calibri" panose="020F0502020204030204" pitchFamily="34" charset="0"/>
                        </a:rPr>
                        <a:t>Harow</a:t>
                      </a:r>
                      <a:endParaRPr lang="en-US" sz="1200" kern="1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kern="1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Treatment of the signs and symptoms of dry eye disease in adults</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059792"/>
                  </a:ext>
                </a:extLst>
              </a:tr>
            </a:tbl>
          </a:graphicData>
        </a:graphic>
      </p:graphicFrame>
      <p:sp>
        <p:nvSpPr>
          <p:cNvPr id="7" name="Rectangle 2">
            <a:extLst>
              <a:ext uri="{FF2B5EF4-FFF2-40B4-BE49-F238E27FC236}">
                <a16:creationId xmlns:a16="http://schemas.microsoft.com/office/drawing/2014/main" id="{E3E849A8-32EE-A50E-6765-211495EF40DE}"/>
              </a:ext>
            </a:extLst>
          </p:cNvPr>
          <p:cNvSpPr>
            <a:spLocks noChangeArrowheads="1"/>
          </p:cNvSpPr>
          <p:nvPr/>
        </p:nvSpPr>
        <p:spPr bwMode="auto">
          <a:xfrm>
            <a:off x="1371600" y="1881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75255333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Ophthalmics, Anti-Inflammatory/Immunomodulator</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200" dirty="0">
                <a:solidFill>
                  <a:srgbClr val="000000"/>
                </a:solidFill>
                <a:uFillTx/>
                <a:ea typeface="Tahoma" panose="020B0604030504040204" pitchFamily="34" charset="0"/>
                <a:cs typeface="Tahoma" panose="020B0604030504040204" pitchFamily="34" charset="0"/>
              </a:rPr>
              <a:t>Dry eye disease (DES)/ Keratoconjunctivitis sicca (KCS) affects approximately 10% to 30% of the US population</a:t>
            </a:r>
          </a:p>
          <a:p>
            <a:pPr marL="457200" indent="-457200">
              <a:buChar char="•"/>
            </a:pPr>
            <a:r>
              <a:rPr lang="en-US" sz="2200" dirty="0">
                <a:solidFill>
                  <a:srgbClr val="000000"/>
                </a:solidFill>
                <a:ea typeface="Tahoma" panose="020B0604030504040204" pitchFamily="34" charset="0"/>
                <a:cs typeface="Tahoma" panose="020B0604030504040204" pitchFamily="34" charset="0"/>
              </a:rPr>
              <a:t>O</a:t>
            </a:r>
            <a:r>
              <a:rPr lang="en-US" sz="2200" dirty="0">
                <a:solidFill>
                  <a:srgbClr val="000000"/>
                </a:solidFill>
                <a:uFillTx/>
                <a:ea typeface="Tahoma" panose="020B0604030504040204" pitchFamily="34" charset="0"/>
                <a:cs typeface="Tahoma" panose="020B0604030504040204" pitchFamily="34" charset="0"/>
              </a:rPr>
              <a:t>ccurs more commonly in patients over 50 years of age and in postmenopausal women</a:t>
            </a:r>
          </a:p>
          <a:p>
            <a:pPr marL="457200" indent="-457200">
              <a:buChar char="•"/>
            </a:pPr>
            <a:r>
              <a:rPr lang="en-US" sz="2200" dirty="0">
                <a:solidFill>
                  <a:srgbClr val="000000"/>
                </a:solidFill>
                <a:uFillTx/>
                <a:ea typeface="Tahoma" panose="020B0604030504040204" pitchFamily="34" charset="0"/>
                <a:cs typeface="Tahoma" panose="020B0604030504040204" pitchFamily="34" charset="0"/>
              </a:rPr>
              <a:t>According to the 2018 Preferred Practice Parameter on dry eye syndrome and the </a:t>
            </a:r>
            <a:r>
              <a:rPr lang="en-US" sz="2200" dirty="0">
                <a:solidFill>
                  <a:srgbClr val="000000"/>
                </a:solidFill>
                <a:highlight>
                  <a:srgbClr val="E8EEF6"/>
                </a:highlight>
                <a:uFillTx/>
                <a:ea typeface="Tahoma" panose="020B0604030504040204" pitchFamily="34" charset="0"/>
                <a:cs typeface="Tahoma" panose="020B0604030504040204" pitchFamily="34" charset="0"/>
              </a:rPr>
              <a:t>2022</a:t>
            </a:r>
            <a:r>
              <a:rPr lang="en-US" sz="2200" dirty="0">
                <a:solidFill>
                  <a:srgbClr val="000000"/>
                </a:solidFill>
                <a:uFillTx/>
                <a:ea typeface="Tahoma" panose="020B0604030504040204" pitchFamily="34" charset="0"/>
                <a:cs typeface="Tahoma" panose="020B0604030504040204" pitchFamily="34" charset="0"/>
              </a:rPr>
              <a:t> Cornea/External Disease Summary Benchmark from the American Academy of Ophthalmology (AAO), artificial tear substitutes are recommended for mild DES</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151</a:t>
            </a:fld>
            <a:endParaRPr lang="en-US" dirty="0"/>
          </a:p>
        </p:txBody>
      </p:sp>
    </p:spTree>
    <p:extLst>
      <p:ext uri="{BB962C8B-B14F-4D97-AF65-F5344CB8AC3E}">
        <p14:creationId xmlns:p14="http://schemas.microsoft.com/office/powerpoint/2010/main" val="315847656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Ophthalmics, Anti-Inflammatory/Immunomodulator</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Recommended measures for moderate dry eyes include use of anti-inflammatory agents, such as topical cyclosporine, lifitegrast, topical corticosteroids, or systemic omega-3 fatty acids supplements, along with artificial tears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For severe dry eye, in addition to the above-mentioned treatments, systemic cholinergics, systemic anti-inflammatories, mucolytic agents, autologous serum tears, contact lenses, permanent punctal occlusion, and tarsorrhaphy are recommended</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No clinical trials have been published comparing any of the agents in this class, but all have demonstrated efficacy against vehicle</a:t>
            </a: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152</a:t>
            </a:fld>
            <a:endParaRPr lang="en-US" dirty="0"/>
          </a:p>
        </p:txBody>
      </p:sp>
    </p:spTree>
    <p:extLst>
      <p:ext uri="{BB962C8B-B14F-4D97-AF65-F5344CB8AC3E}">
        <p14:creationId xmlns:p14="http://schemas.microsoft.com/office/powerpoint/2010/main" val="12703636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Pulmonary Arterial Hypertension (PAH) Agents, Oral and Inhaled</a:t>
            </a:r>
            <a:endParaRPr lang="en-US" dirty="0"/>
          </a:p>
        </p:txBody>
      </p:sp>
    </p:spTree>
    <p:extLst>
      <p:ext uri="{BB962C8B-B14F-4D97-AF65-F5344CB8AC3E}">
        <p14:creationId xmlns:p14="http://schemas.microsoft.com/office/powerpoint/2010/main" val="237884405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152399" y="135639"/>
            <a:ext cx="8839200" cy="759711"/>
          </a:xfrm>
        </p:spPr>
        <p:txBody>
          <a:bodyPr anchor="ctr">
            <a:normAutofit/>
          </a:bodyPr>
          <a:lstStyle/>
          <a:p>
            <a:pPr algn="l"/>
            <a:r>
              <a:rPr lang="en-US" sz="2600" dirty="0">
                <a:uFillTx/>
              </a:rPr>
              <a:t>Pulmonary Arterial Hypertension (PAH) Agents, Oral and Inhaled</a:t>
            </a:r>
            <a:endParaRPr lang="en-US" sz="26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154</a:t>
            </a:fld>
            <a:endParaRPr lang="en-US" dirty="0"/>
          </a:p>
        </p:txBody>
      </p:sp>
      <p:graphicFrame>
        <p:nvGraphicFramePr>
          <p:cNvPr id="7" name="Content Placeholder 5">
            <a:extLst>
              <a:ext uri="{FF2B5EF4-FFF2-40B4-BE49-F238E27FC236}">
                <a16:creationId xmlns:a16="http://schemas.microsoft.com/office/drawing/2014/main" id="{919451FF-8FAC-4761-9132-BB86C4695E0C}"/>
              </a:ext>
            </a:extLst>
          </p:cNvPr>
          <p:cNvGraphicFramePr>
            <a:graphicFrameLocks noGrp="1"/>
          </p:cNvGraphicFramePr>
          <p:nvPr>
            <p:ph idx="1"/>
            <p:extLst>
              <p:ext uri="{D42A27DB-BD31-4B8C-83A1-F6EECF244321}">
                <p14:modId xmlns:p14="http://schemas.microsoft.com/office/powerpoint/2010/main" val="4249393844"/>
              </p:ext>
            </p:extLst>
          </p:nvPr>
        </p:nvGraphicFramePr>
        <p:xfrm>
          <a:off x="152401" y="895350"/>
          <a:ext cx="8839200" cy="3820289"/>
        </p:xfrm>
        <a:graphic>
          <a:graphicData uri="http://schemas.openxmlformats.org/drawingml/2006/table">
            <a:tbl>
              <a:tblPr firstRow="1" bandRow="1" bandCol="1">
                <a:tableStyleId>{5C22544A-7EE6-4342-B048-85BDC9FD1C3A}</a:tableStyleId>
              </a:tblPr>
              <a:tblGrid>
                <a:gridCol w="1193344">
                  <a:extLst>
                    <a:ext uri="{9D8B030D-6E8A-4147-A177-3AD203B41FA5}">
                      <a16:colId xmlns:a16="http://schemas.microsoft.com/office/drawing/2014/main" val="2336715262"/>
                    </a:ext>
                  </a:extLst>
                </a:gridCol>
                <a:gridCol w="1256709">
                  <a:extLst>
                    <a:ext uri="{9D8B030D-6E8A-4147-A177-3AD203B41FA5}">
                      <a16:colId xmlns:a16="http://schemas.microsoft.com/office/drawing/2014/main" val="3245494835"/>
                    </a:ext>
                  </a:extLst>
                </a:gridCol>
                <a:gridCol w="6389147">
                  <a:extLst>
                    <a:ext uri="{9D8B030D-6E8A-4147-A177-3AD203B41FA5}">
                      <a16:colId xmlns:a16="http://schemas.microsoft.com/office/drawing/2014/main" val="931344535"/>
                    </a:ext>
                  </a:extLst>
                </a:gridCol>
              </a:tblGrid>
              <a:tr h="268590">
                <a:tc>
                  <a:txBody>
                    <a:bodyPr/>
                    <a:lstStyle/>
                    <a:p>
                      <a:pPr marL="0" marR="0" algn="ctr">
                        <a:spcBef>
                          <a:spcPts val="200"/>
                        </a:spcBef>
                        <a:spcAft>
                          <a:spcPts val="200"/>
                        </a:spcAft>
                      </a:pPr>
                      <a:r>
                        <a:rPr lang="en-US" sz="1500" b="0" dirty="0">
                          <a:solidFill>
                            <a:schemeClr val="tx1">
                              <a:lumMod val="50000"/>
                            </a:schemeClr>
                          </a:solidFill>
                          <a:effectLst/>
                        </a:rPr>
                        <a:t>Drug</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926811293"/>
                  </a:ext>
                </a:extLst>
              </a:tr>
              <a:tr h="243014">
                <a:tc gridSpan="3">
                  <a:txBody>
                    <a:bodyPr/>
                    <a:lstStyle/>
                    <a:p>
                      <a:pPr marL="0" marR="0" algn="ctr">
                        <a:spcBef>
                          <a:spcPts val="200"/>
                        </a:spcBef>
                        <a:spcAft>
                          <a:spcPts val="200"/>
                        </a:spcAft>
                      </a:pPr>
                      <a:r>
                        <a:rPr lang="en-US" sz="1500" b="1" dirty="0">
                          <a:solidFill>
                            <a:schemeClr val="tx2"/>
                          </a:solidFill>
                          <a:effectLst/>
                        </a:rPr>
                        <a:t>Oral Agents</a:t>
                      </a:r>
                      <a:endParaRPr lang="en-US" sz="15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3814823625"/>
                  </a:ext>
                </a:extLst>
              </a:tr>
              <a:tr h="1022685">
                <a:tc>
                  <a:txBody>
                    <a:bodyPr/>
                    <a:lstStyle/>
                    <a:p>
                      <a:pPr marL="57150" marR="0" indent="0">
                        <a:spcBef>
                          <a:spcPts val="200"/>
                        </a:spcBef>
                        <a:spcAft>
                          <a:spcPts val="200"/>
                        </a:spcAft>
                      </a:pPr>
                      <a:r>
                        <a:rPr lang="en-US" sz="1500" b="0" dirty="0">
                          <a:solidFill>
                            <a:srgbClr val="000000"/>
                          </a:solidFill>
                          <a:effectLst/>
                        </a:rPr>
                        <a:t>ambrisentan (Letairis®)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lgn="ctr">
                        <a:spcBef>
                          <a:spcPts val="200"/>
                        </a:spcBef>
                        <a:spcAft>
                          <a:spcPts val="200"/>
                        </a:spcAft>
                      </a:pPr>
                      <a:r>
                        <a:rPr lang="en-US" sz="1500" b="0" dirty="0">
                          <a:solidFill>
                            <a:srgbClr val="000000"/>
                          </a:solidFill>
                          <a:effectLst/>
                        </a:rPr>
                        <a:t>generic, Gilead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spcBef>
                          <a:spcPts val="200"/>
                        </a:spcBef>
                        <a:spcAft>
                          <a:spcPts val="200"/>
                        </a:spcAft>
                      </a:pPr>
                      <a:r>
                        <a:rPr lang="en-US" sz="1500" b="0" dirty="0">
                          <a:solidFill>
                            <a:srgbClr val="000000"/>
                          </a:solidFill>
                          <a:effectLst/>
                        </a:rPr>
                        <a:t>Treatment of pulmonary arterial hypertension (World Health Organization [WHO] Group I) to improve exercise ability and delay clinical worsening </a:t>
                      </a:r>
                    </a:p>
                    <a:p>
                      <a:pPr marL="0" marR="0">
                        <a:spcBef>
                          <a:spcPts val="200"/>
                        </a:spcBef>
                        <a:spcAft>
                          <a:spcPts val="200"/>
                        </a:spcAft>
                      </a:pPr>
                      <a:r>
                        <a:rPr lang="en-US" sz="1500" b="0" dirty="0">
                          <a:solidFill>
                            <a:srgbClr val="000000"/>
                          </a:solidFill>
                          <a:effectLst/>
                        </a:rPr>
                        <a:t>In combination with tadalafil to reduce the risks of disease progression and hospitalization for worsening PAH, and to improve exercise ability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extLst>
                  <a:ext uri="{0D108BD9-81ED-4DB2-BD59-A6C34878D82A}">
                    <a16:rowId xmlns:a16="http://schemas.microsoft.com/office/drawing/2014/main" val="4068321409"/>
                  </a:ext>
                </a:extLst>
              </a:tr>
              <a:tr h="1215072">
                <a:tc>
                  <a:txBody>
                    <a:bodyPr/>
                    <a:lstStyle/>
                    <a:p>
                      <a:pPr marL="57150" marR="0" indent="0">
                        <a:spcBef>
                          <a:spcPts val="200"/>
                        </a:spcBef>
                        <a:spcAft>
                          <a:spcPts val="200"/>
                        </a:spcAft>
                      </a:pPr>
                      <a:r>
                        <a:rPr lang="en-US" sz="1500" b="0" dirty="0">
                          <a:solidFill>
                            <a:srgbClr val="000000"/>
                          </a:solidFill>
                          <a:effectLst/>
                        </a:rPr>
                        <a:t>bosentan (Tracleer®)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lgn="ctr">
                        <a:spcBef>
                          <a:spcPts val="200"/>
                        </a:spcBef>
                        <a:spcAft>
                          <a:spcPts val="200"/>
                        </a:spcAft>
                      </a:pPr>
                      <a:r>
                        <a:rPr lang="en-US" sz="1500" b="0" dirty="0">
                          <a:solidFill>
                            <a:srgbClr val="000000"/>
                          </a:solidFill>
                          <a:effectLst/>
                        </a:rPr>
                        <a:t>generic, Actelion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spcBef>
                          <a:spcPts val="0"/>
                        </a:spcBef>
                        <a:spcAft>
                          <a:spcPts val="0"/>
                        </a:spcAft>
                      </a:pPr>
                      <a:r>
                        <a:rPr lang="en-US" sz="1500" b="0" dirty="0">
                          <a:solidFill>
                            <a:srgbClr val="000000"/>
                          </a:solidFill>
                          <a:effectLst/>
                        </a:rPr>
                        <a:t>Treatment of pulmonary arterial hypertension (WHO Group I) in patients with WHO Class II to IV symptoms, to improve exercise ability and decrease clinical worsening </a:t>
                      </a:r>
                    </a:p>
                    <a:p>
                      <a:pPr marL="0" marR="0">
                        <a:spcBef>
                          <a:spcPts val="0"/>
                        </a:spcBef>
                        <a:spcAft>
                          <a:spcPts val="0"/>
                        </a:spcAft>
                      </a:pPr>
                      <a:r>
                        <a:rPr lang="en-US" sz="1500" b="0" dirty="0">
                          <a:solidFill>
                            <a:srgbClr val="000000"/>
                          </a:solidFill>
                          <a:effectLst/>
                        </a:rPr>
                        <a:t>Treatment of idiopathic or congenital PAH to improve pulmonary vascular resistance (PVR) in pediatric patients aged 3 years and older which is expected to result in an improvement in exercise ability</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extLst>
                  <a:ext uri="{0D108BD9-81ED-4DB2-BD59-A6C34878D82A}">
                    <a16:rowId xmlns:a16="http://schemas.microsoft.com/office/drawing/2014/main" val="3267963998"/>
                  </a:ext>
                </a:extLst>
              </a:tr>
              <a:tr h="732520">
                <a:tc>
                  <a:txBody>
                    <a:bodyPr/>
                    <a:lstStyle/>
                    <a:p>
                      <a:pPr marL="57150" marR="0" indent="0">
                        <a:spcBef>
                          <a:spcPts val="200"/>
                        </a:spcBef>
                        <a:spcAft>
                          <a:spcPts val="200"/>
                        </a:spcAft>
                      </a:pPr>
                      <a:r>
                        <a:rPr lang="en-US" sz="1500" b="0" dirty="0">
                          <a:solidFill>
                            <a:srgbClr val="000000"/>
                          </a:solidFill>
                          <a:effectLst/>
                        </a:rPr>
                        <a:t>macitentan (Opsumit®)</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lgn="ctr">
                        <a:spcBef>
                          <a:spcPts val="200"/>
                        </a:spcBef>
                        <a:spcAft>
                          <a:spcPts val="200"/>
                        </a:spcAft>
                      </a:pPr>
                      <a:r>
                        <a:rPr lang="en-US" sz="1500" b="0" dirty="0">
                          <a:solidFill>
                            <a:srgbClr val="000000"/>
                          </a:solidFill>
                          <a:effectLst/>
                        </a:rPr>
                        <a:t>Actelion</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tc>
                  <a:txBody>
                    <a:bodyPr/>
                    <a:lstStyle/>
                    <a:p>
                      <a:pPr marL="0" marR="0">
                        <a:spcBef>
                          <a:spcPts val="200"/>
                        </a:spcBef>
                        <a:spcAft>
                          <a:spcPts val="200"/>
                        </a:spcAft>
                      </a:pPr>
                      <a:r>
                        <a:rPr lang="en-US" sz="1500" b="0" dirty="0">
                          <a:solidFill>
                            <a:srgbClr val="000000"/>
                          </a:solidFill>
                          <a:effectLst/>
                        </a:rPr>
                        <a:t>Treatment of pulmonary arterial hypertension (WHO Group I) to delay disease progression which includes death, initiation of intravenous (IV) or subcutaneous (SC) prostanoids, or clinical worsening; Opsumit also reduced hospitalization for PAH</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solidFill>
                      <a:srgbClr val="E8EEF6"/>
                    </a:solidFill>
                  </a:tcPr>
                </a:tc>
                <a:extLst>
                  <a:ext uri="{0D108BD9-81ED-4DB2-BD59-A6C34878D82A}">
                    <a16:rowId xmlns:a16="http://schemas.microsoft.com/office/drawing/2014/main" val="4024396060"/>
                  </a:ext>
                </a:extLst>
              </a:tr>
            </a:tbl>
          </a:graphicData>
        </a:graphic>
      </p:graphicFrame>
    </p:spTree>
    <p:extLst>
      <p:ext uri="{BB962C8B-B14F-4D97-AF65-F5344CB8AC3E}">
        <p14:creationId xmlns:p14="http://schemas.microsoft.com/office/powerpoint/2010/main" val="8646746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152398" y="135639"/>
            <a:ext cx="8991601" cy="857250"/>
          </a:xfrm>
        </p:spPr>
        <p:txBody>
          <a:bodyPr anchor="ctr">
            <a:normAutofit/>
          </a:bodyPr>
          <a:lstStyle/>
          <a:p>
            <a:pPr algn="l"/>
            <a:r>
              <a:rPr lang="en-US" sz="2600" dirty="0">
                <a:uFillTx/>
              </a:rPr>
              <a:t>Pulmonary Arterial Hypertension (PAH) Agents, Oral and Inhaled</a:t>
            </a:r>
            <a:endParaRPr lang="en-US" sz="26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155</a:t>
            </a:fld>
            <a:endParaRPr lang="en-US" dirty="0"/>
          </a:p>
        </p:txBody>
      </p:sp>
      <p:graphicFrame>
        <p:nvGraphicFramePr>
          <p:cNvPr id="7" name="Content Placeholder 5">
            <a:extLst>
              <a:ext uri="{FF2B5EF4-FFF2-40B4-BE49-F238E27FC236}">
                <a16:creationId xmlns:a16="http://schemas.microsoft.com/office/drawing/2014/main" id="{919451FF-8FAC-4761-9132-BB86C4695E0C}"/>
              </a:ext>
            </a:extLst>
          </p:cNvPr>
          <p:cNvGraphicFramePr>
            <a:graphicFrameLocks noGrp="1"/>
          </p:cNvGraphicFramePr>
          <p:nvPr>
            <p:ph idx="1"/>
            <p:extLst>
              <p:ext uri="{D42A27DB-BD31-4B8C-83A1-F6EECF244321}">
                <p14:modId xmlns:p14="http://schemas.microsoft.com/office/powerpoint/2010/main" val="2644722552"/>
              </p:ext>
            </p:extLst>
          </p:nvPr>
        </p:nvGraphicFramePr>
        <p:xfrm>
          <a:off x="152401" y="992888"/>
          <a:ext cx="8839200" cy="3365356"/>
        </p:xfrm>
        <a:graphic>
          <a:graphicData uri="http://schemas.openxmlformats.org/drawingml/2006/table">
            <a:tbl>
              <a:tblPr firstRow="1" bandRow="1" bandCol="1">
                <a:tableStyleId>{5C22544A-7EE6-4342-B048-85BDC9FD1C3A}</a:tableStyleId>
              </a:tblPr>
              <a:tblGrid>
                <a:gridCol w="1193344">
                  <a:extLst>
                    <a:ext uri="{9D8B030D-6E8A-4147-A177-3AD203B41FA5}">
                      <a16:colId xmlns:a16="http://schemas.microsoft.com/office/drawing/2014/main" val="2336715262"/>
                    </a:ext>
                  </a:extLst>
                </a:gridCol>
                <a:gridCol w="1195574">
                  <a:extLst>
                    <a:ext uri="{9D8B030D-6E8A-4147-A177-3AD203B41FA5}">
                      <a16:colId xmlns:a16="http://schemas.microsoft.com/office/drawing/2014/main" val="3245494835"/>
                    </a:ext>
                  </a:extLst>
                </a:gridCol>
                <a:gridCol w="6450282">
                  <a:extLst>
                    <a:ext uri="{9D8B030D-6E8A-4147-A177-3AD203B41FA5}">
                      <a16:colId xmlns:a16="http://schemas.microsoft.com/office/drawing/2014/main" val="931344535"/>
                    </a:ext>
                  </a:extLst>
                </a:gridCol>
              </a:tblGrid>
              <a:tr h="365578">
                <a:tc>
                  <a:txBody>
                    <a:bodyPr/>
                    <a:lstStyle/>
                    <a:p>
                      <a:pPr marL="0" marR="0" algn="ctr">
                        <a:spcBef>
                          <a:spcPts val="200"/>
                        </a:spcBef>
                        <a:spcAft>
                          <a:spcPts val="200"/>
                        </a:spcAft>
                      </a:pPr>
                      <a:r>
                        <a:rPr lang="en-US" sz="1500" b="0" dirty="0">
                          <a:solidFill>
                            <a:schemeClr val="tx1">
                              <a:lumMod val="50000"/>
                            </a:schemeClr>
                          </a:solidFill>
                          <a:effectLst/>
                        </a:rPr>
                        <a:t>Drug</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926811293"/>
                  </a:ext>
                </a:extLst>
              </a:tr>
              <a:tr h="1604476">
                <a:tc>
                  <a:txBody>
                    <a:bodyPr/>
                    <a:lstStyle/>
                    <a:p>
                      <a:pPr marL="57150" marR="0" indent="0">
                        <a:spcBef>
                          <a:spcPts val="200"/>
                        </a:spcBef>
                        <a:spcAft>
                          <a:spcPts val="200"/>
                        </a:spcAft>
                      </a:pPr>
                      <a:r>
                        <a:rPr lang="en-US" sz="1400" b="0" dirty="0">
                          <a:solidFill>
                            <a:srgbClr val="000000"/>
                          </a:solidFill>
                          <a:effectLst/>
                          <a:latin typeface="+mn-lt"/>
                        </a:rPr>
                        <a:t>riociguat</a:t>
                      </a:r>
                      <a:br>
                        <a:rPr lang="en-US" sz="1400" b="0" dirty="0">
                          <a:solidFill>
                            <a:srgbClr val="000000"/>
                          </a:solidFill>
                          <a:effectLst/>
                          <a:latin typeface="+mn-lt"/>
                        </a:rPr>
                      </a:br>
                      <a:r>
                        <a:rPr lang="en-US" sz="1400" b="0" dirty="0">
                          <a:solidFill>
                            <a:srgbClr val="000000"/>
                          </a:solidFill>
                          <a:effectLst/>
                          <a:latin typeface="+mn-lt"/>
                        </a:rPr>
                        <a:t>(Adempas®)</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b="0" dirty="0">
                          <a:solidFill>
                            <a:srgbClr val="000000"/>
                          </a:solidFill>
                          <a:effectLst/>
                          <a:latin typeface="+mn-lt"/>
                        </a:rPr>
                        <a:t>Bayer</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400" b="0" dirty="0">
                          <a:solidFill>
                            <a:srgbClr val="000000"/>
                          </a:solidFill>
                          <a:effectLst/>
                          <a:latin typeface="+mn-lt"/>
                        </a:rPr>
                        <a:t>Persistent/recurrent chronic thromboembolic pulmonary hypertension (CTEPH) (WHO Group IV) after surgical treatment or inoperable CTEPH to improve exercise capacity and WHO functional class</a:t>
                      </a:r>
                    </a:p>
                    <a:p>
                      <a:pPr marL="0" marR="0">
                        <a:spcBef>
                          <a:spcPts val="200"/>
                        </a:spcBef>
                        <a:spcAft>
                          <a:spcPts val="200"/>
                        </a:spcAft>
                      </a:pPr>
                      <a:r>
                        <a:rPr lang="en-US" sz="1400" b="0" dirty="0">
                          <a:solidFill>
                            <a:srgbClr val="000000"/>
                          </a:solidFill>
                          <a:effectLst/>
                          <a:latin typeface="+mn-lt"/>
                        </a:rPr>
                        <a:t>Pulmonary arterial hypertension (WHO Group I) to improve exercise capacity, improve WHO functional class and to delay clinical worsening</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22968" marR="22968"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767667697"/>
                  </a:ext>
                </a:extLst>
              </a:tr>
              <a:tr h="661627">
                <a:tc>
                  <a:txBody>
                    <a:bodyPr/>
                    <a:lstStyle/>
                    <a:p>
                      <a:pPr marL="0" marR="0">
                        <a:spcBef>
                          <a:spcPts val="200"/>
                        </a:spcBef>
                        <a:spcAft>
                          <a:spcPts val="200"/>
                        </a:spcAft>
                      </a:pPr>
                      <a:r>
                        <a:rPr lang="en-US" sz="1400" b="0" dirty="0">
                          <a:solidFill>
                            <a:srgbClr val="000000"/>
                          </a:solidFill>
                          <a:effectLst/>
                          <a:latin typeface="+mn-lt"/>
                        </a:rPr>
                        <a:t> selexipag</a:t>
                      </a:r>
                    </a:p>
                    <a:p>
                      <a:pPr marL="57150" marR="0" indent="0">
                        <a:spcBef>
                          <a:spcPts val="200"/>
                        </a:spcBef>
                        <a:spcAft>
                          <a:spcPts val="200"/>
                        </a:spcAft>
                      </a:pPr>
                      <a:r>
                        <a:rPr lang="en-US" sz="1400" b="0" dirty="0">
                          <a:solidFill>
                            <a:srgbClr val="000000"/>
                          </a:solidFill>
                          <a:effectLst/>
                          <a:latin typeface="+mn-lt"/>
                        </a:rPr>
                        <a:t>(Uptravi®)</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b="0" dirty="0">
                          <a:solidFill>
                            <a:srgbClr val="000000"/>
                          </a:solidFill>
                          <a:effectLst/>
                          <a:latin typeface="+mn-lt"/>
                        </a:rPr>
                        <a:t>Actelion</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400" b="0" dirty="0">
                          <a:solidFill>
                            <a:srgbClr val="000000"/>
                          </a:solidFill>
                          <a:effectLst/>
                          <a:latin typeface="+mn-lt"/>
                        </a:rPr>
                        <a:t>Treatment of pulmonary arterial hypertension (WHO Group I) to delay disease progression and reduce the risk of hospitalization for PAH</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128801291"/>
                  </a:ext>
                </a:extLst>
              </a:tr>
              <a:tr h="733675">
                <a:tc>
                  <a:txBody>
                    <a:bodyPr/>
                    <a:lstStyle/>
                    <a:p>
                      <a:pPr marL="57150" marR="0" indent="0">
                        <a:spcBef>
                          <a:spcPts val="200"/>
                        </a:spcBef>
                        <a:spcAft>
                          <a:spcPts val="200"/>
                        </a:spcAft>
                      </a:pPr>
                      <a:r>
                        <a:rPr lang="en-US" sz="1400" dirty="0">
                          <a:solidFill>
                            <a:srgbClr val="000000"/>
                          </a:solidFill>
                          <a:highlight>
                            <a:srgbClr val="00FFFF"/>
                          </a:highlight>
                          <a:latin typeface="+mn-lt"/>
                        </a:rPr>
                        <a:t>sildenafil (Liqrev®)</a:t>
                      </a:r>
                      <a:endPar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CMP</a:t>
                      </a: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400" dirty="0">
                          <a:solidFill>
                            <a:srgbClr val="000000"/>
                          </a:solidFill>
                          <a:highlight>
                            <a:srgbClr val="00FFFF"/>
                          </a:highlight>
                          <a:latin typeface="+mn-lt"/>
                        </a:rPr>
                        <a:t>Treatment of PAH (WHO Group I) to improve exercise ability and delay clinical worsening in adults</a:t>
                      </a:r>
                      <a:endPar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106378915"/>
                  </a:ext>
                </a:extLst>
              </a:tr>
            </a:tbl>
          </a:graphicData>
        </a:graphic>
      </p:graphicFrame>
    </p:spTree>
    <p:extLst>
      <p:ext uri="{BB962C8B-B14F-4D97-AF65-F5344CB8AC3E}">
        <p14:creationId xmlns:p14="http://schemas.microsoft.com/office/powerpoint/2010/main" val="212013691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152399" y="135639"/>
            <a:ext cx="8839200" cy="759712"/>
          </a:xfrm>
        </p:spPr>
        <p:txBody>
          <a:bodyPr anchor="ctr">
            <a:normAutofit/>
          </a:bodyPr>
          <a:lstStyle/>
          <a:p>
            <a:pPr algn="l"/>
            <a:r>
              <a:rPr lang="en-US" sz="2600" dirty="0">
                <a:uFillTx/>
              </a:rPr>
              <a:t>Pulmonary Arterial Hypertension (PAH) Agents, Oral and Inhaled</a:t>
            </a:r>
            <a:endParaRPr lang="en-US" sz="26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156</a:t>
            </a:fld>
            <a:endParaRPr lang="en-US" dirty="0"/>
          </a:p>
        </p:txBody>
      </p:sp>
      <p:graphicFrame>
        <p:nvGraphicFramePr>
          <p:cNvPr id="7" name="Content Placeholder 5">
            <a:extLst>
              <a:ext uri="{FF2B5EF4-FFF2-40B4-BE49-F238E27FC236}">
                <a16:creationId xmlns:a16="http://schemas.microsoft.com/office/drawing/2014/main" id="{919451FF-8FAC-4761-9132-BB86C4695E0C}"/>
              </a:ext>
            </a:extLst>
          </p:cNvPr>
          <p:cNvGraphicFramePr>
            <a:graphicFrameLocks noGrp="1"/>
          </p:cNvGraphicFramePr>
          <p:nvPr>
            <p:ph idx="1"/>
            <p:extLst>
              <p:ext uri="{D42A27DB-BD31-4B8C-83A1-F6EECF244321}">
                <p14:modId xmlns:p14="http://schemas.microsoft.com/office/powerpoint/2010/main" val="964987310"/>
              </p:ext>
            </p:extLst>
          </p:nvPr>
        </p:nvGraphicFramePr>
        <p:xfrm>
          <a:off x="152401" y="895351"/>
          <a:ext cx="8839200" cy="3732896"/>
        </p:xfrm>
        <a:graphic>
          <a:graphicData uri="http://schemas.openxmlformats.org/drawingml/2006/table">
            <a:tbl>
              <a:tblPr firstRow="1" bandRow="1" bandCol="1">
                <a:tableStyleId>{5C22544A-7EE6-4342-B048-85BDC9FD1C3A}</a:tableStyleId>
              </a:tblPr>
              <a:tblGrid>
                <a:gridCol w="1193344">
                  <a:extLst>
                    <a:ext uri="{9D8B030D-6E8A-4147-A177-3AD203B41FA5}">
                      <a16:colId xmlns:a16="http://schemas.microsoft.com/office/drawing/2014/main" val="2336715262"/>
                    </a:ext>
                  </a:extLst>
                </a:gridCol>
                <a:gridCol w="1256709">
                  <a:extLst>
                    <a:ext uri="{9D8B030D-6E8A-4147-A177-3AD203B41FA5}">
                      <a16:colId xmlns:a16="http://schemas.microsoft.com/office/drawing/2014/main" val="3245494835"/>
                    </a:ext>
                  </a:extLst>
                </a:gridCol>
                <a:gridCol w="6389147">
                  <a:extLst>
                    <a:ext uri="{9D8B030D-6E8A-4147-A177-3AD203B41FA5}">
                      <a16:colId xmlns:a16="http://schemas.microsoft.com/office/drawing/2014/main" val="931344535"/>
                    </a:ext>
                  </a:extLst>
                </a:gridCol>
              </a:tblGrid>
              <a:tr h="337463">
                <a:tc>
                  <a:txBody>
                    <a:bodyPr/>
                    <a:lstStyle/>
                    <a:p>
                      <a:pPr marL="0" marR="0" algn="ctr">
                        <a:spcBef>
                          <a:spcPts val="200"/>
                        </a:spcBef>
                        <a:spcAft>
                          <a:spcPts val="200"/>
                        </a:spcAft>
                      </a:pPr>
                      <a:r>
                        <a:rPr lang="en-US" sz="1500" b="0" dirty="0">
                          <a:solidFill>
                            <a:schemeClr val="tx1">
                              <a:lumMod val="50000"/>
                            </a:schemeClr>
                          </a:solidFill>
                          <a:effectLst/>
                        </a:rPr>
                        <a:t>Drug</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926811293"/>
                  </a:ext>
                </a:extLst>
              </a:tr>
              <a:tr h="1366155">
                <a:tc>
                  <a:txBody>
                    <a:bodyPr/>
                    <a:lstStyle/>
                    <a:p>
                      <a:pPr marL="0" marR="0">
                        <a:spcBef>
                          <a:spcPts val="200"/>
                        </a:spcBef>
                        <a:spcAft>
                          <a:spcPts val="200"/>
                        </a:spcAft>
                      </a:pPr>
                      <a:r>
                        <a:rPr lang="en-US" sz="1500" dirty="0">
                          <a:solidFill>
                            <a:srgbClr val="000000"/>
                          </a:solidFill>
                          <a:effectLst/>
                          <a:latin typeface="+mn-lt"/>
                        </a:rPr>
                        <a:t> sildenafil </a:t>
                      </a:r>
                    </a:p>
                    <a:p>
                      <a:pPr marL="57150" marR="0" indent="0">
                        <a:spcBef>
                          <a:spcPts val="200"/>
                        </a:spcBef>
                        <a:spcAft>
                          <a:spcPts val="200"/>
                        </a:spcAft>
                      </a:pPr>
                      <a:r>
                        <a:rPr lang="en-US" sz="1500" dirty="0">
                          <a:solidFill>
                            <a:srgbClr val="000000"/>
                          </a:solidFill>
                          <a:effectLst/>
                          <a:latin typeface="+mn-lt"/>
                        </a:rPr>
                        <a:t>(Revatio®)</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generic, Pfizer</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latin typeface="+mn-lt"/>
                        </a:rPr>
                        <a:t>Treatment of pulmonary arterial hypertension (WHO Group I) to improve exercise ability and delay clinical worsening</a:t>
                      </a:r>
                    </a:p>
                    <a:p>
                      <a:pPr marL="0" marR="0">
                        <a:spcBef>
                          <a:spcPts val="200"/>
                        </a:spcBef>
                        <a:spcAft>
                          <a:spcPts val="200"/>
                        </a:spcAft>
                      </a:pPr>
                      <a:r>
                        <a:rPr lang="en-US" sz="1500" dirty="0">
                          <a:solidFill>
                            <a:srgbClr val="000000"/>
                          </a:solidFill>
                          <a:highlight>
                            <a:srgbClr val="00FFFF"/>
                          </a:highlight>
                        </a:rPr>
                        <a:t>Treatment of PAH (WHO Group I) to improve exercise ability in patients 1 to 17 years of age, and to improve pulmonary hemodynamics thought to underly improvements in exercise in pediatric patients too young to perform standard exercise testing</a:t>
                      </a:r>
                      <a:endParaRPr lang="en-US" sz="15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51738849"/>
                  </a:ext>
                </a:extLst>
              </a:tr>
              <a:tr h="715671">
                <a:tc>
                  <a:txBody>
                    <a:bodyPr/>
                    <a:lstStyle/>
                    <a:p>
                      <a:pPr marL="0" marR="0">
                        <a:spcBef>
                          <a:spcPts val="200"/>
                        </a:spcBef>
                        <a:spcAft>
                          <a:spcPts val="200"/>
                        </a:spcAft>
                      </a:pPr>
                      <a:r>
                        <a:rPr lang="en-US" sz="1500" dirty="0">
                          <a:solidFill>
                            <a:srgbClr val="000000"/>
                          </a:solidFill>
                          <a:effectLst/>
                          <a:latin typeface="+mn-lt"/>
                        </a:rPr>
                        <a:t> tadalafil </a:t>
                      </a:r>
                    </a:p>
                    <a:p>
                      <a:pPr marL="57150" marR="0" indent="0">
                        <a:spcBef>
                          <a:spcPts val="200"/>
                        </a:spcBef>
                        <a:spcAft>
                          <a:spcPts val="200"/>
                        </a:spcAft>
                      </a:pPr>
                      <a:r>
                        <a:rPr lang="en-US" sz="1500" dirty="0">
                          <a:solidFill>
                            <a:srgbClr val="000000"/>
                          </a:solidFill>
                          <a:effectLst/>
                          <a:latin typeface="+mn-lt"/>
                        </a:rPr>
                        <a:t>(Adcirca®)</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generic, Eli Lilly</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latin typeface="+mn-lt"/>
                        </a:rPr>
                        <a:t>Treatment of pulmonary arterial hypertension (WHO Group I) to improve exercise ability</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533438313"/>
                  </a:ext>
                </a:extLst>
              </a:tr>
              <a:tr h="541691">
                <a:tc>
                  <a:txBody>
                    <a:bodyPr/>
                    <a:lstStyle/>
                    <a:p>
                      <a:pPr marL="57150" marR="0" indent="-57150">
                        <a:spcBef>
                          <a:spcPts val="200"/>
                        </a:spcBef>
                        <a:spcAft>
                          <a:spcPts val="200"/>
                        </a:spcAft>
                      </a:pPr>
                      <a:r>
                        <a:rPr lang="en-US" sz="1500" dirty="0">
                          <a:solidFill>
                            <a:srgbClr val="000000"/>
                          </a:solidFill>
                          <a:highlight>
                            <a:srgbClr val="00FFFF"/>
                          </a:highlight>
                          <a:latin typeface="+mn-lt"/>
                        </a:rPr>
                        <a:t>tadaladil (Tadliq®) </a:t>
                      </a:r>
                      <a:endParaRPr lang="en-US" sz="15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CMP</a:t>
                      </a: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highlight>
                            <a:srgbClr val="00FFFF"/>
                          </a:highlight>
                          <a:latin typeface="+mn-lt"/>
                        </a:rPr>
                        <a:t>Treatment of PAH (WHO Group I) to improve exercise ability</a:t>
                      </a:r>
                      <a:endParaRPr lang="en-US" sz="15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171320901"/>
                  </a:ext>
                </a:extLst>
              </a:tr>
              <a:tr h="715671">
                <a:tc>
                  <a:txBody>
                    <a:bodyPr/>
                    <a:lstStyle/>
                    <a:p>
                      <a:pPr marL="57150" marR="0" indent="-57150">
                        <a:spcBef>
                          <a:spcPts val="200"/>
                        </a:spcBef>
                        <a:spcAft>
                          <a:spcPts val="200"/>
                        </a:spcAft>
                      </a:pPr>
                      <a:r>
                        <a:rPr lang="en-US" sz="1500" dirty="0">
                          <a:solidFill>
                            <a:srgbClr val="000000"/>
                          </a:solidFill>
                          <a:effectLst/>
                          <a:latin typeface="+mn-lt"/>
                        </a:rPr>
                        <a:t> treprostinil   (Orenitram®)</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United Therapeutics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latin typeface="+mn-lt"/>
                        </a:rPr>
                        <a:t>Treatment of pulmonary arterial hypertension (WHO Group I) to delay disease progression and to improve exercise capacity </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767667697"/>
                  </a:ext>
                </a:extLst>
              </a:tr>
            </a:tbl>
          </a:graphicData>
        </a:graphic>
      </p:graphicFrame>
    </p:spTree>
    <p:extLst>
      <p:ext uri="{BB962C8B-B14F-4D97-AF65-F5344CB8AC3E}">
        <p14:creationId xmlns:p14="http://schemas.microsoft.com/office/powerpoint/2010/main" val="363583597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152400" y="0"/>
            <a:ext cx="8839200" cy="857250"/>
          </a:xfrm>
        </p:spPr>
        <p:txBody>
          <a:bodyPr anchor="ctr">
            <a:normAutofit/>
          </a:bodyPr>
          <a:lstStyle/>
          <a:p>
            <a:pPr algn="l"/>
            <a:r>
              <a:rPr lang="en-US" sz="2600" dirty="0">
                <a:uFillTx/>
              </a:rPr>
              <a:t>Pulmonary Arterial Hypertension (PAH) Agents, Oral and Inhaled</a:t>
            </a:r>
            <a:endParaRPr lang="en-US" sz="26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157</a:t>
            </a:fld>
            <a:endParaRPr lang="en-US" dirty="0"/>
          </a:p>
        </p:txBody>
      </p:sp>
      <p:graphicFrame>
        <p:nvGraphicFramePr>
          <p:cNvPr id="7" name="Content Placeholder 5">
            <a:extLst>
              <a:ext uri="{FF2B5EF4-FFF2-40B4-BE49-F238E27FC236}">
                <a16:creationId xmlns:a16="http://schemas.microsoft.com/office/drawing/2014/main" id="{919451FF-8FAC-4761-9132-BB86C4695E0C}"/>
              </a:ext>
            </a:extLst>
          </p:cNvPr>
          <p:cNvGraphicFramePr>
            <a:graphicFrameLocks noGrp="1"/>
          </p:cNvGraphicFramePr>
          <p:nvPr>
            <p:ph idx="1"/>
            <p:extLst>
              <p:ext uri="{D42A27DB-BD31-4B8C-83A1-F6EECF244321}">
                <p14:modId xmlns:p14="http://schemas.microsoft.com/office/powerpoint/2010/main" val="3010404946"/>
              </p:ext>
            </p:extLst>
          </p:nvPr>
        </p:nvGraphicFramePr>
        <p:xfrm>
          <a:off x="152401" y="895350"/>
          <a:ext cx="8839200" cy="3001923"/>
        </p:xfrm>
        <a:graphic>
          <a:graphicData uri="http://schemas.openxmlformats.org/drawingml/2006/table">
            <a:tbl>
              <a:tblPr firstRow="1" bandRow="1" bandCol="1">
                <a:tableStyleId>{5C22544A-7EE6-4342-B048-85BDC9FD1C3A}</a:tableStyleId>
              </a:tblPr>
              <a:tblGrid>
                <a:gridCol w="1070757">
                  <a:extLst>
                    <a:ext uri="{9D8B030D-6E8A-4147-A177-3AD203B41FA5}">
                      <a16:colId xmlns:a16="http://schemas.microsoft.com/office/drawing/2014/main" val="2336715262"/>
                    </a:ext>
                  </a:extLst>
                </a:gridCol>
                <a:gridCol w="122587">
                  <a:extLst>
                    <a:ext uri="{9D8B030D-6E8A-4147-A177-3AD203B41FA5}">
                      <a16:colId xmlns:a16="http://schemas.microsoft.com/office/drawing/2014/main" val="2909040491"/>
                    </a:ext>
                  </a:extLst>
                </a:gridCol>
                <a:gridCol w="1256709">
                  <a:extLst>
                    <a:ext uri="{9D8B030D-6E8A-4147-A177-3AD203B41FA5}">
                      <a16:colId xmlns:a16="http://schemas.microsoft.com/office/drawing/2014/main" val="3245494835"/>
                    </a:ext>
                  </a:extLst>
                </a:gridCol>
                <a:gridCol w="6389147">
                  <a:extLst>
                    <a:ext uri="{9D8B030D-6E8A-4147-A177-3AD203B41FA5}">
                      <a16:colId xmlns:a16="http://schemas.microsoft.com/office/drawing/2014/main" val="931344535"/>
                    </a:ext>
                  </a:extLst>
                </a:gridCol>
              </a:tblGrid>
              <a:tr h="366662">
                <a:tc>
                  <a:txBody>
                    <a:bodyPr/>
                    <a:lstStyle/>
                    <a:p>
                      <a:pPr marL="0" marR="0" algn="ctr">
                        <a:spcBef>
                          <a:spcPts val="200"/>
                        </a:spcBef>
                        <a:spcAft>
                          <a:spcPts val="200"/>
                        </a:spcAft>
                      </a:pPr>
                      <a:r>
                        <a:rPr lang="en-US" sz="1800" b="0" dirty="0">
                          <a:solidFill>
                            <a:schemeClr val="tx1">
                              <a:lumMod val="50000"/>
                            </a:schemeClr>
                          </a:solidFill>
                          <a:effectLst/>
                          <a:latin typeface="+mn-lt"/>
                        </a:rPr>
                        <a:t>Drug</a:t>
                      </a:r>
                      <a:endParaRPr lang="en-US" sz="1800" b="0" dirty="0">
                        <a:solidFill>
                          <a:schemeClr val="tx1">
                            <a:lumMod val="50000"/>
                          </a:schemeClr>
                        </a:solidFill>
                        <a:effectLst/>
                        <a:latin typeface="+mn-lt"/>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800" b="0" dirty="0">
                          <a:solidFill>
                            <a:schemeClr val="tx1">
                              <a:lumMod val="50000"/>
                            </a:schemeClr>
                          </a:solidFill>
                          <a:effectLst/>
                          <a:latin typeface="+mn-lt"/>
                        </a:rPr>
                        <a:t>Manufacturer</a:t>
                      </a:r>
                      <a:endParaRPr lang="en-US" sz="1800" b="0" dirty="0">
                        <a:solidFill>
                          <a:schemeClr val="tx1">
                            <a:lumMod val="50000"/>
                          </a:schemeClr>
                        </a:solidFill>
                        <a:effectLst/>
                        <a:latin typeface="+mn-lt"/>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hMerge="1">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800" b="0" dirty="0">
                          <a:solidFill>
                            <a:schemeClr val="tx1">
                              <a:lumMod val="50000"/>
                            </a:schemeClr>
                          </a:solidFill>
                          <a:effectLst/>
                          <a:latin typeface="+mn-lt"/>
                        </a:rPr>
                        <a:t>Indication(s)</a:t>
                      </a:r>
                      <a:endParaRPr lang="en-US" sz="1800" b="0" dirty="0">
                        <a:solidFill>
                          <a:schemeClr val="tx1">
                            <a:lumMod val="50000"/>
                          </a:schemeClr>
                        </a:solidFill>
                        <a:effectLst/>
                        <a:latin typeface="+mn-lt"/>
                        <a:ea typeface="Times New Roman" panose="02020603050405020304" pitchFamily="18" charset="0"/>
                        <a:cs typeface="Times New Roman" panose="02020603050405020304" pitchFamily="18" charset="0"/>
                      </a:endParaRPr>
                    </a:p>
                  </a:txBody>
                  <a:tcPr marL="22968" marR="22968" marT="0" marB="0">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926811293"/>
                  </a:ext>
                </a:extLst>
              </a:tr>
              <a:tr h="416094">
                <a:tc gridSpan="4">
                  <a:txBody>
                    <a:bodyPr/>
                    <a:lstStyle/>
                    <a:p>
                      <a:pPr marL="0" marR="0" algn="ctr">
                        <a:spcBef>
                          <a:spcPts val="200"/>
                        </a:spcBef>
                        <a:spcAft>
                          <a:spcPts val="200"/>
                        </a:spcAft>
                      </a:pPr>
                      <a:r>
                        <a:rPr lang="en-US" sz="1800" b="1" dirty="0">
                          <a:solidFill>
                            <a:schemeClr val="tx2"/>
                          </a:solidFill>
                          <a:effectLst/>
                          <a:latin typeface="+mn-lt"/>
                          <a:ea typeface="Times New Roman" panose="02020603050405020304" pitchFamily="18" charset="0"/>
                          <a:cs typeface="Times New Roman" panose="02020603050405020304" pitchFamily="18" charset="0"/>
                        </a:rPr>
                        <a:t>Inhalation Agents</a:t>
                      </a:r>
                    </a:p>
                  </a:txBody>
                  <a:tcPr marL="9430" marR="943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endParaRPr lang="en-US"/>
                    </a:p>
                  </a:txBody>
                  <a:tcPr/>
                </a:tc>
                <a:tc hMerge="1">
                  <a:txBody>
                    <a:bodyPr/>
                    <a:lstStyle/>
                    <a:p>
                      <a:pPr marL="0" marR="0" algn="ctr">
                        <a:spcBef>
                          <a:spcPts val="200"/>
                        </a:spcBef>
                        <a:spcAft>
                          <a:spcPts val="20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0" marR="0">
                        <a:spcBef>
                          <a:spcPts val="200"/>
                        </a:spcBef>
                        <a:spcAft>
                          <a:spcPts val="20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128801291"/>
                  </a:ext>
                </a:extLst>
              </a:tr>
              <a:tr h="936211">
                <a:tc gridSpan="2">
                  <a:txBody>
                    <a:bodyPr/>
                    <a:lstStyle/>
                    <a:p>
                      <a:pPr marL="0" marR="0">
                        <a:spcBef>
                          <a:spcPts val="200"/>
                        </a:spcBef>
                        <a:spcAft>
                          <a:spcPts val="200"/>
                        </a:spcAft>
                      </a:pPr>
                      <a:r>
                        <a:rPr lang="en-US" sz="1800" dirty="0">
                          <a:solidFill>
                            <a:srgbClr val="000000"/>
                          </a:solidFill>
                          <a:effectLst/>
                          <a:latin typeface="+mn-lt"/>
                        </a:rPr>
                        <a:t> iloprost </a:t>
                      </a:r>
                    </a:p>
                    <a:p>
                      <a:pPr marL="57150" marR="0" indent="0">
                        <a:spcBef>
                          <a:spcPts val="200"/>
                        </a:spcBef>
                        <a:spcAft>
                          <a:spcPts val="200"/>
                        </a:spcAft>
                      </a:pPr>
                      <a:r>
                        <a:rPr lang="en-US" sz="1800" dirty="0">
                          <a:solidFill>
                            <a:srgbClr val="000000"/>
                          </a:solidFill>
                          <a:effectLst/>
                          <a:latin typeface="+mn-lt"/>
                        </a:rPr>
                        <a:t>(Ventavis®)</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57150" marR="0" indent="0">
                        <a:spcBef>
                          <a:spcPts val="200"/>
                        </a:spcBef>
                        <a:spcAft>
                          <a:spcPts val="200"/>
                        </a:spcAft>
                      </a:pP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800" dirty="0">
                          <a:solidFill>
                            <a:srgbClr val="000000"/>
                          </a:solidFill>
                          <a:effectLst/>
                          <a:latin typeface="+mn-lt"/>
                        </a:rPr>
                        <a:t>Actelion</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r>
                        <a:rPr lang="en-US" sz="1800" dirty="0">
                          <a:solidFill>
                            <a:srgbClr val="000000"/>
                          </a:solidFill>
                          <a:effectLst/>
                          <a:latin typeface="+mn-lt"/>
                        </a:rPr>
                        <a:t>Treatment of pulmonary arterial hypertension (WHO Group I) to improve a composite endpoint consisting of exercise tolerance, symptoms (NYHA Class), and lack of deterioration</a:t>
                      </a:r>
                      <a:endParaRPr lang="en-US" sz="1800" dirty="0">
                        <a:solidFill>
                          <a:srgbClr val="000000"/>
                        </a:solidFill>
                        <a:latin typeface="+mn-lt"/>
                      </a:endParaRPr>
                    </a:p>
                  </a:txBody>
                  <a:tcPr marL="9430" marR="943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501751912"/>
                  </a:ext>
                </a:extLst>
              </a:tr>
              <a:tr h="1282956">
                <a:tc gridSpan="2">
                  <a:txBody>
                    <a:bodyPr/>
                    <a:lstStyle/>
                    <a:p>
                      <a:pPr marL="57150" marR="0" indent="-57150">
                        <a:spcBef>
                          <a:spcPts val="200"/>
                        </a:spcBef>
                        <a:spcAft>
                          <a:spcPts val="200"/>
                        </a:spcAft>
                      </a:pPr>
                      <a:r>
                        <a:rPr lang="en-US" sz="1800" dirty="0">
                          <a:solidFill>
                            <a:srgbClr val="000000"/>
                          </a:solidFill>
                          <a:effectLst/>
                          <a:latin typeface="+mn-lt"/>
                        </a:rPr>
                        <a:t> treprostinil (Tyvaso®, </a:t>
                      </a:r>
                      <a:r>
                        <a:rPr lang="en-US" sz="1800" b="0" i="0" u="none" strike="noStrike" noProof="0" dirty="0">
                          <a:solidFill>
                            <a:srgbClr val="000000"/>
                          </a:solidFill>
                          <a:effectLst/>
                          <a:highlight>
                            <a:srgbClr val="E8EEF6"/>
                          </a:highlight>
                          <a:latin typeface="+mn-lt"/>
                        </a:rPr>
                        <a:t>Tyvaso DPI®)</a:t>
                      </a:r>
                      <a:endParaRPr lang="en-US" sz="1800" dirty="0">
                        <a:solidFill>
                          <a:srgbClr val="000000"/>
                        </a:solidFill>
                        <a:effectLst/>
                        <a:highlight>
                          <a:srgbClr val="E8EEF6"/>
                        </a:highligh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tc hMerge="1">
                  <a:txBody>
                    <a:bodyPr/>
                    <a:lstStyle/>
                    <a:p>
                      <a:pPr marL="57150" marR="0" indent="-57150">
                        <a:spcBef>
                          <a:spcPts val="200"/>
                        </a:spcBef>
                        <a:spcAft>
                          <a:spcPts val="200"/>
                        </a:spcAft>
                      </a:pPr>
                      <a:endParaRPr lang="en-US" sz="1600" dirty="0">
                        <a:solidFill>
                          <a:srgbClr val="000000"/>
                        </a:solidFill>
                        <a:effectLst/>
                        <a:highlight>
                          <a:srgbClr val="E8EEF6"/>
                        </a:highligh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800" dirty="0">
                          <a:solidFill>
                            <a:srgbClr val="000000"/>
                          </a:solidFill>
                          <a:effectLst/>
                          <a:latin typeface="+mn-lt"/>
                        </a:rPr>
                        <a:t>United Therapeutics</a:t>
                      </a:r>
                      <a:endParaRPr lang="en-US" sz="1800" dirty="0">
                        <a:solidFill>
                          <a:srgbClr val="000000"/>
                        </a:solidFill>
                        <a:effectLst/>
                        <a:latin typeface="+mn-lt"/>
                        <a:ea typeface="Times New Roman" panose="02020603050405020304" pitchFamily="18" charset="0"/>
                        <a:cs typeface="Times New Roman" panose="02020603050405020304" pitchFamily="18" charset="0"/>
                      </a:endParaRPr>
                    </a:p>
                  </a:txBody>
                  <a:tcPr marL="9430" marR="9430" marT="0" marB="0">
                    <a:lnT w="12700" cap="flat" cmpd="sng" algn="ctr">
                      <a:solidFill>
                        <a:schemeClr val="bg1"/>
                      </a:solidFill>
                      <a:prstDash val="solid"/>
                      <a:round/>
                      <a:headEnd type="none" w="med" len="med"/>
                      <a:tailEnd type="none" w="med" len="med"/>
                    </a:lnT>
                    <a:solidFill>
                      <a:srgbClr val="E8EEF6"/>
                    </a:solidFill>
                  </a:tcPr>
                </a:tc>
                <a:tc>
                  <a:txBody>
                    <a:bodyPr/>
                    <a:lstStyle/>
                    <a:p>
                      <a:r>
                        <a:rPr lang="en-US" sz="1800" dirty="0">
                          <a:solidFill>
                            <a:srgbClr val="000000"/>
                          </a:solidFill>
                          <a:effectLst/>
                          <a:latin typeface="+mn-lt"/>
                        </a:rPr>
                        <a:t>Treatment of pulmonary arterial hypertension (WHO Group I) to increase exercise ability</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800" kern="1200" dirty="0">
                          <a:solidFill>
                            <a:srgbClr val="000000"/>
                          </a:solidFill>
                          <a:effectLst/>
                          <a:uFillTx/>
                          <a:latin typeface="+mn-lt"/>
                          <a:ea typeface="+mn-ea"/>
                          <a:cs typeface="+mn-cs"/>
                        </a:rPr>
                        <a:t>Treatment of pulmonary hypertension associated with interstitial lung disease (PH-ILD; WHO Group 3) to improve exercise ability. </a:t>
                      </a:r>
                    </a:p>
                  </a:txBody>
                  <a:tcPr marL="9430" marR="9430"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912215999"/>
                  </a:ext>
                </a:extLst>
              </a:tr>
            </a:tbl>
          </a:graphicData>
        </a:graphic>
      </p:graphicFrame>
    </p:spTree>
    <p:extLst>
      <p:ext uri="{BB962C8B-B14F-4D97-AF65-F5344CB8AC3E}">
        <p14:creationId xmlns:p14="http://schemas.microsoft.com/office/powerpoint/2010/main" val="244117611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2700" dirty="0"/>
              <a:t>Pulmonary Arterial Hypertension (PAH) Agents, Oral and Inhaled</a:t>
            </a:r>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1" y="874513"/>
            <a:ext cx="9144000" cy="3794764"/>
          </a:xfrm>
        </p:spPr>
        <p:txBody>
          <a:bodyPr/>
          <a:lstStyle/>
          <a:p>
            <a:pPr marL="457200" indent="-457200">
              <a:buChar char="•"/>
            </a:pPr>
            <a:r>
              <a:rPr lang="en-US" sz="2000" dirty="0">
                <a:solidFill>
                  <a:srgbClr val="000000"/>
                </a:solidFill>
              </a:rPr>
              <a:t>American Heart Association (AHA) defines pulmonary hypertension as a resting mean pulmonary arterial pressure (mPAP) &gt; 20 mm Hg</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 trial of high dose oral calcium channel blockers (CCB), such as amlodipine, diltiazem, or nifedipine, is recommended in patients with a positive acute vasoreactive test</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Alternative or additional PAH therapy should be initiated if improvement to WHO FC I or II are not seen after the trial of a CCB</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2018 American College of Chest Physicians (CHEST) guidelines on therapy for pulmonary arterial hypertension in adults provide treatment recommendations based on World Health Organization (WHO) functional class (FC) for patients who are not candidates for, or who have failed, high-dose oral calcium channel blocker (CCB) therapy.</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158</a:t>
            </a:fld>
            <a:endParaRPr lang="en-US" dirty="0"/>
          </a:p>
        </p:txBody>
      </p:sp>
    </p:spTree>
    <p:extLst>
      <p:ext uri="{BB962C8B-B14F-4D97-AF65-F5344CB8AC3E}">
        <p14:creationId xmlns:p14="http://schemas.microsoft.com/office/powerpoint/2010/main" val="422383655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Pulmonary Arterial Hypertension (PAH) Agents, Oral and Inhaled</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0886" y="874514"/>
            <a:ext cx="8229600" cy="3868174"/>
          </a:xfrm>
        </p:spPr>
        <p:txBody>
          <a:bodyPr/>
          <a:lstStyle/>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In treatment-naïve patients with WHO FC II or WHO FC III without rapid disease progression or poor prognosis, initial combination therapy with ambrisentan and tadalafil is suggested</a:t>
            </a:r>
          </a:p>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Monotherapy with ambrisentan, bosentan, sildenafil, macitentan, tadalafil, or riociguat is considered an alternative in patients who are unwilling to take or cannot tolerate combination therapy</a:t>
            </a:r>
          </a:p>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For treatment-naïve patients with WHO FC IV, initial therapy with a parenteral prostanoid agent is recommended</a:t>
            </a:r>
          </a:p>
          <a:p>
            <a:pPr marL="285750" indent="-285750">
              <a:buFont typeface="Arial" panose="020B0604020202020204" pitchFamily="34" charset="0"/>
              <a:buChar char="•"/>
            </a:pPr>
            <a:r>
              <a:rPr lang="en-US" sz="2000" dirty="0">
                <a:solidFill>
                  <a:srgbClr val="000000"/>
                </a:solidFill>
                <a:uFillTx/>
                <a:ea typeface="Tahoma" panose="020B0604030504040204" pitchFamily="34" charset="0"/>
                <a:cs typeface="Tahoma" panose="020B0604030504040204" pitchFamily="34" charset="0"/>
              </a:rPr>
              <a:t>If the patient cannot comply with parenteral administration, an inhaled prostanoid in combination with an oral endothelin receptor antagonist (ERA) or an oral phosphodiesterase type-5 (PDE-5) inhibitor are alternatives</a:t>
            </a:r>
          </a:p>
          <a:p>
            <a:pPr marL="285750" indent="-285750">
              <a:buFont typeface="Arial" panose="020B0604020202020204" pitchFamily="34" charset="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159</a:t>
            </a:fld>
            <a:endParaRPr lang="en-US" dirty="0"/>
          </a:p>
        </p:txBody>
      </p:sp>
    </p:spTree>
    <p:extLst>
      <p:ext uri="{BB962C8B-B14F-4D97-AF65-F5344CB8AC3E}">
        <p14:creationId xmlns:p14="http://schemas.microsoft.com/office/powerpoint/2010/main" val="218270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71681-B36A-4648-82D8-AB1832CE62EF}"/>
              </a:ext>
            </a:extLst>
          </p:cNvPr>
          <p:cNvSpPr>
            <a:spLocks noGrp="1"/>
          </p:cNvSpPr>
          <p:nvPr>
            <p:ph type="ctrTitle"/>
          </p:nvPr>
        </p:nvSpPr>
        <p:spPr/>
        <p:txBody>
          <a:bodyPr/>
          <a:lstStyle/>
          <a:p>
            <a:r>
              <a:rPr lang="en-US" altLang="en-US" dirty="0"/>
              <a:t>Antidepressants, Other</a:t>
            </a:r>
            <a:endParaRPr lang="en-US" dirty="0"/>
          </a:p>
        </p:txBody>
      </p:sp>
    </p:spTree>
    <p:extLst>
      <p:ext uri="{BB962C8B-B14F-4D97-AF65-F5344CB8AC3E}">
        <p14:creationId xmlns:p14="http://schemas.microsoft.com/office/powerpoint/2010/main" val="3196947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Pulmonary Arterial Hypertension (PAH) Agents, Oral and Inhaled</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1047750"/>
            <a:ext cx="8229600" cy="3394472"/>
          </a:xfrm>
        </p:spPr>
        <p:txBody>
          <a:bodyPr/>
          <a:lstStyle/>
          <a:p>
            <a:pPr marL="285750" indent="-285750"/>
            <a:r>
              <a:rPr lang="en-US" sz="2200" dirty="0">
                <a:solidFill>
                  <a:srgbClr val="000000"/>
                </a:solidFill>
                <a:ea typeface="Tahoma" panose="020B0604030504040204" pitchFamily="34" charset="0"/>
                <a:cs typeface="Tahoma" panose="020B0604030504040204" pitchFamily="34" charset="0"/>
              </a:rPr>
              <a:t>If symptoms remain during treatment with an oral ERA or PDE-5 inhibitor, addition of an inhaled prostanoid is suggested</a:t>
            </a:r>
          </a:p>
          <a:p>
            <a:pPr marL="285750" indent="-285750"/>
            <a:r>
              <a:rPr lang="en-US" sz="2200" dirty="0">
                <a:solidFill>
                  <a:srgbClr val="000000"/>
                </a:solidFill>
                <a:ea typeface="Tahoma" panose="020B0604030504040204" pitchFamily="34" charset="0"/>
                <a:cs typeface="Tahoma" panose="020B0604030504040204" pitchFamily="34" charset="0"/>
              </a:rPr>
              <a:t>In patients with WHO FC III and continued disease progression while on oral mono- or combination therapy, addition of a parenteral or inhaled prostanoid may be considered</a:t>
            </a:r>
          </a:p>
          <a:p>
            <a:pPr marL="285750" indent="-285750"/>
            <a:r>
              <a:rPr lang="en-US" sz="2200" dirty="0">
                <a:solidFill>
                  <a:srgbClr val="000000"/>
                </a:solidFill>
                <a:ea typeface="Tahoma" panose="020B0604030504040204" pitchFamily="34" charset="0"/>
                <a:cs typeface="Tahoma" panose="020B0604030504040204" pitchFamily="34" charset="0"/>
              </a:rPr>
              <a:t>In patients with WHO FC III or IV and an inadequate response to initial therapy with mono- or combination therapy, a second or third class of PAH agents should be added</a:t>
            </a:r>
          </a:p>
          <a:p>
            <a:pPr marL="285750" indent="-285750">
              <a:buFont typeface="Arial" panose="020B0604020202020204" pitchFamily="34" charset="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160</a:t>
            </a:fld>
            <a:endParaRPr lang="en-US" dirty="0"/>
          </a:p>
        </p:txBody>
      </p:sp>
    </p:spTree>
    <p:extLst>
      <p:ext uri="{BB962C8B-B14F-4D97-AF65-F5344CB8AC3E}">
        <p14:creationId xmlns:p14="http://schemas.microsoft.com/office/powerpoint/2010/main" val="37385748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Pulmonary Arterial Hypertension (PAH) Agents, Oral and Inhaled</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47675" y="1200150"/>
            <a:ext cx="8229600" cy="3394472"/>
          </a:xfrm>
        </p:spPr>
        <p:txBody>
          <a:bodyPr/>
          <a:lstStyle/>
          <a:p>
            <a:pPr marL="285750" indent="-285750"/>
            <a:r>
              <a:rPr lang="en-US" sz="2200" dirty="0">
                <a:solidFill>
                  <a:srgbClr val="020202"/>
                </a:solidFill>
                <a:ea typeface="Tahoma" panose="020B0604030504040204" pitchFamily="34" charset="0"/>
                <a:cs typeface="Tahoma" panose="020B0604030504040204" pitchFamily="34" charset="0"/>
              </a:rPr>
              <a:t>The European Society of Cardiology (ESC) and the European Respiratory Society (ERS) 2022 recommendations for the diagnosis and treatment of pulmonary hypertension include selexipag as an option for monotherapy or in combination with an ERA and/or PDE-5 inhibitor in patients with WHO FC II or III</a:t>
            </a:r>
          </a:p>
          <a:p>
            <a:pPr marL="285750" indent="-285750"/>
            <a:r>
              <a:rPr lang="en-US" sz="2200" dirty="0">
                <a:solidFill>
                  <a:srgbClr val="020202"/>
                </a:solidFill>
                <a:ea typeface="Tahoma" panose="020B0604030504040204" pitchFamily="34" charset="0"/>
                <a:cs typeface="Tahoma" panose="020B0604030504040204" pitchFamily="34" charset="0"/>
              </a:rPr>
              <a:t>ESC/ERS also include oral treprostinil as an option for monotherapy in patients with WHO FC III</a:t>
            </a:r>
          </a:p>
          <a:p>
            <a:pPr marL="285750" indent="-285750">
              <a:buFont typeface="Arial" panose="020B0604020202020204" pitchFamily="34" charset="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161</a:t>
            </a:fld>
            <a:endParaRPr lang="en-US" dirty="0"/>
          </a:p>
        </p:txBody>
      </p:sp>
    </p:spTree>
    <p:extLst>
      <p:ext uri="{BB962C8B-B14F-4D97-AF65-F5344CB8AC3E}">
        <p14:creationId xmlns:p14="http://schemas.microsoft.com/office/powerpoint/2010/main" val="40927528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Otic Antibiotics</a:t>
            </a:r>
            <a:endParaRPr lang="en-US" dirty="0"/>
          </a:p>
        </p:txBody>
      </p:sp>
    </p:spTree>
    <p:extLst>
      <p:ext uri="{BB962C8B-B14F-4D97-AF65-F5344CB8AC3E}">
        <p14:creationId xmlns:p14="http://schemas.microsoft.com/office/powerpoint/2010/main" val="141970695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Otic Antibiotics</a:t>
            </a:r>
            <a:endParaRPr lang="en-US" dirty="0"/>
          </a:p>
        </p:txBody>
      </p:sp>
      <p:pic>
        <p:nvPicPr>
          <p:cNvPr id="6" name="Picture 5">
            <a:extLst>
              <a:ext uri="{FF2B5EF4-FFF2-40B4-BE49-F238E27FC236}">
                <a16:creationId xmlns:a16="http://schemas.microsoft.com/office/drawing/2014/main" id="{AF573199-B1A7-4B3E-9DE8-61C5708E621E}"/>
              </a:ext>
            </a:extLst>
          </p:cNvPr>
          <p:cNvPicPr/>
          <p:nvPr/>
        </p:nvPicPr>
        <p:blipFill>
          <a:blip r:embed="rId2"/>
          <a:stretch>
            <a:fillRect/>
          </a:stretch>
        </p:blipFill>
        <p:spPr>
          <a:xfrm>
            <a:off x="609600" y="1118900"/>
            <a:ext cx="7924800" cy="3188969"/>
          </a:xfrm>
          <a:prstGeom prst="rect">
            <a:avLst/>
          </a:prstGeom>
          <a:noFill/>
        </p:spPr>
      </p:pic>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163</a:t>
            </a:fld>
            <a:endParaRPr lang="en-US" dirty="0"/>
          </a:p>
        </p:txBody>
      </p:sp>
      <p:sp>
        <p:nvSpPr>
          <p:cNvPr id="9" name="TextBox 8">
            <a:extLst>
              <a:ext uri="{FF2B5EF4-FFF2-40B4-BE49-F238E27FC236}">
                <a16:creationId xmlns:a16="http://schemas.microsoft.com/office/drawing/2014/main" id="{1A769206-8485-4213-A91B-27394CEE613E}"/>
              </a:ext>
            </a:extLst>
          </p:cNvPr>
          <p:cNvSpPr txBox="1">
            <a:spLocks/>
          </p:cNvSpPr>
          <p:nvPr/>
        </p:nvSpPr>
        <p:spPr>
          <a:xfrm>
            <a:off x="524735" y="819150"/>
            <a:ext cx="6866665" cy="499788"/>
          </a:xfrm>
          <a:prstGeom prst="rect">
            <a:avLst/>
          </a:prstGeom>
        </p:spPr>
        <p:txBody>
          <a:bodyPr/>
          <a:lstStyle/>
          <a:p>
            <a:r>
              <a:rPr sz="1600" dirty="0">
                <a:solidFill>
                  <a:schemeClr val="tx2"/>
                </a:solidFill>
                <a:latin typeface="Calibri" charset="0"/>
              </a:rPr>
              <a:t>PRODUCT LIST AND FDA-APPROVED INDICATIONS</a:t>
            </a:r>
          </a:p>
        </p:txBody>
      </p:sp>
    </p:spTree>
    <p:extLst>
      <p:ext uri="{BB962C8B-B14F-4D97-AF65-F5344CB8AC3E}">
        <p14:creationId xmlns:p14="http://schemas.microsoft.com/office/powerpoint/2010/main" val="189628906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Otic Antibiotics</a:t>
            </a:r>
            <a:endParaRPr lang="en-US" dirty="0"/>
          </a:p>
        </p:txBody>
      </p:sp>
      <p:pic>
        <p:nvPicPr>
          <p:cNvPr id="7" name="Picture 6">
            <a:extLst>
              <a:ext uri="{FF2B5EF4-FFF2-40B4-BE49-F238E27FC236}">
                <a16:creationId xmlns:a16="http://schemas.microsoft.com/office/drawing/2014/main" id="{31A7D6AB-EAE9-484A-BA35-8FB1F8F85CCD}"/>
              </a:ext>
            </a:extLst>
          </p:cNvPr>
          <p:cNvPicPr/>
          <p:nvPr/>
        </p:nvPicPr>
        <p:blipFill>
          <a:blip r:embed="rId2"/>
          <a:stretch>
            <a:fillRect/>
          </a:stretch>
        </p:blipFill>
        <p:spPr>
          <a:xfrm>
            <a:off x="669602" y="1428750"/>
            <a:ext cx="7537469" cy="3063434"/>
          </a:xfrm>
          <a:prstGeom prst="rect">
            <a:avLst/>
          </a:prstGeom>
          <a:noFill/>
        </p:spPr>
      </p:pic>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164</a:t>
            </a:fld>
            <a:endParaRPr lang="en-US" dirty="0"/>
          </a:p>
        </p:txBody>
      </p:sp>
      <p:sp>
        <p:nvSpPr>
          <p:cNvPr id="8" name="TextBox 7">
            <a:extLst>
              <a:ext uri="{FF2B5EF4-FFF2-40B4-BE49-F238E27FC236}">
                <a16:creationId xmlns:a16="http://schemas.microsoft.com/office/drawing/2014/main" id="{91FFA0C3-5D53-48F4-BE99-9B479B0F7F6B}"/>
              </a:ext>
            </a:extLst>
          </p:cNvPr>
          <p:cNvSpPr txBox="1">
            <a:spLocks/>
          </p:cNvSpPr>
          <p:nvPr/>
        </p:nvSpPr>
        <p:spPr>
          <a:xfrm>
            <a:off x="609600" y="828445"/>
            <a:ext cx="6866665" cy="499788"/>
          </a:xfrm>
          <a:prstGeom prst="rect">
            <a:avLst/>
          </a:prstGeom>
        </p:spPr>
        <p:txBody>
          <a:bodyPr/>
          <a:lstStyle/>
          <a:p>
            <a:r>
              <a:rPr sz="1600" dirty="0">
                <a:solidFill>
                  <a:schemeClr val="tx2"/>
                </a:solidFill>
                <a:latin typeface="Calibri" charset="0"/>
              </a:rPr>
              <a:t>PRODUCT LIST AND FDA-APPROVED INDICATIONS</a:t>
            </a:r>
          </a:p>
        </p:txBody>
      </p:sp>
      <p:pic>
        <p:nvPicPr>
          <p:cNvPr id="5" name="Picture 4">
            <a:extLst>
              <a:ext uri="{FF2B5EF4-FFF2-40B4-BE49-F238E27FC236}">
                <a16:creationId xmlns:a16="http://schemas.microsoft.com/office/drawing/2014/main" id="{11B99579-B8CC-4FB9-8BE9-700A250919C4}"/>
              </a:ext>
            </a:extLst>
          </p:cNvPr>
          <p:cNvPicPr>
            <a:picLocks noChangeAspect="1"/>
          </p:cNvPicPr>
          <p:nvPr/>
        </p:nvPicPr>
        <p:blipFill>
          <a:blip r:embed="rId3"/>
          <a:stretch>
            <a:fillRect/>
          </a:stretch>
        </p:blipFill>
        <p:spPr>
          <a:xfrm>
            <a:off x="657542" y="1093406"/>
            <a:ext cx="7620548" cy="365888"/>
          </a:xfrm>
          <a:prstGeom prst="rect">
            <a:avLst/>
          </a:prstGeom>
        </p:spPr>
      </p:pic>
    </p:spTree>
    <p:extLst>
      <p:ext uri="{BB962C8B-B14F-4D97-AF65-F5344CB8AC3E}">
        <p14:creationId xmlns:p14="http://schemas.microsoft.com/office/powerpoint/2010/main" val="272317901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Otic Antibiotics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The American Academy of Otolaryngology – Head and Neck Surgery Foundation (AAO-HNSF) guidelines for the management of acute otitis externa (AOE) in patients over 2 years of age recommend topical preparations for initial therapy of diffuse, uncomplicated AOE</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 topical aminoglycoside combined with a second antibiotic and a topical steroid, such as the combination of neomycin, polymyxin B, and hydrocortisone is commonly prescribed to treat AOE</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While the addition of a corticosteroid may be of benefit in reducing inflammation, some consider its use unnecessary</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165</a:t>
            </a:fld>
            <a:endParaRPr lang="en-US" dirty="0"/>
          </a:p>
        </p:txBody>
      </p:sp>
    </p:spTree>
    <p:extLst>
      <p:ext uri="{BB962C8B-B14F-4D97-AF65-F5344CB8AC3E}">
        <p14:creationId xmlns:p14="http://schemas.microsoft.com/office/powerpoint/2010/main" val="361846836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sz="3200" dirty="0">
                <a:uFillTx/>
              </a:rPr>
              <a:t>Otic Antibiotics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p:txBody>
          <a:bodyPr/>
          <a:lstStyle/>
          <a:p>
            <a:pPr marL="457200" indent="-457200">
              <a:buFontTx/>
              <a:buChar char="•"/>
            </a:pPr>
            <a:r>
              <a:rPr lang="en-US" sz="2000" dirty="0">
                <a:solidFill>
                  <a:srgbClr val="000000"/>
                </a:solidFill>
                <a:ea typeface="Tahoma" panose="020B0604030504040204" pitchFamily="34" charset="0"/>
                <a:cs typeface="Tahoma" panose="020B0604030504040204" pitchFamily="34" charset="0"/>
              </a:rPr>
              <a:t>For acute otitis media, consensus guidelines recommend systemic antibiotics, usually amoxicillin, as first line therapy</a:t>
            </a:r>
          </a:p>
          <a:p>
            <a:pPr marL="457200" indent="-457200">
              <a:buFontTx/>
              <a:buChar char="•"/>
            </a:pPr>
            <a:r>
              <a:rPr lang="en-US" sz="2000" dirty="0">
                <a:solidFill>
                  <a:srgbClr val="000000"/>
                </a:solidFill>
                <a:ea typeface="Tahoma" panose="020B0604030504040204" pitchFamily="34" charset="0"/>
                <a:cs typeface="Tahoma" panose="020B0604030504040204" pitchFamily="34" charset="0"/>
              </a:rPr>
              <a:t>Otic antibiotics provide an alternative to other topical antibiotics in the treatment of acute otitis media in children with tympanostomy tubes</a:t>
            </a:r>
          </a:p>
          <a:p>
            <a:pPr marL="457200" indent="-457200">
              <a:buChar char="•"/>
            </a:pPr>
            <a:r>
              <a:rPr lang="en-US" sz="2000" dirty="0">
                <a:solidFill>
                  <a:srgbClr val="000000"/>
                </a:solidFill>
                <a:ea typeface="Tahoma" panose="020B0604030504040204" pitchFamily="34" charset="0"/>
                <a:cs typeface="Tahoma" panose="020B0604030504040204" pitchFamily="34" charset="0"/>
              </a:rPr>
              <a:t>For chronic suppurative otitis media (CSOM), aminoglycosides or fluoroquinolones can be used</a:t>
            </a:r>
          </a:p>
          <a:p>
            <a:pPr marL="457200" indent="-457200">
              <a:buChar char="•"/>
            </a:pPr>
            <a:r>
              <a:rPr lang="en-US" sz="2000" dirty="0">
                <a:solidFill>
                  <a:srgbClr val="000000"/>
                </a:solidFill>
                <a:ea typeface="Tahoma" panose="020B0604030504040204" pitchFamily="34" charset="0"/>
                <a:cs typeface="Tahoma" panose="020B0604030504040204" pitchFamily="34" charset="0"/>
              </a:rPr>
              <a:t>Aminoglycosides are not recommended to be used if the tympanic membrane is perforated</a:t>
            </a:r>
          </a:p>
          <a:p>
            <a:pPr marL="457200" indent="-457200">
              <a:buChar char="•"/>
            </a:pPr>
            <a:r>
              <a:rPr lang="en-US" sz="2000" dirty="0">
                <a:solidFill>
                  <a:srgbClr val="000000"/>
                </a:solidFill>
                <a:ea typeface="Tahoma" panose="020B0604030504040204" pitchFamily="34" charset="0"/>
                <a:cs typeface="Tahoma" panose="020B0604030504040204" pitchFamily="34" charset="0"/>
              </a:rPr>
              <a:t>Fluoroquinolones are not associated with ototoxicity, and ofloxacin is considered safe in cases of a perforated tympanic membrane</a:t>
            </a:r>
          </a:p>
          <a:p>
            <a:pPr marL="0" indent="0">
              <a:spcBef>
                <a:spcPts val="0"/>
              </a:spcBef>
            </a:pPr>
            <a:endParaRPr lang="en-US" sz="2000" dirty="0">
              <a:solidFill>
                <a:srgbClr val="000000"/>
              </a:solidFill>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166</a:t>
            </a:fld>
            <a:endParaRPr lang="en-US" dirty="0"/>
          </a:p>
        </p:txBody>
      </p:sp>
    </p:spTree>
    <p:extLst>
      <p:ext uri="{BB962C8B-B14F-4D97-AF65-F5344CB8AC3E}">
        <p14:creationId xmlns:p14="http://schemas.microsoft.com/office/powerpoint/2010/main" val="160790342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Thrombopoiesis Stimulating Proteins</a:t>
            </a:r>
            <a:endParaRPr lang="en-US" dirty="0"/>
          </a:p>
        </p:txBody>
      </p:sp>
    </p:spTree>
    <p:extLst>
      <p:ext uri="{BB962C8B-B14F-4D97-AF65-F5344CB8AC3E}">
        <p14:creationId xmlns:p14="http://schemas.microsoft.com/office/powerpoint/2010/main" val="14940728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168</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1143068479"/>
              </p:ext>
            </p:extLst>
          </p:nvPr>
        </p:nvGraphicFramePr>
        <p:xfrm>
          <a:off x="152401" y="992888"/>
          <a:ext cx="8915400" cy="3345648"/>
        </p:xfrm>
        <a:graphic>
          <a:graphicData uri="http://schemas.openxmlformats.org/drawingml/2006/table">
            <a:tbl>
              <a:tblPr>
                <a:tableStyleId>{5C22544A-7EE6-4342-B048-85BDC9FD1C3A}</a:tableStyleId>
              </a:tblPr>
              <a:tblGrid>
                <a:gridCol w="1442935">
                  <a:extLst>
                    <a:ext uri="{9D8B030D-6E8A-4147-A177-3AD203B41FA5}">
                      <a16:colId xmlns:a16="http://schemas.microsoft.com/office/drawing/2014/main" val="2385529309"/>
                    </a:ext>
                  </a:extLst>
                </a:gridCol>
                <a:gridCol w="1361873">
                  <a:extLst>
                    <a:ext uri="{9D8B030D-6E8A-4147-A177-3AD203B41FA5}">
                      <a16:colId xmlns:a16="http://schemas.microsoft.com/office/drawing/2014/main" val="3629688371"/>
                    </a:ext>
                  </a:extLst>
                </a:gridCol>
                <a:gridCol w="6110592">
                  <a:extLst>
                    <a:ext uri="{9D8B030D-6E8A-4147-A177-3AD203B41FA5}">
                      <a16:colId xmlns:a16="http://schemas.microsoft.com/office/drawing/2014/main" val="2349355392"/>
                    </a:ext>
                  </a:extLst>
                </a:gridCol>
              </a:tblGrid>
              <a:tr h="677009">
                <a:tc>
                  <a:txBody>
                    <a:bodyPr/>
                    <a:lstStyle/>
                    <a:p>
                      <a:pPr marL="0" marR="0" algn="ctr">
                        <a:spcBef>
                          <a:spcPts val="200"/>
                        </a:spcBef>
                        <a:spcAft>
                          <a:spcPts val="200"/>
                        </a:spcAft>
                      </a:pPr>
                      <a:r>
                        <a:rPr lang="en-US" sz="1800" b="0" dirty="0">
                          <a:solidFill>
                            <a:srgbClr val="020202"/>
                          </a:solidFill>
                          <a:effectLst/>
                        </a:rPr>
                        <a:t>Drug </a:t>
                      </a:r>
                      <a:endParaRPr lang="en-US" sz="1800" b="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800" b="0" dirty="0">
                          <a:solidFill>
                            <a:srgbClr val="020202"/>
                          </a:solidFill>
                          <a:effectLst/>
                        </a:rPr>
                        <a:t>Manufacturer</a:t>
                      </a:r>
                      <a:endParaRPr lang="en-US" sz="1800" b="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800" b="0" dirty="0">
                          <a:solidFill>
                            <a:srgbClr val="020202"/>
                          </a:solidFill>
                          <a:effectLst/>
                        </a:rPr>
                        <a:t>Indication(s)</a:t>
                      </a:r>
                      <a:endParaRPr lang="en-US" sz="1800" b="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2668639">
                <a:tc>
                  <a:txBody>
                    <a:bodyPr/>
                    <a:lstStyle/>
                    <a:p>
                      <a:pPr marL="0" marR="0">
                        <a:spcBef>
                          <a:spcPts val="200"/>
                        </a:spcBef>
                        <a:spcAft>
                          <a:spcPts val="200"/>
                        </a:spcAft>
                      </a:pPr>
                      <a:r>
                        <a:rPr lang="en-US" sz="1800" dirty="0">
                          <a:solidFill>
                            <a:srgbClr val="020202"/>
                          </a:solidFill>
                          <a:effectLst/>
                        </a:rPr>
                        <a:t>avatrombopag </a:t>
                      </a:r>
                    </a:p>
                    <a:p>
                      <a:pPr marL="0" marR="0">
                        <a:spcBef>
                          <a:spcPts val="200"/>
                        </a:spcBef>
                        <a:spcAft>
                          <a:spcPts val="200"/>
                        </a:spcAft>
                      </a:pPr>
                      <a:r>
                        <a:rPr lang="en-US" sz="1800" dirty="0">
                          <a:solidFill>
                            <a:srgbClr val="020202"/>
                          </a:solidFill>
                          <a:effectLst/>
                        </a:rPr>
                        <a:t>(Doptelet®)</a:t>
                      </a:r>
                      <a:endParaRPr lang="en-US" sz="180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algn="ctr">
                        <a:spcBef>
                          <a:spcPts val="200"/>
                        </a:spcBef>
                        <a:spcAft>
                          <a:spcPts val="200"/>
                        </a:spcAft>
                      </a:pPr>
                      <a:r>
                        <a:rPr lang="en-US" sz="1800" dirty="0">
                          <a:solidFill>
                            <a:srgbClr val="020202"/>
                          </a:solidFill>
                          <a:effectLst/>
                        </a:rPr>
                        <a:t>Akarx</a:t>
                      </a:r>
                      <a:endParaRPr lang="en-US" sz="180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a:spcBef>
                          <a:spcPts val="200"/>
                        </a:spcBef>
                        <a:spcAft>
                          <a:spcPts val="200"/>
                        </a:spcAft>
                      </a:pPr>
                      <a:r>
                        <a:rPr lang="en-US" sz="1800" dirty="0">
                          <a:solidFill>
                            <a:srgbClr val="020202"/>
                          </a:solidFill>
                          <a:effectLst/>
                        </a:rPr>
                        <a:t>Treatment of thrombocytopenia in adults with chronic immune thrombocytopenia (ITP) who have had an insufficient response to a previous treatment</a:t>
                      </a:r>
                    </a:p>
                    <a:p>
                      <a:pPr marL="0" marR="0">
                        <a:spcBef>
                          <a:spcPts val="200"/>
                        </a:spcBef>
                        <a:spcAft>
                          <a:spcPts val="200"/>
                        </a:spcAft>
                      </a:pPr>
                      <a:r>
                        <a:rPr lang="en-US" sz="1800" dirty="0">
                          <a:solidFill>
                            <a:srgbClr val="020202"/>
                          </a:solidFill>
                          <a:effectLst/>
                        </a:rPr>
                        <a:t>Treatment of thrombocytopenia in adult patients with chronic liver disease (CLD) who are scheduled to undergo a procedure</a:t>
                      </a:r>
                    </a:p>
                    <a:p>
                      <a:pPr marL="285750" marR="0" lvl="0" indent="-171450">
                        <a:spcBef>
                          <a:spcPts val="200"/>
                        </a:spcBef>
                        <a:spcAft>
                          <a:spcPts val="200"/>
                        </a:spcAft>
                        <a:buFont typeface="Wingdings" panose="05000000000000000000" pitchFamily="2" charset="2"/>
                        <a:buChar char="§"/>
                      </a:pPr>
                      <a:r>
                        <a:rPr lang="en-US" sz="1800" kern="1200" dirty="0">
                          <a:solidFill>
                            <a:srgbClr val="020202"/>
                          </a:solidFill>
                          <a:effectLst/>
                          <a:uFillTx/>
                          <a:latin typeface="+mn-lt"/>
                          <a:ea typeface="+mn-ea"/>
                          <a:cs typeface="+mn-cs"/>
                        </a:rPr>
                        <a:t>Avatrombopag should not be used in an attempt to normalize platelet counts in patients with chronic liver disease (CLD)</a:t>
                      </a:r>
                      <a:endParaRPr lang="en-US" sz="180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extLst>
                  <a:ext uri="{0D108BD9-81ED-4DB2-BD59-A6C34878D82A}">
                    <a16:rowId xmlns:a16="http://schemas.microsoft.com/office/drawing/2014/main" val="3438793498"/>
                  </a:ext>
                </a:extLst>
              </a:tr>
            </a:tbl>
          </a:graphicData>
        </a:graphic>
      </p:graphicFrame>
    </p:spTree>
    <p:extLst>
      <p:ext uri="{BB962C8B-B14F-4D97-AF65-F5344CB8AC3E}">
        <p14:creationId xmlns:p14="http://schemas.microsoft.com/office/powerpoint/2010/main" val="2271428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169</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1338070866"/>
              </p:ext>
            </p:extLst>
          </p:nvPr>
        </p:nvGraphicFramePr>
        <p:xfrm>
          <a:off x="76200" y="678068"/>
          <a:ext cx="8915400" cy="4027282"/>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2385529309"/>
                    </a:ext>
                  </a:extLst>
                </a:gridCol>
                <a:gridCol w="1219200">
                  <a:extLst>
                    <a:ext uri="{9D8B030D-6E8A-4147-A177-3AD203B41FA5}">
                      <a16:colId xmlns:a16="http://schemas.microsoft.com/office/drawing/2014/main" val="3629688371"/>
                    </a:ext>
                  </a:extLst>
                </a:gridCol>
                <a:gridCol w="6400801">
                  <a:extLst>
                    <a:ext uri="{9D8B030D-6E8A-4147-A177-3AD203B41FA5}">
                      <a16:colId xmlns:a16="http://schemas.microsoft.com/office/drawing/2014/main" val="2349355392"/>
                    </a:ext>
                  </a:extLst>
                </a:gridCol>
              </a:tblGrid>
              <a:tr h="329042">
                <a:tc>
                  <a:txBody>
                    <a:bodyPr/>
                    <a:lstStyle/>
                    <a:p>
                      <a:pPr marL="0" marR="0" algn="ctr">
                        <a:spcBef>
                          <a:spcPts val="200"/>
                        </a:spcBef>
                        <a:spcAft>
                          <a:spcPts val="200"/>
                        </a:spcAft>
                      </a:pPr>
                      <a:r>
                        <a:rPr lang="en-US" sz="1500" b="0" dirty="0">
                          <a:solidFill>
                            <a:schemeClr val="tx1">
                              <a:lumMod val="50000"/>
                            </a:schemeClr>
                          </a:solidFill>
                          <a:effectLst/>
                        </a:rPr>
                        <a:t>Drug </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3396426">
                <a:tc>
                  <a:txBody>
                    <a:bodyPr/>
                    <a:lstStyle/>
                    <a:p>
                      <a:pPr marL="0" marR="0">
                        <a:spcBef>
                          <a:spcPts val="200"/>
                        </a:spcBef>
                        <a:spcAft>
                          <a:spcPts val="200"/>
                        </a:spcAft>
                      </a:pPr>
                      <a:r>
                        <a:rPr lang="en-US" sz="1500" dirty="0">
                          <a:solidFill>
                            <a:srgbClr val="000000"/>
                          </a:solidFill>
                          <a:effectLst/>
                        </a:rPr>
                        <a:t>eltrombopag </a:t>
                      </a:r>
                    </a:p>
                    <a:p>
                      <a:pPr marL="0" marR="0">
                        <a:spcBef>
                          <a:spcPts val="200"/>
                        </a:spcBef>
                        <a:spcAft>
                          <a:spcPts val="200"/>
                        </a:spcAft>
                      </a:pPr>
                      <a:r>
                        <a:rPr lang="en-US" sz="1500" dirty="0">
                          <a:solidFill>
                            <a:srgbClr val="000000"/>
                          </a:solidFill>
                          <a:effectLst/>
                        </a:rPr>
                        <a:t>(Promacta®)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algn="ctr">
                        <a:spcBef>
                          <a:spcPts val="200"/>
                        </a:spcBef>
                        <a:spcAft>
                          <a:spcPts val="200"/>
                        </a:spcAft>
                      </a:pPr>
                      <a:r>
                        <a:rPr lang="en-US" sz="1500" dirty="0">
                          <a:solidFill>
                            <a:srgbClr val="000000"/>
                          </a:solidFill>
                          <a:effectLst/>
                        </a:rPr>
                        <a:t>Novartis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tab pos="228600" algn="l"/>
                          <a:tab pos="457200" algn="l"/>
                        </a:tabLst>
                        <a:defRPr/>
                      </a:pPr>
                      <a:r>
                        <a:rPr lang="en-US" sz="1200" kern="1200" dirty="0">
                          <a:solidFill>
                            <a:srgbClr val="000000"/>
                          </a:solidFill>
                          <a:effectLst/>
                          <a:uFillTx/>
                          <a:latin typeface="+mn-lt"/>
                          <a:ea typeface="+mn-ea"/>
                          <a:cs typeface="+mn-cs"/>
                        </a:rPr>
                        <a:t>Treatment of thrombocytopenia in adult and pediatric patients ≥ 1 year of age with persistent or chronic immune thrombocytopenia (ITP) who have had an insufficient response to corticosteroids, immunoglobulins, or splenectomy</a:t>
                      </a:r>
                    </a:p>
                    <a:p>
                      <a:pPr marL="285750" marR="0" lvl="0" indent="-171450">
                        <a:spcBef>
                          <a:spcPts val="200"/>
                        </a:spcBef>
                        <a:spcAft>
                          <a:spcPts val="200"/>
                        </a:spcAft>
                        <a:buFont typeface="Wingdings" panose="05000000000000000000" pitchFamily="2" charset="2"/>
                        <a:buChar char=""/>
                        <a:tabLst>
                          <a:tab pos="228600" algn="l"/>
                          <a:tab pos="457200" algn="l"/>
                        </a:tabLst>
                      </a:pPr>
                      <a:r>
                        <a:rPr lang="en-US" sz="1200" dirty="0">
                          <a:solidFill>
                            <a:srgbClr val="000000"/>
                          </a:solidFill>
                          <a:effectLst/>
                        </a:rPr>
                        <a:t>Eltrombopag should only be used in patients with ITP whose degree of thrombocytopenia and clinical condition increase the risk for bleeding</a:t>
                      </a:r>
                    </a:p>
                    <a:p>
                      <a:pPr marL="0" marR="0">
                        <a:spcBef>
                          <a:spcPts val="200"/>
                        </a:spcBef>
                        <a:spcAft>
                          <a:spcPts val="200"/>
                        </a:spcAft>
                      </a:pPr>
                      <a:r>
                        <a:rPr lang="en-US" sz="1200" dirty="0">
                          <a:solidFill>
                            <a:srgbClr val="000000"/>
                          </a:solidFill>
                          <a:effectLst/>
                        </a:rPr>
                        <a:t>Treatment of thrombocytopenia in patients with chronic hepatitis C (HCV) to allow the initiation and maintenance of interferon-based therapy </a:t>
                      </a:r>
                    </a:p>
                    <a:p>
                      <a:pPr marL="285750" marR="0" lvl="0" indent="-171450">
                        <a:spcBef>
                          <a:spcPts val="200"/>
                        </a:spcBef>
                        <a:spcAft>
                          <a:spcPts val="200"/>
                        </a:spcAft>
                        <a:buFont typeface="Wingdings" panose="05000000000000000000" pitchFamily="2" charset="2"/>
                        <a:buChar char=""/>
                        <a:tabLst>
                          <a:tab pos="228600" algn="l"/>
                        </a:tabLst>
                      </a:pPr>
                      <a:r>
                        <a:rPr lang="en-US" sz="1200" dirty="0">
                          <a:solidFill>
                            <a:srgbClr val="000000"/>
                          </a:solidFill>
                          <a:effectLst/>
                        </a:rPr>
                        <a:t>Eltrombopag should be used only in patients with chronic HCV whose degree of thrombocytopenia prevents the initiation of interferon-based therapy or limits the ability to maintain interferon-based therapy</a:t>
                      </a:r>
                    </a:p>
                    <a:p>
                      <a:pPr marL="285750" marR="0" lvl="0" indent="-171450">
                        <a:spcBef>
                          <a:spcPts val="200"/>
                        </a:spcBef>
                        <a:spcAft>
                          <a:spcPts val="200"/>
                        </a:spcAft>
                        <a:buFont typeface="Wingdings" panose="05000000000000000000" pitchFamily="2" charset="2"/>
                        <a:buChar char=""/>
                        <a:tabLst>
                          <a:tab pos="228600" algn="l"/>
                        </a:tabLst>
                      </a:pPr>
                      <a:r>
                        <a:rPr lang="en-US" sz="1200" dirty="0">
                          <a:solidFill>
                            <a:srgbClr val="000000"/>
                          </a:solidFill>
                          <a:effectLst/>
                        </a:rPr>
                        <a:t>Safety and efficacy have not been established in combination with direct acting antiviral agents approved for treatment of chronic HCV infection</a:t>
                      </a:r>
                    </a:p>
                    <a:p>
                      <a:pPr marL="285750" marR="0" lvl="0" indent="-171450" algn="l" defTabSz="914400" rtl="0" eaLnBrk="1" fontAlgn="auto" latinLnBrk="0" hangingPunct="1">
                        <a:lnSpc>
                          <a:spcPct val="100000"/>
                        </a:lnSpc>
                        <a:spcBef>
                          <a:spcPts val="200"/>
                        </a:spcBef>
                        <a:spcAft>
                          <a:spcPts val="200"/>
                        </a:spcAft>
                        <a:buClrTx/>
                        <a:buSzTx/>
                        <a:buFont typeface="Wingdings" panose="05000000000000000000" pitchFamily="2" charset="2"/>
                        <a:buChar char=""/>
                        <a:tabLst>
                          <a:tab pos="228600" algn="l"/>
                        </a:tabLst>
                        <a:defRPr/>
                      </a:pPr>
                      <a:r>
                        <a:rPr lang="en-US" sz="1200" kern="1200" dirty="0">
                          <a:solidFill>
                            <a:srgbClr val="000000"/>
                          </a:solidFill>
                          <a:effectLst/>
                          <a:uFillTx/>
                          <a:latin typeface="+mn-lt"/>
                          <a:ea typeface="+mn-ea"/>
                          <a:cs typeface="+mn-cs"/>
                        </a:rPr>
                        <a:t>Eltrombopag should not be used in an attempt to normalize platelet counts</a:t>
                      </a:r>
                      <a:endParaRPr lang="en-US" sz="1200" dirty="0">
                        <a:solidFill>
                          <a:srgbClr val="000000"/>
                        </a:solidFill>
                        <a:effectLst/>
                      </a:endParaRPr>
                    </a:p>
                    <a:p>
                      <a:pPr marL="0" marR="0" indent="0">
                        <a:spcBef>
                          <a:spcPts val="200"/>
                        </a:spcBef>
                        <a:spcAft>
                          <a:spcPts val="200"/>
                        </a:spcAft>
                        <a:tabLst>
                          <a:tab pos="228600" algn="l"/>
                          <a:tab pos="457200" algn="l"/>
                        </a:tabLst>
                      </a:pPr>
                      <a:r>
                        <a:rPr lang="en-US" sz="1200" dirty="0">
                          <a:solidFill>
                            <a:srgbClr val="000000"/>
                          </a:solidFill>
                          <a:effectLst/>
                        </a:rPr>
                        <a:t>In combination with standard immunosuppressive therapy for first-line treatment of adult and pediatric patients ≥ 2 years of age with severe aplastic anemia</a:t>
                      </a:r>
                    </a:p>
                    <a:p>
                      <a:pPr marL="0" marR="0" indent="0">
                        <a:spcBef>
                          <a:spcPts val="200"/>
                        </a:spcBef>
                        <a:spcAft>
                          <a:spcPts val="200"/>
                        </a:spcAft>
                        <a:tabLst>
                          <a:tab pos="228600" algn="l"/>
                          <a:tab pos="457200" algn="l"/>
                        </a:tabLst>
                      </a:pPr>
                      <a:r>
                        <a:rPr lang="en-US" sz="1200" dirty="0">
                          <a:solidFill>
                            <a:srgbClr val="000000"/>
                          </a:solidFill>
                          <a:effectLst/>
                        </a:rPr>
                        <a:t>Treatment of patients with severe aplastic anemia who have had an insufficient response to immunosuppressive therapy</a:t>
                      </a:r>
                    </a:p>
                    <a:p>
                      <a:pPr marL="0" marR="0" indent="0">
                        <a:spcBef>
                          <a:spcPts val="200"/>
                        </a:spcBef>
                        <a:spcAft>
                          <a:spcPts val="200"/>
                        </a:spcAft>
                        <a:tabLst>
                          <a:tab pos="228600" algn="l"/>
                          <a:tab pos="457200" algn="l"/>
                        </a:tabLst>
                      </a:pPr>
                      <a:r>
                        <a:rPr lang="en-US" sz="1200" dirty="0">
                          <a:solidFill>
                            <a:srgbClr val="000000"/>
                          </a:solidFill>
                          <a:effectLst/>
                        </a:rPr>
                        <a:t>Eltrombopag is not indicated for the treatment of myelodysplastic syndrome (MDS)</a:t>
                      </a:r>
                      <a:endPar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solidFill>
                      <a:srgbClr val="E8EEF6"/>
                    </a:solidFill>
                  </a:tcPr>
                </a:tc>
                <a:extLst>
                  <a:ext uri="{0D108BD9-81ED-4DB2-BD59-A6C34878D82A}">
                    <a16:rowId xmlns:a16="http://schemas.microsoft.com/office/drawing/2014/main" val="2551507061"/>
                  </a:ext>
                </a:extLst>
              </a:tr>
            </a:tbl>
          </a:graphicData>
        </a:graphic>
      </p:graphicFrame>
    </p:spTree>
    <p:extLst>
      <p:ext uri="{BB962C8B-B14F-4D97-AF65-F5344CB8AC3E}">
        <p14:creationId xmlns:p14="http://schemas.microsoft.com/office/powerpoint/2010/main" val="365018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10" name="Content Placeholder 5">
            <a:extLst>
              <a:ext uri="{FF2B5EF4-FFF2-40B4-BE49-F238E27FC236}">
                <a16:creationId xmlns:a16="http://schemas.microsoft.com/office/drawing/2014/main" id="{3D17FD01-B6AC-4450-88C7-E491238AADF0}"/>
              </a:ext>
            </a:extLst>
          </p:cNvPr>
          <p:cNvGraphicFramePr>
            <a:graphicFrameLocks noGrp="1"/>
          </p:cNvGraphicFramePr>
          <p:nvPr>
            <p:ph idx="1"/>
            <p:extLst>
              <p:ext uri="{D42A27DB-BD31-4B8C-83A1-F6EECF244321}">
                <p14:modId xmlns:p14="http://schemas.microsoft.com/office/powerpoint/2010/main" val="2338272838"/>
              </p:ext>
            </p:extLst>
          </p:nvPr>
        </p:nvGraphicFramePr>
        <p:xfrm>
          <a:off x="305937" y="742950"/>
          <a:ext cx="8382000" cy="3836407"/>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600200">
                  <a:extLst>
                    <a:ext uri="{9D8B030D-6E8A-4147-A177-3AD203B41FA5}">
                      <a16:colId xmlns:a16="http://schemas.microsoft.com/office/drawing/2014/main" val="3717505780"/>
                    </a:ext>
                  </a:extLst>
                </a:gridCol>
                <a:gridCol w="9906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762000">
                  <a:extLst>
                    <a:ext uri="{9D8B030D-6E8A-4147-A177-3AD203B41FA5}">
                      <a16:colId xmlns:a16="http://schemas.microsoft.com/office/drawing/2014/main" val="3114602912"/>
                    </a:ext>
                  </a:extLst>
                </a:gridCol>
                <a:gridCol w="99060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137896">
                <a:tc>
                  <a:txBody>
                    <a:bodyPr/>
                    <a:lstStyle/>
                    <a:p>
                      <a:pPr marL="0" marR="0" algn="ctr">
                        <a:spcBef>
                          <a:spcPts val="200"/>
                        </a:spcBef>
                        <a:spcAft>
                          <a:spcPts val="200"/>
                        </a:spcAft>
                      </a:pPr>
                      <a:r>
                        <a:rPr lang="en-US" sz="1500" dirty="0">
                          <a:solidFill>
                            <a:srgbClr val="000000"/>
                          </a:solidFill>
                          <a:effectLst/>
                        </a:rPr>
                        <a:t>Drug</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Manufacturer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Major Depressive Disorder</a:t>
                      </a:r>
                      <a:br>
                        <a:rPr lang="en-US" sz="1500" dirty="0">
                          <a:solidFill>
                            <a:srgbClr val="000000"/>
                          </a:solidFill>
                          <a:effectLst/>
                        </a:rPr>
                      </a:br>
                      <a:r>
                        <a:rPr lang="en-US" sz="1500" dirty="0">
                          <a:solidFill>
                            <a:srgbClr val="000000"/>
                          </a:solidFill>
                          <a:effectLst/>
                        </a:rPr>
                        <a:t>(MDD)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Generalized Anxiety Disorder</a:t>
                      </a:r>
                      <a:br>
                        <a:rPr lang="en-US" sz="1500" dirty="0">
                          <a:solidFill>
                            <a:srgbClr val="000000"/>
                          </a:solidFill>
                          <a:effectLst/>
                        </a:rPr>
                      </a:br>
                      <a:r>
                        <a:rPr lang="en-US" sz="1500" dirty="0">
                          <a:solidFill>
                            <a:srgbClr val="000000"/>
                          </a:solidFill>
                          <a:effectLst/>
                        </a:rPr>
                        <a:t>(GAD)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Social Anxiety Disorder</a:t>
                      </a:r>
                      <a:br>
                        <a:rPr lang="en-US" sz="1500" dirty="0">
                          <a:solidFill>
                            <a:srgbClr val="000000"/>
                          </a:solidFill>
                          <a:effectLst/>
                        </a:rPr>
                      </a:br>
                      <a:r>
                        <a:rPr lang="en-US" sz="1500" dirty="0">
                          <a:solidFill>
                            <a:srgbClr val="000000"/>
                          </a:solidFill>
                          <a:effectLst/>
                        </a:rPr>
                        <a:t>(SAD)</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Panic Disorder</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500" dirty="0">
                          <a:solidFill>
                            <a:srgbClr val="000000"/>
                          </a:solidFill>
                          <a:effectLst/>
                        </a:rPr>
                        <a:t>Other</a:t>
                      </a:r>
                      <a:br>
                        <a:rPr lang="en-US" sz="1500" dirty="0">
                          <a:solidFill>
                            <a:srgbClr val="000000"/>
                          </a:solidFill>
                          <a:effectLst/>
                        </a:rPr>
                      </a:br>
                      <a:r>
                        <a:rPr lang="en-US" sz="1500" dirty="0">
                          <a:solidFill>
                            <a:srgbClr val="000000"/>
                          </a:solidFill>
                          <a:effectLst/>
                        </a:rPr>
                        <a:t>Indications</a:t>
                      </a:r>
                      <a:endParaRPr lang="en-US" sz="15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344817">
                <a:tc>
                  <a:txBody>
                    <a:bodyPr/>
                    <a:lstStyle/>
                    <a:p>
                      <a:pPr marL="0" marR="0">
                        <a:spcBef>
                          <a:spcPts val="200"/>
                        </a:spcBef>
                        <a:spcAft>
                          <a:spcPts val="200"/>
                        </a:spcAft>
                      </a:pPr>
                      <a:r>
                        <a:rPr lang="en-US" sz="1500" dirty="0">
                          <a:solidFill>
                            <a:srgbClr val="000000"/>
                          </a:solidFill>
                          <a:effectLst/>
                        </a:rPr>
                        <a:t>bupropion HBr (Aplenzin®)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Valeant/Bausch</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559130499"/>
                  </a:ext>
                </a:extLst>
              </a:tr>
              <a:tr h="517225">
                <a:tc>
                  <a:txBody>
                    <a:bodyPr/>
                    <a:lstStyle/>
                    <a:p>
                      <a:pPr marL="0" marR="0">
                        <a:spcBef>
                          <a:spcPts val="200"/>
                        </a:spcBef>
                        <a:spcAft>
                          <a:spcPts val="200"/>
                        </a:spcAft>
                      </a:pPr>
                      <a:r>
                        <a:rPr lang="en-US" sz="1500" dirty="0">
                          <a:solidFill>
                            <a:srgbClr val="000000"/>
                          </a:solidFill>
                          <a:effectLst/>
                        </a:rPr>
                        <a:t>bupropion HCl ER</a:t>
                      </a:r>
                      <a:br>
                        <a:rPr lang="en-US" sz="1500" dirty="0">
                          <a:solidFill>
                            <a:srgbClr val="000000"/>
                          </a:solidFill>
                          <a:effectLst/>
                        </a:rPr>
                      </a:br>
                      <a:r>
                        <a:rPr lang="en-US" sz="1500" dirty="0">
                          <a:solidFill>
                            <a:srgbClr val="000000"/>
                          </a:solidFill>
                          <a:effectLst/>
                        </a:rPr>
                        <a:t>(Forfivo XL®)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a:t>
                      </a:r>
                      <a:r>
                        <a:rPr lang="en-US" sz="1500" baseline="30000" dirty="0">
                          <a:solidFill>
                            <a:srgbClr val="000000"/>
                          </a:solidFill>
                          <a:effectLst/>
                        </a:rPr>
                        <a:t>*</a:t>
                      </a:r>
                      <a:r>
                        <a:rPr lang="en-US" sz="1500" dirty="0">
                          <a:solidFill>
                            <a:srgbClr val="000000"/>
                          </a:solidFill>
                          <a:effectLst/>
                        </a:rPr>
                        <a:t>, Almatica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1833471807"/>
                  </a:ext>
                </a:extLst>
              </a:tr>
              <a:tr h="1379269">
                <a:tc>
                  <a:txBody>
                    <a:bodyPr/>
                    <a:lstStyle/>
                    <a:p>
                      <a:pPr marL="0" marR="0">
                        <a:spcBef>
                          <a:spcPts val="200"/>
                        </a:spcBef>
                        <a:spcAft>
                          <a:spcPts val="200"/>
                        </a:spcAft>
                      </a:pPr>
                      <a:r>
                        <a:rPr lang="en-US" sz="1500" dirty="0">
                          <a:solidFill>
                            <a:srgbClr val="000000"/>
                          </a:solidFill>
                          <a:effectLst/>
                        </a:rPr>
                        <a:t>bupropion HCl ER </a:t>
                      </a:r>
                      <a:br>
                        <a:rPr lang="en-US" sz="1500" dirty="0">
                          <a:solidFill>
                            <a:srgbClr val="000000"/>
                          </a:solidFill>
                          <a:effectLst/>
                        </a:rPr>
                      </a:br>
                      <a:r>
                        <a:rPr lang="en-US" sz="1500" dirty="0">
                          <a:solidFill>
                            <a:srgbClr val="000000"/>
                          </a:solidFill>
                          <a:effectLst/>
                        </a:rPr>
                        <a:t>(Wellbutrin® XL)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 Valeant/Bausch</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prevention of major depressive episodes associated with seasonal affective disorder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339468664"/>
                  </a:ext>
                </a:extLst>
              </a:tr>
              <a:tr h="344817">
                <a:tc>
                  <a:txBody>
                    <a:bodyPr/>
                    <a:lstStyle/>
                    <a:p>
                      <a:pPr marL="0" marR="0">
                        <a:spcBef>
                          <a:spcPts val="200"/>
                        </a:spcBef>
                        <a:spcAft>
                          <a:spcPts val="200"/>
                        </a:spcAft>
                      </a:pPr>
                      <a:r>
                        <a:rPr lang="en-US" sz="1500" dirty="0">
                          <a:solidFill>
                            <a:srgbClr val="000000"/>
                          </a:solidFill>
                          <a:effectLst/>
                        </a:rPr>
                        <a:t>bupropion HCl IR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799302384"/>
                  </a:ext>
                </a:extLst>
              </a:tr>
            </a:tbl>
          </a:graphicData>
        </a:graphic>
      </p:graphicFrame>
    </p:spTree>
    <p:extLst>
      <p:ext uri="{BB962C8B-B14F-4D97-AF65-F5344CB8AC3E}">
        <p14:creationId xmlns:p14="http://schemas.microsoft.com/office/powerpoint/2010/main" val="93325349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170</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2524876263"/>
              </p:ext>
            </p:extLst>
          </p:nvPr>
        </p:nvGraphicFramePr>
        <p:xfrm>
          <a:off x="76200" y="890016"/>
          <a:ext cx="8915400" cy="3434333"/>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2385529309"/>
                    </a:ext>
                  </a:extLst>
                </a:gridCol>
                <a:gridCol w="1395985">
                  <a:extLst>
                    <a:ext uri="{9D8B030D-6E8A-4147-A177-3AD203B41FA5}">
                      <a16:colId xmlns:a16="http://schemas.microsoft.com/office/drawing/2014/main" val="3629688371"/>
                    </a:ext>
                  </a:extLst>
                </a:gridCol>
                <a:gridCol w="6224016">
                  <a:extLst>
                    <a:ext uri="{9D8B030D-6E8A-4147-A177-3AD203B41FA5}">
                      <a16:colId xmlns:a16="http://schemas.microsoft.com/office/drawing/2014/main" val="2349355392"/>
                    </a:ext>
                  </a:extLst>
                </a:gridCol>
              </a:tblGrid>
              <a:tr h="480688">
                <a:tc>
                  <a:txBody>
                    <a:bodyPr/>
                    <a:lstStyle/>
                    <a:p>
                      <a:pPr marL="0" marR="0" algn="ctr">
                        <a:spcBef>
                          <a:spcPts val="200"/>
                        </a:spcBef>
                        <a:spcAft>
                          <a:spcPts val="200"/>
                        </a:spcAft>
                      </a:pPr>
                      <a:r>
                        <a:rPr lang="en-US" sz="1800" b="0" dirty="0">
                          <a:solidFill>
                            <a:schemeClr val="tx1">
                              <a:lumMod val="50000"/>
                            </a:schemeClr>
                          </a:solidFill>
                          <a:effectLst/>
                        </a:rPr>
                        <a:t>Drug </a:t>
                      </a:r>
                      <a:endParaRPr lang="en-US" sz="18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800" b="0" dirty="0">
                          <a:solidFill>
                            <a:schemeClr val="tx1">
                              <a:lumMod val="50000"/>
                            </a:schemeClr>
                          </a:solidFill>
                          <a:effectLst/>
                        </a:rPr>
                        <a:t>Manufacturer</a:t>
                      </a:r>
                      <a:endParaRPr lang="en-US" sz="18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800" b="0" dirty="0">
                          <a:solidFill>
                            <a:schemeClr val="tx1">
                              <a:lumMod val="50000"/>
                            </a:schemeClr>
                          </a:solidFill>
                          <a:effectLst/>
                        </a:rPr>
                        <a:t>Indication(s)</a:t>
                      </a:r>
                      <a:endParaRPr lang="en-US" sz="18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1506507">
                <a:tc>
                  <a:txBody>
                    <a:bodyPr/>
                    <a:lstStyle/>
                    <a:p>
                      <a:pPr marL="0" marR="0">
                        <a:spcBef>
                          <a:spcPts val="200"/>
                        </a:spcBef>
                        <a:spcAft>
                          <a:spcPts val="200"/>
                        </a:spcAft>
                      </a:pPr>
                      <a:r>
                        <a:rPr lang="en-US" sz="1800" dirty="0">
                          <a:solidFill>
                            <a:srgbClr val="000000"/>
                          </a:solidFill>
                          <a:effectLst/>
                        </a:rPr>
                        <a:t>fostamatinib disodium hexahydrate </a:t>
                      </a:r>
                    </a:p>
                    <a:p>
                      <a:pPr marL="0" marR="0">
                        <a:spcBef>
                          <a:spcPts val="200"/>
                        </a:spcBef>
                        <a:spcAft>
                          <a:spcPts val="200"/>
                        </a:spcAft>
                      </a:pPr>
                      <a:r>
                        <a:rPr lang="en-US" sz="1800" dirty="0">
                          <a:solidFill>
                            <a:srgbClr val="000000"/>
                          </a:solidFill>
                          <a:effectLst/>
                        </a:rPr>
                        <a:t>(Tavalisse™)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ctr">
                        <a:spcBef>
                          <a:spcPts val="200"/>
                        </a:spcBef>
                        <a:spcAft>
                          <a:spcPts val="200"/>
                        </a:spcAft>
                      </a:pPr>
                      <a:r>
                        <a:rPr lang="en-US" sz="1800" dirty="0">
                          <a:solidFill>
                            <a:srgbClr val="000000"/>
                          </a:solidFill>
                          <a:effectLst/>
                        </a:rPr>
                        <a:t>Rigel</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l">
                        <a:spcBef>
                          <a:spcPts val="200"/>
                        </a:spcBef>
                        <a:spcAft>
                          <a:spcPts val="200"/>
                        </a:spcAft>
                      </a:pPr>
                      <a:r>
                        <a:rPr lang="en-US" sz="1800" dirty="0">
                          <a:solidFill>
                            <a:srgbClr val="000000"/>
                          </a:solidFill>
                          <a:effectLst/>
                        </a:rPr>
                        <a:t>Treatment of thrombocytopenia in adult patients with chronic immune thrombocytopenia (ITP) who have had an insufficient response to a previous treatment</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555" marR="24555" marT="0" marB="0">
                    <a:solidFill>
                      <a:srgbClr val="E8EEF6"/>
                    </a:solidFill>
                  </a:tcPr>
                </a:tc>
                <a:extLst>
                  <a:ext uri="{0D108BD9-81ED-4DB2-BD59-A6C34878D82A}">
                    <a16:rowId xmlns:a16="http://schemas.microsoft.com/office/drawing/2014/main" val="2551507061"/>
                  </a:ext>
                </a:extLst>
              </a:tr>
              <a:tr h="1447138">
                <a:tc>
                  <a:txBody>
                    <a:bodyPr/>
                    <a:lstStyle/>
                    <a:p>
                      <a:pPr marL="0" marR="0">
                        <a:spcBef>
                          <a:spcPts val="200"/>
                        </a:spcBef>
                        <a:spcAft>
                          <a:spcPts val="200"/>
                        </a:spcAft>
                      </a:pPr>
                      <a:r>
                        <a:rPr lang="en-US" sz="1800" dirty="0">
                          <a:solidFill>
                            <a:srgbClr val="000000"/>
                          </a:solidFill>
                          <a:effectLst/>
                        </a:rPr>
                        <a:t>lusutrombopag </a:t>
                      </a:r>
                    </a:p>
                    <a:p>
                      <a:pPr marL="0" marR="0">
                        <a:spcBef>
                          <a:spcPts val="200"/>
                        </a:spcBef>
                        <a:spcAft>
                          <a:spcPts val="200"/>
                        </a:spcAft>
                      </a:pPr>
                      <a:r>
                        <a:rPr lang="en-US" sz="1800" dirty="0">
                          <a:solidFill>
                            <a:srgbClr val="000000"/>
                          </a:solidFill>
                          <a:effectLst/>
                        </a:rPr>
                        <a:t>(Mulpleta®)</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ctr">
                        <a:spcBef>
                          <a:spcPts val="200"/>
                        </a:spcBef>
                        <a:spcAft>
                          <a:spcPts val="200"/>
                        </a:spcAft>
                      </a:pPr>
                      <a:r>
                        <a:rPr lang="en-US" sz="1800" dirty="0">
                          <a:solidFill>
                            <a:srgbClr val="000000"/>
                          </a:solidFill>
                          <a:effectLst/>
                        </a:rPr>
                        <a:t>Shionogi</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spcBef>
                          <a:spcPts val="200"/>
                        </a:spcBef>
                        <a:spcAft>
                          <a:spcPts val="200"/>
                        </a:spcAft>
                      </a:pPr>
                      <a:r>
                        <a:rPr lang="en-US" sz="1800" dirty="0">
                          <a:solidFill>
                            <a:srgbClr val="000000"/>
                          </a:solidFill>
                          <a:effectLst/>
                        </a:rPr>
                        <a:t>Treatment of thrombocytopenia in adult patients with CLD who are scheduled to undergo a procedure</a:t>
                      </a:r>
                    </a:p>
                    <a:p>
                      <a:pPr marL="285750" marR="0" indent="-171450">
                        <a:spcBef>
                          <a:spcPts val="200"/>
                        </a:spcBef>
                        <a:spcAft>
                          <a:spcPts val="200"/>
                        </a:spcAft>
                        <a:buFont typeface="Wingdings" panose="05000000000000000000" pitchFamily="2" charset="2"/>
                        <a:buChar char="§"/>
                      </a:pPr>
                      <a:r>
                        <a:rPr lang="en-US" sz="1800" kern="1200" dirty="0">
                          <a:solidFill>
                            <a:srgbClr val="000000"/>
                          </a:solidFill>
                          <a:effectLst/>
                          <a:uFillTx/>
                          <a:latin typeface="+mn-lt"/>
                          <a:ea typeface="+mn-ea"/>
                          <a:cs typeface="+mn-cs"/>
                        </a:rPr>
                        <a:t>Lusutrombopag should not be used in attempt to normalize platelet counts in patients with CLD</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extLst>
                  <a:ext uri="{0D108BD9-81ED-4DB2-BD59-A6C34878D82A}">
                    <a16:rowId xmlns:a16="http://schemas.microsoft.com/office/drawing/2014/main" val="2555172354"/>
                  </a:ext>
                </a:extLst>
              </a:tr>
            </a:tbl>
          </a:graphicData>
        </a:graphic>
      </p:graphicFrame>
    </p:spTree>
    <p:extLst>
      <p:ext uri="{BB962C8B-B14F-4D97-AF65-F5344CB8AC3E}">
        <p14:creationId xmlns:p14="http://schemas.microsoft.com/office/powerpoint/2010/main" val="91543578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Thrombopoiesis Stimulating Proteins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171</a:t>
            </a:fld>
            <a:endParaRPr lang="en-US" dirty="0"/>
          </a:p>
        </p:txBody>
      </p:sp>
      <p:graphicFrame>
        <p:nvGraphicFramePr>
          <p:cNvPr id="7" name="Table 6">
            <a:extLst>
              <a:ext uri="{FF2B5EF4-FFF2-40B4-BE49-F238E27FC236}">
                <a16:creationId xmlns:a16="http://schemas.microsoft.com/office/drawing/2014/main" id="{4EB51DC1-B6C4-4140-8038-F0F80069A08D}"/>
              </a:ext>
            </a:extLst>
          </p:cNvPr>
          <p:cNvGraphicFramePr>
            <a:graphicFrameLocks noGrp="1"/>
          </p:cNvGraphicFramePr>
          <p:nvPr>
            <p:extLst>
              <p:ext uri="{D42A27DB-BD31-4B8C-83A1-F6EECF244321}">
                <p14:modId xmlns:p14="http://schemas.microsoft.com/office/powerpoint/2010/main" val="2855832447"/>
              </p:ext>
            </p:extLst>
          </p:nvPr>
        </p:nvGraphicFramePr>
        <p:xfrm>
          <a:off x="76200" y="759893"/>
          <a:ext cx="8915400" cy="3869257"/>
        </p:xfrm>
        <a:graphic>
          <a:graphicData uri="http://schemas.openxmlformats.org/drawingml/2006/table">
            <a:tbl>
              <a:tblPr>
                <a:tableStyleId>{5C22544A-7EE6-4342-B048-85BDC9FD1C3A}</a:tableStyleId>
              </a:tblPr>
              <a:tblGrid>
                <a:gridCol w="1295399">
                  <a:extLst>
                    <a:ext uri="{9D8B030D-6E8A-4147-A177-3AD203B41FA5}">
                      <a16:colId xmlns:a16="http://schemas.microsoft.com/office/drawing/2014/main" val="2385529309"/>
                    </a:ext>
                  </a:extLst>
                </a:gridCol>
                <a:gridCol w="1219200">
                  <a:extLst>
                    <a:ext uri="{9D8B030D-6E8A-4147-A177-3AD203B41FA5}">
                      <a16:colId xmlns:a16="http://schemas.microsoft.com/office/drawing/2014/main" val="3629688371"/>
                    </a:ext>
                  </a:extLst>
                </a:gridCol>
                <a:gridCol w="6400801">
                  <a:extLst>
                    <a:ext uri="{9D8B030D-6E8A-4147-A177-3AD203B41FA5}">
                      <a16:colId xmlns:a16="http://schemas.microsoft.com/office/drawing/2014/main" val="2349355392"/>
                    </a:ext>
                  </a:extLst>
                </a:gridCol>
              </a:tblGrid>
              <a:tr h="478357">
                <a:tc>
                  <a:txBody>
                    <a:bodyPr/>
                    <a:lstStyle/>
                    <a:p>
                      <a:pPr marL="0" marR="0" algn="ctr">
                        <a:spcBef>
                          <a:spcPts val="200"/>
                        </a:spcBef>
                        <a:spcAft>
                          <a:spcPts val="200"/>
                        </a:spcAft>
                      </a:pPr>
                      <a:r>
                        <a:rPr lang="en-US" sz="1500" b="0" dirty="0">
                          <a:solidFill>
                            <a:schemeClr val="tx1">
                              <a:lumMod val="50000"/>
                            </a:schemeClr>
                          </a:solidFill>
                          <a:effectLst/>
                        </a:rPr>
                        <a:t>Drug </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Manufacturer</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tc>
                  <a:txBody>
                    <a:bodyPr/>
                    <a:lstStyle/>
                    <a:p>
                      <a:pPr marL="0" marR="0" algn="ctr">
                        <a:spcBef>
                          <a:spcPts val="200"/>
                        </a:spcBef>
                        <a:spcAft>
                          <a:spcPts val="200"/>
                        </a:spcAft>
                      </a:pPr>
                      <a:r>
                        <a:rPr lang="en-US" sz="1500" b="0" dirty="0">
                          <a:solidFill>
                            <a:schemeClr val="tx1">
                              <a:lumMod val="50000"/>
                            </a:schemeClr>
                          </a:solidFill>
                          <a:effectLst/>
                        </a:rPr>
                        <a:t>Indication(s)</a:t>
                      </a:r>
                      <a:endParaRPr lang="en-US" sz="1500" b="0" dirty="0">
                        <a:solidFill>
                          <a:schemeClr val="tx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621" marR="18621" marT="0" marB="0" anchor="ctr">
                    <a:solidFill>
                      <a:schemeClr val="accent5"/>
                    </a:solidFill>
                  </a:tcPr>
                </a:tc>
                <a:extLst>
                  <a:ext uri="{0D108BD9-81ED-4DB2-BD59-A6C34878D82A}">
                    <a16:rowId xmlns:a16="http://schemas.microsoft.com/office/drawing/2014/main" val="4032224263"/>
                  </a:ext>
                </a:extLst>
              </a:tr>
              <a:tr h="1499203">
                <a:tc>
                  <a:txBody>
                    <a:bodyPr/>
                    <a:lstStyle/>
                    <a:p>
                      <a:pPr marL="0" marR="0">
                        <a:spcBef>
                          <a:spcPts val="200"/>
                        </a:spcBef>
                        <a:spcAft>
                          <a:spcPts val="200"/>
                        </a:spcAft>
                      </a:pPr>
                      <a:r>
                        <a:rPr lang="en-US" sz="1500" dirty="0">
                          <a:solidFill>
                            <a:srgbClr val="000000"/>
                          </a:solidFill>
                          <a:effectLst/>
                        </a:rPr>
                        <a:t>romiplostim </a:t>
                      </a:r>
                    </a:p>
                    <a:p>
                      <a:pPr marL="0" marR="0">
                        <a:spcBef>
                          <a:spcPts val="200"/>
                        </a:spcBef>
                        <a:spcAft>
                          <a:spcPts val="200"/>
                        </a:spcAft>
                      </a:pPr>
                      <a:r>
                        <a:rPr lang="en-US" sz="1500" dirty="0">
                          <a:solidFill>
                            <a:srgbClr val="000000"/>
                          </a:solidFill>
                          <a:effectLst/>
                        </a:rPr>
                        <a:t>(Nplate®)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tc>
                  <a:txBody>
                    <a:bodyPr/>
                    <a:lstStyle/>
                    <a:p>
                      <a:pPr marL="0" marR="0">
                        <a:spcBef>
                          <a:spcPts val="200"/>
                        </a:spcBef>
                        <a:spcAft>
                          <a:spcPts val="200"/>
                        </a:spcAft>
                      </a:pPr>
                      <a:r>
                        <a:rPr lang="en-US" sz="1500" u="none" strike="noStrike" dirty="0">
                          <a:solidFill>
                            <a:srgbClr val="000000"/>
                          </a:solidFill>
                          <a:effectLst/>
                        </a:rPr>
                        <a:t>Treatment of pediatric patients ≥ 1 year of age with immune thrombocytopenia (ITP) for ≥ 6 months who have had an insufficient response to corticosteroids, immune globulins, or splenectomy</a:t>
                      </a:r>
                      <a:endParaRPr lang="en-US" sz="1500" dirty="0">
                        <a:solidFill>
                          <a:srgbClr val="000000"/>
                        </a:solidFill>
                        <a:effectLst/>
                      </a:endParaRPr>
                    </a:p>
                    <a:p>
                      <a:pPr marL="0" marR="0">
                        <a:spcBef>
                          <a:spcPts val="200"/>
                        </a:spcBef>
                        <a:spcAft>
                          <a:spcPts val="200"/>
                        </a:spcAft>
                      </a:pPr>
                      <a:r>
                        <a:rPr lang="en-US" sz="1500" u="none" strike="noStrike" dirty="0">
                          <a:solidFill>
                            <a:srgbClr val="000000"/>
                          </a:solidFill>
                          <a:effectLst/>
                        </a:rPr>
                        <a:t>Treatment of adults with chronic immune thrombocytopenia (ITP) who have an insufficient response with corticosteroids, immunoglobulins, or splenectomy </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u="none" strike="noStrike" kern="1200" dirty="0">
                          <a:solidFill>
                            <a:srgbClr val="000000"/>
                          </a:solidFill>
                          <a:effectLst/>
                          <a:uFillTx/>
                          <a:latin typeface="+mn-lt"/>
                          <a:ea typeface="+mn-ea"/>
                          <a:cs typeface="+mn-cs"/>
                        </a:rPr>
                        <a:t>To increase survival in adults and in pediatric patients (including term neonates) acutely exposed to myelosuppressive doses of radiation (Hematopoietic Syndrome of Acute Radiation Syndrome [HSARS]) </a:t>
                      </a:r>
                      <a:r>
                        <a:rPr lang="en-US" sz="1500" b="0" i="0" u="none" strike="noStrike" kern="1200" baseline="0" dirty="0">
                          <a:solidFill>
                            <a:schemeClr val="dk1"/>
                          </a:solidFill>
                          <a:uFillTx/>
                          <a:latin typeface="+mn-lt"/>
                          <a:ea typeface="+mn-ea"/>
                          <a:cs typeface="+mn-cs"/>
                        </a:rPr>
                        <a:t>	</a:t>
                      </a:r>
                    </a:p>
                    <a:p>
                      <a:pPr marL="285750" marR="0" lvl="0" indent="-171450">
                        <a:spcBef>
                          <a:spcPts val="50"/>
                        </a:spcBef>
                        <a:spcAft>
                          <a:spcPts val="50"/>
                        </a:spcAft>
                        <a:buFont typeface="Wingdings" panose="05000000000000000000" pitchFamily="2" charset="2"/>
                        <a:buChar char=""/>
                        <a:tabLst>
                          <a:tab pos="228600" algn="l"/>
                        </a:tabLst>
                      </a:pPr>
                      <a:r>
                        <a:rPr lang="en-US" sz="1500" dirty="0">
                          <a:solidFill>
                            <a:srgbClr val="000000"/>
                          </a:solidFill>
                          <a:effectLst/>
                        </a:rPr>
                        <a:t>Romiplostim is not indicated to treat thrombocytopenia due to myelodysplastic syndrome (MDS) or any cause of thrombocytopenia other than chronic ITP</a:t>
                      </a:r>
                    </a:p>
                    <a:p>
                      <a:pPr marL="285750" marR="0" lvl="0" indent="-171450">
                        <a:spcBef>
                          <a:spcPts val="50"/>
                        </a:spcBef>
                        <a:spcAft>
                          <a:spcPts val="50"/>
                        </a:spcAft>
                        <a:buFont typeface="Wingdings" panose="05000000000000000000" pitchFamily="2" charset="2"/>
                        <a:buChar char=""/>
                        <a:tabLst>
                          <a:tab pos="228600" algn="l"/>
                        </a:tabLst>
                      </a:pPr>
                      <a:r>
                        <a:rPr lang="en-US" sz="1500" dirty="0">
                          <a:solidFill>
                            <a:srgbClr val="000000"/>
                          </a:solidFill>
                          <a:effectLst/>
                        </a:rPr>
                        <a:t>Romiplostim should only be used in patients with ITP whose degree of thrombocytopenia and clinical condition increases their risk for bleeding </a:t>
                      </a:r>
                    </a:p>
                    <a:p>
                      <a:pPr marL="285750" marR="0" lvl="0" indent="-171450">
                        <a:spcBef>
                          <a:spcPts val="50"/>
                        </a:spcBef>
                        <a:spcAft>
                          <a:spcPts val="50"/>
                        </a:spcAft>
                        <a:buFont typeface="Wingdings" panose="05000000000000000000" pitchFamily="2" charset="2"/>
                        <a:buChar char=""/>
                        <a:tabLst>
                          <a:tab pos="228600" algn="l"/>
                        </a:tabLst>
                      </a:pPr>
                      <a:r>
                        <a:rPr lang="en-US" sz="1500" dirty="0">
                          <a:solidFill>
                            <a:srgbClr val="000000"/>
                          </a:solidFill>
                          <a:effectLst/>
                        </a:rPr>
                        <a:t>Romiplostim should not be used in an attempt to normalize platelet counts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555" marR="24555" marT="0" marB="0">
                    <a:solidFill>
                      <a:srgbClr val="E8EEF6"/>
                    </a:solidFill>
                  </a:tcPr>
                </a:tc>
                <a:extLst>
                  <a:ext uri="{0D108BD9-81ED-4DB2-BD59-A6C34878D82A}">
                    <a16:rowId xmlns:a16="http://schemas.microsoft.com/office/drawing/2014/main" val="2551507061"/>
                  </a:ext>
                </a:extLst>
              </a:tr>
            </a:tbl>
          </a:graphicData>
        </a:graphic>
      </p:graphicFrame>
    </p:spTree>
    <p:extLst>
      <p:ext uri="{BB962C8B-B14F-4D97-AF65-F5344CB8AC3E}">
        <p14:creationId xmlns:p14="http://schemas.microsoft.com/office/powerpoint/2010/main" val="14441227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0886" y="874514"/>
            <a:ext cx="8229600" cy="3814218"/>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Thrombocytopenia occurs in 78% of patients with chronic liver disease (CLD) with cirrhosis or fibrosis, and approximately 6% of CLD patients without cirrhosis</a:t>
            </a:r>
          </a:p>
          <a:p>
            <a:pPr marL="457200" indent="-457200">
              <a:buChar char="•"/>
            </a:pPr>
            <a:r>
              <a:rPr lang="en-US" sz="2000" dirty="0">
                <a:solidFill>
                  <a:srgbClr val="000000"/>
                </a:solidFill>
                <a:effectLst/>
                <a:ea typeface="Tahoma" panose="020B0604030504040204" pitchFamily="34" charset="0"/>
                <a:cs typeface="Tahoma" panose="020B0604030504040204" pitchFamily="34" charset="0"/>
              </a:rPr>
              <a:t>In 2019, </a:t>
            </a:r>
            <a:r>
              <a:rPr lang="en-US" sz="2000" dirty="0">
                <a:solidFill>
                  <a:srgbClr val="000000"/>
                </a:solidFill>
                <a:ea typeface="Tahoma" panose="020B0604030504040204" pitchFamily="34" charset="0"/>
                <a:cs typeface="Tahoma" panose="020B0604030504040204" pitchFamily="34" charset="0"/>
              </a:rPr>
              <a:t>the</a:t>
            </a:r>
            <a:r>
              <a:rPr lang="en-US" sz="2000" dirty="0">
                <a:solidFill>
                  <a:srgbClr val="000000"/>
                </a:solidFill>
                <a:effectLst/>
                <a:ea typeface="Tahoma" panose="020B0604030504040204" pitchFamily="34" charset="0"/>
                <a:cs typeface="Tahoma" panose="020B0604030504040204" pitchFamily="34" charset="0"/>
              </a:rPr>
              <a:t> international consensus report on primary ITP provided a review of updated therapies for the management of ITP in children and adults</a:t>
            </a:r>
          </a:p>
          <a:p>
            <a:pPr marL="457200" indent="-457200">
              <a:buChar char="•"/>
            </a:pPr>
            <a:r>
              <a:rPr lang="en-US" sz="2000" dirty="0">
                <a:solidFill>
                  <a:srgbClr val="000000"/>
                </a:solidFill>
                <a:effectLst/>
                <a:ea typeface="Tahoma" panose="020B0604030504040204" pitchFamily="34" charset="0"/>
                <a:cs typeface="Tahoma" panose="020B0604030504040204" pitchFamily="34" charset="0"/>
              </a:rPr>
              <a:t>Per the consensus, treatment decisions should be individualized depending on the extent of bleeding, platelet count, patient age, presence of fatigue, assessment of risk factors for bleeding, patient preference, and access to care</a:t>
            </a: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Corticosteroids continue to be first-line therapy for the treatment of ITP in adults</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172</a:t>
            </a:fld>
            <a:endParaRPr lang="en-US" dirty="0"/>
          </a:p>
        </p:txBody>
      </p:sp>
    </p:spTree>
    <p:extLst>
      <p:ext uri="{BB962C8B-B14F-4D97-AF65-F5344CB8AC3E}">
        <p14:creationId xmlns:p14="http://schemas.microsoft.com/office/powerpoint/2010/main" val="192556178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1123950"/>
            <a:ext cx="8229600" cy="3394472"/>
          </a:xfrm>
        </p:spPr>
        <p:txBody>
          <a:bodyPr/>
          <a:lstStyle/>
          <a:p>
            <a:pPr marL="457200" indent="-457200">
              <a:buChar char="•"/>
            </a:pPr>
            <a:r>
              <a:rPr lang="en-US" sz="2200" dirty="0">
                <a:solidFill>
                  <a:srgbClr val="000000"/>
                </a:solidFill>
                <a:effectLst/>
                <a:ea typeface="Tahoma" panose="020B0604030504040204" pitchFamily="34" charset="0"/>
                <a:cs typeface="Tahoma" panose="020B0604030504040204" pitchFamily="34" charset="0"/>
              </a:rPr>
              <a:t>Subsequent treatments with strong evidence include rituximab, the thrombopoietin receptor agonists (TPO-RAs) eltrombopag (Promacta), avatrombopag (Doptelet), and romiplostim (Nplate), as well as fostamatinib (Tavalisse)</a:t>
            </a:r>
          </a:p>
          <a:p>
            <a:pPr marL="457200" indent="-457200"/>
            <a:r>
              <a:rPr lang="en-US" sz="2200" dirty="0">
                <a:solidFill>
                  <a:srgbClr val="000000"/>
                </a:solidFill>
                <a:ea typeface="Tahoma" panose="020B0604030504040204" pitchFamily="34" charset="0"/>
                <a:cs typeface="Tahoma" panose="020B0604030504040204" pitchFamily="34" charset="0"/>
              </a:rPr>
              <a:t>Subsequent therapies with less robust evidence include azathioprine, cyclophosphamide, cyclosporine, danazol, dapsone, mycophenolate mofetil, and vinca alkaloids</a:t>
            </a: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173</a:t>
            </a:fld>
            <a:endParaRPr lang="en-US" dirty="0"/>
          </a:p>
        </p:txBody>
      </p:sp>
    </p:spTree>
    <p:extLst>
      <p:ext uri="{BB962C8B-B14F-4D97-AF65-F5344CB8AC3E}">
        <p14:creationId xmlns:p14="http://schemas.microsoft.com/office/powerpoint/2010/main" val="268293229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30886" y="874514"/>
            <a:ext cx="8229600" cy="3660910"/>
          </a:xfrm>
        </p:spPr>
        <p:txBody>
          <a:bodyPr/>
          <a:lstStyle/>
          <a:p>
            <a:pPr marL="457200" indent="-457200"/>
            <a:r>
              <a:rPr lang="en-US" sz="2200" dirty="0">
                <a:solidFill>
                  <a:srgbClr val="000000"/>
                </a:solidFill>
                <a:ea typeface="Tahoma" panose="020B0604030504040204" pitchFamily="34" charset="0"/>
                <a:cs typeface="Tahoma" panose="020B0604030504040204" pitchFamily="34" charset="0"/>
              </a:rPr>
              <a:t>The 2019 American Society of Hematology (ASH) evidence-based practice guidelines for the management of ITP recommends observation or corticosteroids based on platelet count</a:t>
            </a:r>
          </a:p>
          <a:p>
            <a:pPr marL="457200" indent="-457200"/>
            <a:r>
              <a:rPr lang="en-US" sz="2200" dirty="0">
                <a:solidFill>
                  <a:srgbClr val="000000"/>
                </a:solidFill>
                <a:ea typeface="Tahoma" panose="020B0604030504040204" pitchFamily="34" charset="0"/>
                <a:cs typeface="Tahoma" panose="020B0604030504040204" pitchFamily="34" charset="0"/>
              </a:rPr>
              <a:t>Treatment decisions should consider the severity of thrombocytopenia, comorbid conditions, use of antiplatelet or anticoagulant drugs, upcoming procedures, and patient age</a:t>
            </a:r>
          </a:p>
          <a:p>
            <a:pPr marL="457200" indent="-457200"/>
            <a:r>
              <a:rPr lang="en-US" sz="2200" dirty="0">
                <a:solidFill>
                  <a:srgbClr val="000000"/>
                </a:solidFill>
                <a:ea typeface="Tahoma" panose="020B0604030504040204" pitchFamily="34" charset="0"/>
                <a:cs typeface="Tahoma" panose="020B0604030504040204" pitchFamily="34" charset="0"/>
              </a:rPr>
              <a:t>For adults with ITP for ≥ 3 months who are corticosteroid-dependent or unresponsive to steroids, treatment with eltrombopag or romiplostim is suggested</a:t>
            </a: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174</a:t>
            </a:fld>
            <a:endParaRPr lang="en-US" dirty="0"/>
          </a:p>
        </p:txBody>
      </p:sp>
    </p:spTree>
    <p:extLst>
      <p:ext uri="{BB962C8B-B14F-4D97-AF65-F5344CB8AC3E}">
        <p14:creationId xmlns:p14="http://schemas.microsoft.com/office/powerpoint/2010/main" val="324319508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457200" y="1123950"/>
            <a:ext cx="8229600" cy="3394472"/>
          </a:xfrm>
        </p:spPr>
        <p:txBody>
          <a:bodyPr/>
          <a:lstStyle/>
          <a:p>
            <a:pPr marL="457200" indent="-457200"/>
            <a:r>
              <a:rPr lang="en-US" sz="2200" dirty="0">
                <a:solidFill>
                  <a:srgbClr val="000000"/>
                </a:solidFill>
                <a:ea typeface="Tahoma" panose="020B0604030504040204" pitchFamily="34" charset="0"/>
                <a:cs typeface="Tahoma" panose="020B0604030504040204" pitchFamily="34" charset="0"/>
              </a:rPr>
              <a:t>Either IVIG or anti-D may be used as a first-line therapy if corticosteroids are contraindicated </a:t>
            </a:r>
          </a:p>
          <a:p>
            <a:pPr marL="457200" indent="-457200"/>
            <a:r>
              <a:rPr lang="en-US" sz="2200" dirty="0">
                <a:solidFill>
                  <a:srgbClr val="000000"/>
                </a:solidFill>
                <a:ea typeface="Tahoma" panose="020B0604030504040204" pitchFamily="34" charset="0"/>
                <a:cs typeface="Tahoma" panose="020B0604030504040204" pitchFamily="34" charset="0"/>
              </a:rPr>
              <a:t>Thrombopoietin receptor agonists may be considered for patients at risk for bleeding who have failed at least 1 other therapy and who relapse after splenectomy or have a contraindication to splenectomy</a:t>
            </a:r>
          </a:p>
          <a:p>
            <a:pPr marL="457200" indent="-457200"/>
            <a:r>
              <a:rPr lang="en-US" sz="2200" dirty="0">
                <a:solidFill>
                  <a:srgbClr val="000000"/>
                </a:solidFill>
                <a:ea typeface="Tahoma" panose="020B0604030504040204" pitchFamily="34" charset="0"/>
                <a:cs typeface="Tahoma" panose="020B0604030504040204" pitchFamily="34" charset="0"/>
              </a:rPr>
              <a:t>Thrombopoietin receptor agonists may also be considered in patients at risk for bleeding who have not had a splenectomy and who have failed corticosteroids or IVIG </a:t>
            </a: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175</a:t>
            </a:fld>
            <a:endParaRPr lang="en-US" dirty="0"/>
          </a:p>
        </p:txBody>
      </p:sp>
    </p:spTree>
    <p:extLst>
      <p:ext uri="{BB962C8B-B14F-4D97-AF65-F5344CB8AC3E}">
        <p14:creationId xmlns:p14="http://schemas.microsoft.com/office/powerpoint/2010/main" val="262505458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Thrombopoiesis Stimulating Proteins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874513"/>
            <a:ext cx="8396254" cy="3697487"/>
          </a:xfrm>
        </p:spPr>
        <p:txBody>
          <a:bodyPr/>
          <a:lstStyle/>
          <a:p>
            <a:pPr marL="457200" indent="-457200"/>
            <a:r>
              <a:rPr lang="en-US" sz="2000" dirty="0">
                <a:solidFill>
                  <a:srgbClr val="000000"/>
                </a:solidFill>
                <a:ea typeface="Tahoma" panose="020B0604030504040204" pitchFamily="34" charset="0"/>
                <a:cs typeface="Tahoma" panose="020B0604030504040204" pitchFamily="34" charset="0"/>
              </a:rPr>
              <a:t>Pharmacotherapy for aplastic anemia includes immunosuppressive agents, hematopoietic growth factors, and fludarabine</a:t>
            </a:r>
          </a:p>
          <a:p>
            <a:pPr marL="457200" indent="-457200"/>
            <a:r>
              <a:rPr lang="en-US" sz="2000" dirty="0">
                <a:solidFill>
                  <a:srgbClr val="000000"/>
                </a:solidFill>
                <a:ea typeface="Tahoma" panose="020B0604030504040204" pitchFamily="34" charset="0"/>
                <a:cs typeface="Tahoma" panose="020B0604030504040204" pitchFamily="34" charset="0"/>
              </a:rPr>
              <a:t>Promacta is also indicated to treat first-line and refractory severe aplastic anemia, including in pediatric patients</a:t>
            </a:r>
          </a:p>
          <a:p>
            <a:pPr marL="457200" indent="-457200"/>
            <a:r>
              <a:rPr lang="en-US" sz="2000" dirty="0">
                <a:solidFill>
                  <a:srgbClr val="000000"/>
                </a:solidFill>
                <a:ea typeface="Tahoma" panose="020B0604030504040204" pitchFamily="34" charset="0"/>
                <a:cs typeface="Tahoma" panose="020B0604030504040204" pitchFamily="34" charset="0"/>
              </a:rPr>
              <a:t>Monotherapy with hematopoietic growth factors is not recommended for newly diagnosed patients</a:t>
            </a:r>
          </a:p>
          <a:p>
            <a:pPr marL="457200" indent="-457200"/>
            <a:r>
              <a:rPr lang="en-US" sz="2000" dirty="0">
                <a:solidFill>
                  <a:srgbClr val="000000"/>
                </a:solidFill>
                <a:ea typeface="Tahoma" panose="020B0604030504040204" pitchFamily="34" charset="0"/>
                <a:cs typeface="Tahoma" panose="020B0604030504040204" pitchFamily="34" charset="0"/>
              </a:rPr>
              <a:t>In newly diagnosed children with non-life-threatening mucosal bleeding and/or decreased health-related quality of life (HRQoL), prednisone is suggested rather than IVIG or anti-D</a:t>
            </a:r>
          </a:p>
          <a:p>
            <a:pPr marL="457200" indent="-457200"/>
            <a:r>
              <a:rPr lang="en-US" sz="2000" dirty="0">
                <a:solidFill>
                  <a:srgbClr val="000000"/>
                </a:solidFill>
                <a:ea typeface="Tahoma" panose="020B0604030504040204" pitchFamily="34" charset="0"/>
                <a:cs typeface="Tahoma" panose="020B0604030504040204" pitchFamily="34" charset="0"/>
              </a:rPr>
              <a:t>If these patients are unresponsive to first-line treatment, TPO-RAs are suggested</a:t>
            </a:r>
          </a:p>
          <a:p>
            <a:pPr marL="457200" indent="-457200"/>
            <a:endParaRPr lang="en-US" sz="2000" dirty="0">
              <a:solidFill>
                <a:srgbClr val="000000"/>
              </a:solidFill>
              <a:ea typeface="Tahoma" panose="020B0604030504040204" pitchFamily="34" charset="0"/>
              <a:cs typeface="Tahoma" panose="020B0604030504040204" pitchFamily="34" charset="0"/>
            </a:endParaRPr>
          </a:p>
          <a:p>
            <a:pPr marL="457200" indent="-457200"/>
            <a:endParaRPr lang="en-US" sz="2000" dirty="0">
              <a:solidFill>
                <a:srgbClr val="000000"/>
              </a:solidFill>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effectLst/>
              <a:ea typeface="Tahoma" panose="020B0604030504040204" pitchFamily="34" charset="0"/>
              <a:cs typeface="Tahoma" panose="020B0604030504040204" pitchFamily="34" charset="0"/>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176</a:t>
            </a:fld>
            <a:endParaRPr lang="en-US" dirty="0"/>
          </a:p>
        </p:txBody>
      </p:sp>
    </p:spTree>
    <p:extLst>
      <p:ext uri="{BB962C8B-B14F-4D97-AF65-F5344CB8AC3E}">
        <p14:creationId xmlns:p14="http://schemas.microsoft.com/office/powerpoint/2010/main" val="7718574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AFA1-E805-4A10-B36C-3CBAB7D7EAE6}"/>
              </a:ext>
            </a:extLst>
          </p:cNvPr>
          <p:cNvSpPr>
            <a:spLocks noGrp="1"/>
          </p:cNvSpPr>
          <p:nvPr>
            <p:ph type="ctrTitle"/>
          </p:nvPr>
        </p:nvSpPr>
        <p:spPr/>
        <p:txBody>
          <a:bodyPr/>
          <a:lstStyle/>
          <a:p>
            <a:r>
              <a:rPr lang="en-US" dirty="0">
                <a:uFillTx/>
              </a:rPr>
              <a:t>Ulcerative Colitis Agents</a:t>
            </a:r>
            <a:endParaRPr lang="en-US" dirty="0"/>
          </a:p>
        </p:txBody>
      </p:sp>
    </p:spTree>
    <p:extLst>
      <p:ext uri="{BB962C8B-B14F-4D97-AF65-F5344CB8AC3E}">
        <p14:creationId xmlns:p14="http://schemas.microsoft.com/office/powerpoint/2010/main" val="262640959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178</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305789853"/>
              </p:ext>
            </p:extLst>
          </p:nvPr>
        </p:nvGraphicFramePr>
        <p:xfrm>
          <a:off x="140494" y="890016"/>
          <a:ext cx="8863012" cy="3364990"/>
        </p:xfrm>
        <a:graphic>
          <a:graphicData uri="http://schemas.openxmlformats.org/drawingml/2006/table">
            <a:tbl>
              <a:tblPr firstRow="1" bandRow="1" bandCol="1">
                <a:tableStyleId>{5C22544A-7EE6-4342-B048-85BDC9FD1C3A}</a:tableStyleId>
              </a:tblPr>
              <a:tblGrid>
                <a:gridCol w="1456658">
                  <a:extLst>
                    <a:ext uri="{9D8B030D-6E8A-4147-A177-3AD203B41FA5}">
                      <a16:colId xmlns:a16="http://schemas.microsoft.com/office/drawing/2014/main" val="2796494245"/>
                    </a:ext>
                  </a:extLst>
                </a:gridCol>
                <a:gridCol w="1441205">
                  <a:extLst>
                    <a:ext uri="{9D8B030D-6E8A-4147-A177-3AD203B41FA5}">
                      <a16:colId xmlns:a16="http://schemas.microsoft.com/office/drawing/2014/main" val="971705615"/>
                    </a:ext>
                  </a:extLst>
                </a:gridCol>
                <a:gridCol w="3049638">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432139">
                <a:tc rowSpan="2">
                  <a:txBody>
                    <a:bodyPr/>
                    <a:lstStyle/>
                    <a:p>
                      <a:pPr marL="0" marR="0" algn="ctr">
                        <a:spcBef>
                          <a:spcPts val="200"/>
                        </a:spcBef>
                        <a:spcAft>
                          <a:spcPts val="200"/>
                        </a:spcAft>
                      </a:pPr>
                      <a:r>
                        <a:rPr lang="en-US" sz="1800" b="0" dirty="0">
                          <a:solidFill>
                            <a:srgbClr val="000000"/>
                          </a:solidFill>
                          <a:effectLst/>
                        </a:rPr>
                        <a:t>Drug</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800" b="0" dirty="0">
                          <a:solidFill>
                            <a:srgbClr val="000000"/>
                          </a:solidFill>
                          <a:effectLst/>
                        </a:rPr>
                        <a:t>Manufacturer</a:t>
                      </a:r>
                      <a:r>
                        <a:rPr lang="en-US" sz="1800" b="0" dirty="0">
                          <a:effectLst/>
                        </a:rPr>
                        <a:t> </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800" b="0" dirty="0">
                          <a:solidFill>
                            <a:srgbClr val="000000"/>
                          </a:solidFill>
                          <a:effectLst/>
                        </a:rPr>
                        <a:t>Indication(s)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432139">
                <a:tc vMerge="1">
                  <a:txBody>
                    <a:bodyPr/>
                    <a:lstStyle/>
                    <a:p>
                      <a:endParaRPr lang="en-US"/>
                    </a:p>
                  </a:txBody>
                  <a:tcPr/>
                </a:tc>
                <a:tc vMerge="1">
                  <a:txBody>
                    <a:bodyPr/>
                    <a:lstStyle/>
                    <a:p>
                      <a:endParaRPr lang="en-US"/>
                    </a:p>
                  </a:txBody>
                  <a:tcPr/>
                </a:tc>
                <a:tc>
                  <a:txBody>
                    <a:bodyPr/>
                    <a:lstStyle/>
                    <a:p>
                      <a:pPr algn="ctr"/>
                      <a:r>
                        <a:rPr lang="en-US" sz="1800" b="0" dirty="0">
                          <a:solidFill>
                            <a:srgbClr val="000000"/>
                          </a:solidFill>
                          <a:effectLst/>
                        </a:rPr>
                        <a:t>Treatment</a:t>
                      </a:r>
                      <a:endParaRPr lang="en-US" sz="1800"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800" b="0" dirty="0">
                          <a:solidFill>
                            <a:srgbClr val="000000"/>
                          </a:solidFill>
                          <a:effectLst/>
                        </a:rPr>
                        <a:t>Maintenance</a:t>
                      </a:r>
                      <a:endParaRPr lang="en-US" sz="1800" dirty="0"/>
                    </a:p>
                  </a:txBody>
                  <a:tcPr marL="24061" marR="24061" marT="0" marB="0" anchor="ctr">
                    <a:solidFill>
                      <a:schemeClr val="accent5"/>
                    </a:solidFill>
                  </a:tcPr>
                </a:tc>
                <a:extLst>
                  <a:ext uri="{0D108BD9-81ED-4DB2-BD59-A6C34878D82A}">
                    <a16:rowId xmlns:a16="http://schemas.microsoft.com/office/drawing/2014/main" val="402391723"/>
                  </a:ext>
                </a:extLst>
              </a:tr>
              <a:tr h="448641">
                <a:tc gridSpan="4">
                  <a:txBody>
                    <a:bodyPr/>
                    <a:lstStyle/>
                    <a:p>
                      <a:pPr marL="0" marR="0" algn="ctr">
                        <a:spcBef>
                          <a:spcPts val="200"/>
                        </a:spcBef>
                        <a:spcAft>
                          <a:spcPts val="200"/>
                        </a:spcAft>
                      </a:pPr>
                      <a:r>
                        <a:rPr lang="en-US" sz="1800" b="1" dirty="0">
                          <a:solidFill>
                            <a:schemeClr val="tx2"/>
                          </a:solidFill>
                          <a:effectLst/>
                        </a:rPr>
                        <a:t>Oral Prodrug Forms</a:t>
                      </a:r>
                    </a:p>
                  </a:txBody>
                  <a:tcPr marL="24061" marR="24061" marT="0" marB="0">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3164633"/>
                  </a:ext>
                </a:extLst>
              </a:tr>
              <a:tr h="1033020">
                <a:tc>
                  <a:txBody>
                    <a:bodyPr/>
                    <a:lstStyle/>
                    <a:p>
                      <a:pPr marL="0" marR="0">
                        <a:spcBef>
                          <a:spcPts val="200"/>
                        </a:spcBef>
                        <a:spcAft>
                          <a:spcPts val="200"/>
                        </a:spcAft>
                      </a:pPr>
                      <a:r>
                        <a:rPr lang="en-US" sz="1800" dirty="0">
                          <a:solidFill>
                            <a:srgbClr val="000000"/>
                          </a:solidFill>
                          <a:effectLst/>
                        </a:rPr>
                        <a:t>balsalazide (Colazal®)</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800" dirty="0">
                          <a:solidFill>
                            <a:srgbClr val="000000"/>
                          </a:solidFill>
                          <a:effectLst/>
                        </a:rPr>
                        <a:t>generic, Salix</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800" dirty="0">
                          <a:solidFill>
                            <a:srgbClr val="000000"/>
                          </a:solidFill>
                          <a:effectLst/>
                        </a:rPr>
                        <a:t>Mild to moderately active ulcerative colitis (UC) in patients ≥ 5 years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rgbClr val="E8EEF6"/>
                    </a:solidFill>
                  </a:tcPr>
                </a:tc>
                <a:extLst>
                  <a:ext uri="{0D108BD9-81ED-4DB2-BD59-A6C34878D82A}">
                    <a16:rowId xmlns:a16="http://schemas.microsoft.com/office/drawing/2014/main" val="2583631481"/>
                  </a:ext>
                </a:extLst>
              </a:tr>
              <a:tr h="1019051">
                <a:tc>
                  <a:txBody>
                    <a:bodyPr/>
                    <a:lstStyle/>
                    <a:p>
                      <a:pPr marL="0" marR="0">
                        <a:spcBef>
                          <a:spcPts val="200"/>
                        </a:spcBef>
                        <a:spcAft>
                          <a:spcPts val="200"/>
                        </a:spcAft>
                      </a:pPr>
                      <a:r>
                        <a:rPr lang="en-US" sz="1800" dirty="0">
                          <a:solidFill>
                            <a:srgbClr val="000000"/>
                          </a:solidFill>
                          <a:effectLst/>
                        </a:rPr>
                        <a:t>olsalazine (Dipentum®)</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800" dirty="0">
                          <a:solidFill>
                            <a:srgbClr val="000000"/>
                          </a:solidFill>
                          <a:effectLst/>
                        </a:rPr>
                        <a:t>Meda/Mylan </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800" dirty="0">
                          <a:solidFill>
                            <a:srgbClr val="000000"/>
                          </a:solidFill>
                          <a:effectLst/>
                        </a:rPr>
                        <a:t>--</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solidFill>
                      <a:srgbClr val="E8EEF6"/>
                    </a:solidFill>
                  </a:tcPr>
                </a:tc>
                <a:tc>
                  <a:txBody>
                    <a:bodyPr/>
                    <a:lstStyle/>
                    <a:p>
                      <a:pPr marL="0" marR="0">
                        <a:spcBef>
                          <a:spcPts val="200"/>
                        </a:spcBef>
                        <a:spcAft>
                          <a:spcPts val="200"/>
                        </a:spcAft>
                      </a:pPr>
                      <a:r>
                        <a:rPr lang="en-US" sz="1800" dirty="0">
                          <a:solidFill>
                            <a:srgbClr val="000000"/>
                          </a:solidFill>
                          <a:effectLst/>
                        </a:rPr>
                        <a:t>Maintenance of remission of UC in patient's intolerant of sulfasalazine</a:t>
                      </a: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extLst>
                  <a:ext uri="{0D108BD9-81ED-4DB2-BD59-A6C34878D82A}">
                    <a16:rowId xmlns:a16="http://schemas.microsoft.com/office/drawing/2014/main" val="3630654943"/>
                  </a:ext>
                </a:extLst>
              </a:tr>
            </a:tbl>
          </a:graphicData>
        </a:graphic>
      </p:graphicFrame>
    </p:spTree>
    <p:extLst>
      <p:ext uri="{BB962C8B-B14F-4D97-AF65-F5344CB8AC3E}">
        <p14:creationId xmlns:p14="http://schemas.microsoft.com/office/powerpoint/2010/main" val="16077301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179</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2639347508"/>
              </p:ext>
            </p:extLst>
          </p:nvPr>
        </p:nvGraphicFramePr>
        <p:xfrm>
          <a:off x="140494" y="764382"/>
          <a:ext cx="8863012" cy="3559969"/>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37972">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37972">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804572">
                <a:tc rowSpan="2">
                  <a:txBody>
                    <a:bodyPr/>
                    <a:lstStyle/>
                    <a:p>
                      <a:pPr marL="0" marR="0">
                        <a:spcBef>
                          <a:spcPts val="200"/>
                        </a:spcBef>
                        <a:spcAft>
                          <a:spcPts val="200"/>
                        </a:spcAft>
                      </a:pPr>
                      <a:r>
                        <a:rPr lang="en-US" sz="1500" dirty="0">
                          <a:solidFill>
                            <a:srgbClr val="000000"/>
                          </a:solidFill>
                          <a:effectLst/>
                        </a:rPr>
                        <a:t>sulfasalazine (Azulfidine®, Azulfidine EN-tabs®)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lnT w="12700" cap="flat" cmpd="sng" algn="ctr">
                      <a:solidFill>
                        <a:schemeClr val="bg1"/>
                      </a:solidFill>
                      <a:prstDash val="solid"/>
                      <a:round/>
                      <a:headEnd type="none" w="med" len="med"/>
                      <a:tailEnd type="none" w="med" len="med"/>
                    </a:lnT>
                    <a:solidFill>
                      <a:srgbClr val="E8EEF6"/>
                    </a:solidFill>
                  </a:tcPr>
                </a:tc>
                <a:tc rowSpan="2">
                  <a:txBody>
                    <a:bodyPr/>
                    <a:lstStyle/>
                    <a:p>
                      <a:pPr marL="0" marR="0">
                        <a:spcBef>
                          <a:spcPts val="200"/>
                        </a:spcBef>
                        <a:spcAft>
                          <a:spcPts val="200"/>
                        </a:spcAft>
                      </a:pPr>
                      <a:r>
                        <a:rPr lang="en-US" sz="1500" dirty="0">
                          <a:solidFill>
                            <a:srgbClr val="000000"/>
                          </a:solidFill>
                          <a:effectLst/>
                        </a:rPr>
                        <a:t>generic*, Pfizer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a:t>
                      </a:r>
                      <a:br>
                        <a:rPr lang="en-US" sz="1500" dirty="0">
                          <a:solidFill>
                            <a:srgbClr val="000000"/>
                          </a:solidFill>
                          <a:effectLst/>
                        </a:rPr>
                      </a:br>
                      <a:r>
                        <a:rPr lang="en-US" sz="1500" dirty="0">
                          <a:solidFill>
                            <a:srgbClr val="000000"/>
                          </a:solidFill>
                          <a:effectLst/>
                        </a:rPr>
                        <a:t>Adjunctive therapy in severe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solidFill>
                      <a:srgbClr val="E8EEF6"/>
                    </a:solidFill>
                  </a:tcPr>
                </a:tc>
                <a:extLst>
                  <a:ext uri="{0D108BD9-81ED-4DB2-BD59-A6C34878D82A}">
                    <a16:rowId xmlns:a16="http://schemas.microsoft.com/office/drawing/2014/main" val="3143220606"/>
                  </a:ext>
                </a:extLst>
              </a:tr>
              <a:tr h="2079453">
                <a:tc vMerge="1">
                  <a:txBody>
                    <a:bodyPr/>
                    <a:lstStyle/>
                    <a:p>
                      <a:endParaRPr lang="en-US"/>
                    </a:p>
                  </a:txBody>
                  <a:tcPr/>
                </a:tc>
                <a:tc vMerge="1">
                  <a:txBody>
                    <a:bodyPr/>
                    <a:lstStyle/>
                    <a:p>
                      <a:endParaRPr lang="en-US"/>
                    </a:p>
                  </a:txBody>
                  <a:tcPr/>
                </a:tc>
                <a:tc gridSpan="2">
                  <a:txBody>
                    <a:bodyPr/>
                    <a:lstStyle/>
                    <a:p>
                      <a:pPr marL="0" marR="0">
                        <a:spcBef>
                          <a:spcPts val="200"/>
                        </a:spcBef>
                        <a:spcAft>
                          <a:spcPts val="200"/>
                        </a:spcAft>
                      </a:pPr>
                      <a:r>
                        <a:rPr lang="en-US" sz="1500" dirty="0">
                          <a:solidFill>
                            <a:srgbClr val="000000"/>
                          </a:solidFill>
                          <a:effectLst/>
                        </a:rPr>
                        <a:t>Other: </a:t>
                      </a:r>
                      <a:br>
                        <a:rPr lang="en-US" sz="1500" dirty="0">
                          <a:solidFill>
                            <a:srgbClr val="000000"/>
                          </a:solidFill>
                          <a:effectLst/>
                        </a:rPr>
                      </a:br>
                      <a:r>
                        <a:rPr lang="en-US" sz="1500" dirty="0">
                          <a:solidFill>
                            <a:srgbClr val="000000"/>
                          </a:solidFill>
                          <a:effectLst/>
                        </a:rPr>
                        <a:t>Enteric-coated tablets are indicated in patients with UC who cannot take uncoated sulfasalazine tablets because of gastrointestinal (GI) intolerance</a:t>
                      </a:r>
                    </a:p>
                    <a:p>
                      <a:pPr marL="0" marR="0">
                        <a:spcBef>
                          <a:spcPts val="200"/>
                        </a:spcBef>
                        <a:spcAft>
                          <a:spcPts val="200"/>
                        </a:spcAft>
                      </a:pPr>
                      <a:r>
                        <a:rPr lang="en-US" sz="1500" dirty="0">
                          <a:solidFill>
                            <a:srgbClr val="000000"/>
                          </a:solidFill>
                          <a:effectLst/>
                        </a:rPr>
                        <a:t>Treatment of rheumatoid arthritis that has not responded adequately to salicylates or other nonsteroidal anti-inflammatory agents (NSAIDs)</a:t>
                      </a:r>
                    </a:p>
                    <a:p>
                      <a:pPr marL="0" marR="0">
                        <a:spcBef>
                          <a:spcPts val="200"/>
                        </a:spcBef>
                        <a:spcAft>
                          <a:spcPts val="200"/>
                        </a:spcAft>
                      </a:pPr>
                      <a:r>
                        <a:rPr lang="en-US" sz="1500" dirty="0">
                          <a:solidFill>
                            <a:srgbClr val="000000"/>
                          </a:solidFill>
                          <a:effectLst/>
                        </a:rPr>
                        <a:t>Treatment of pediatric patients with polyarticular juvenile rheumatoid arthritis who have not responded adequately to salicylates or other NSAIDs</a:t>
                      </a:r>
                      <a:endParaRPr lang="en-US" dirty="0"/>
                    </a:p>
                  </a:txBody>
                  <a:tcPr marL="24061" marR="24061" marT="0" marB="0">
                    <a:solidFill>
                      <a:srgbClr val="E8EEF6"/>
                    </a:solidFill>
                  </a:tcPr>
                </a:tc>
                <a:tc hMerge="1">
                  <a:txBody>
                    <a:bodyPr/>
                    <a:lstStyle/>
                    <a:p>
                      <a:endParaRPr lang="en-US"/>
                    </a:p>
                  </a:txBody>
                  <a:tcPr/>
                </a:tc>
                <a:extLst>
                  <a:ext uri="{0D108BD9-81ED-4DB2-BD59-A6C34878D82A}">
                    <a16:rowId xmlns:a16="http://schemas.microsoft.com/office/drawing/2014/main" val="3030421155"/>
                  </a:ext>
                </a:extLst>
              </a:tr>
            </a:tbl>
          </a:graphicData>
        </a:graphic>
      </p:graphicFrame>
    </p:spTree>
    <p:extLst>
      <p:ext uri="{BB962C8B-B14F-4D97-AF65-F5344CB8AC3E}">
        <p14:creationId xmlns:p14="http://schemas.microsoft.com/office/powerpoint/2010/main" val="2802462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2199621221"/>
              </p:ext>
            </p:extLst>
          </p:nvPr>
        </p:nvGraphicFramePr>
        <p:xfrm>
          <a:off x="0" y="742951"/>
          <a:ext cx="9144002" cy="3999740"/>
        </p:xfrm>
        <a:graphic>
          <a:graphicData uri="http://schemas.openxmlformats.org/drawingml/2006/table">
            <a:tbl>
              <a:tblPr>
                <a:tableStyleId>{5C22544A-7EE6-4342-B048-85BDC9FD1C3A}</a:tableStyleId>
              </a:tblPr>
              <a:tblGrid>
                <a:gridCol w="1712068">
                  <a:extLst>
                    <a:ext uri="{9D8B030D-6E8A-4147-A177-3AD203B41FA5}">
                      <a16:colId xmlns:a16="http://schemas.microsoft.com/office/drawing/2014/main" val="2381479405"/>
                    </a:ext>
                  </a:extLst>
                </a:gridCol>
                <a:gridCol w="1613023">
                  <a:extLst>
                    <a:ext uri="{9D8B030D-6E8A-4147-A177-3AD203B41FA5}">
                      <a16:colId xmlns:a16="http://schemas.microsoft.com/office/drawing/2014/main" val="3717505780"/>
                    </a:ext>
                  </a:extLst>
                </a:gridCol>
                <a:gridCol w="1080655">
                  <a:extLst>
                    <a:ext uri="{9D8B030D-6E8A-4147-A177-3AD203B41FA5}">
                      <a16:colId xmlns:a16="http://schemas.microsoft.com/office/drawing/2014/main" val="663915085"/>
                    </a:ext>
                  </a:extLst>
                </a:gridCol>
                <a:gridCol w="1080655">
                  <a:extLst>
                    <a:ext uri="{9D8B030D-6E8A-4147-A177-3AD203B41FA5}">
                      <a16:colId xmlns:a16="http://schemas.microsoft.com/office/drawing/2014/main" val="3340097246"/>
                    </a:ext>
                  </a:extLst>
                </a:gridCol>
                <a:gridCol w="831273">
                  <a:extLst>
                    <a:ext uri="{9D8B030D-6E8A-4147-A177-3AD203B41FA5}">
                      <a16:colId xmlns:a16="http://schemas.microsoft.com/office/drawing/2014/main" val="3114602912"/>
                    </a:ext>
                  </a:extLst>
                </a:gridCol>
                <a:gridCol w="1080655">
                  <a:extLst>
                    <a:ext uri="{9D8B030D-6E8A-4147-A177-3AD203B41FA5}">
                      <a16:colId xmlns:a16="http://schemas.microsoft.com/office/drawing/2014/main" val="3775976222"/>
                    </a:ext>
                  </a:extLst>
                </a:gridCol>
                <a:gridCol w="1745673">
                  <a:extLst>
                    <a:ext uri="{9D8B030D-6E8A-4147-A177-3AD203B41FA5}">
                      <a16:colId xmlns:a16="http://schemas.microsoft.com/office/drawing/2014/main" val="3121613954"/>
                    </a:ext>
                  </a:extLst>
                </a:gridCol>
              </a:tblGrid>
              <a:tr h="1158877">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Major Depressive Disorder</a:t>
                      </a:r>
                      <a:br>
                        <a:rPr lang="en-US" sz="1600" dirty="0">
                          <a:solidFill>
                            <a:srgbClr val="000000"/>
                          </a:solidFill>
                          <a:effectLst/>
                        </a:rPr>
                      </a:br>
                      <a:r>
                        <a:rPr lang="en-US" sz="1600" dirty="0">
                          <a:solidFill>
                            <a:srgbClr val="000000"/>
                          </a:solidFill>
                          <a:effectLst/>
                        </a:rPr>
                        <a:t>(MDD)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Generalized Anxiety Disorder</a:t>
                      </a:r>
                      <a:br>
                        <a:rPr lang="en-US" sz="1600" dirty="0">
                          <a:solidFill>
                            <a:srgbClr val="000000"/>
                          </a:solidFill>
                          <a:effectLst/>
                        </a:rPr>
                      </a:br>
                      <a:r>
                        <a:rPr lang="en-US" sz="1600" dirty="0">
                          <a:solidFill>
                            <a:srgbClr val="000000"/>
                          </a:solidFill>
                          <a:effectLst/>
                        </a:rPr>
                        <a:t>(GAD)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Social Anxiety Disorder</a:t>
                      </a:r>
                      <a:br>
                        <a:rPr lang="en-US" sz="1600" dirty="0">
                          <a:solidFill>
                            <a:srgbClr val="000000"/>
                          </a:solidFill>
                          <a:effectLst/>
                        </a:rPr>
                      </a:br>
                      <a:r>
                        <a:rPr lang="en-US" sz="1600" dirty="0">
                          <a:solidFill>
                            <a:srgbClr val="000000"/>
                          </a:solidFill>
                          <a:effectLst/>
                        </a:rPr>
                        <a:t>(SAD)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Panic Disorder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Other</a:t>
                      </a:r>
                      <a:br>
                        <a:rPr lang="en-US" sz="1600" dirty="0">
                          <a:solidFill>
                            <a:srgbClr val="000000"/>
                          </a:solidFill>
                          <a:effectLst/>
                        </a:rPr>
                      </a:b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581078">
                <a:tc>
                  <a:txBody>
                    <a:bodyPr/>
                    <a:lstStyle/>
                    <a:p>
                      <a:pPr marL="0" marR="0">
                        <a:spcBef>
                          <a:spcPts val="200"/>
                        </a:spcBef>
                        <a:spcAft>
                          <a:spcPts val="200"/>
                        </a:spcAft>
                      </a:pPr>
                      <a:r>
                        <a:rPr lang="en-US" sz="1600" dirty="0">
                          <a:solidFill>
                            <a:srgbClr val="000000"/>
                          </a:solidFill>
                          <a:effectLst/>
                        </a:rPr>
                        <a:t>bupropion HCl SR</a:t>
                      </a:r>
                      <a:br>
                        <a:rPr lang="en-US" sz="1600" dirty="0">
                          <a:solidFill>
                            <a:srgbClr val="000000"/>
                          </a:solidFill>
                          <a:effectLst/>
                        </a:rPr>
                      </a:br>
                      <a:r>
                        <a:rPr lang="en-US" sz="1600" dirty="0">
                          <a:solidFill>
                            <a:srgbClr val="000000"/>
                          </a:solidFill>
                          <a:effectLst/>
                        </a:rPr>
                        <a:t>(Wellbutrin® SR)</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generic, GlaxoSmithKline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176791721"/>
                  </a:ext>
                </a:extLst>
              </a:tr>
              <a:tr h="589429">
                <a:tc>
                  <a:txBody>
                    <a:bodyPr/>
                    <a:lstStyle/>
                    <a:p>
                      <a:pPr marL="0" marR="0">
                        <a:spcBef>
                          <a:spcPts val="200"/>
                        </a:spcBef>
                        <a:spcAft>
                          <a:spcPts val="200"/>
                        </a:spcAft>
                      </a:pPr>
                      <a:r>
                        <a:rPr lang="en-US" sz="1600" dirty="0">
                          <a:solidFill>
                            <a:srgbClr val="000000"/>
                          </a:solidFill>
                          <a:effectLst/>
                        </a:rPr>
                        <a:t>desvenlafaxine ER base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Ranbaxy/Sun</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392817018"/>
                  </a:ext>
                </a:extLst>
              </a:tr>
              <a:tr h="835178">
                <a:tc>
                  <a:txBody>
                    <a:bodyPr/>
                    <a:lstStyle/>
                    <a:p>
                      <a:pPr marL="0" marR="0">
                        <a:spcBef>
                          <a:spcPts val="200"/>
                        </a:spcBef>
                        <a:spcAft>
                          <a:spcPts val="200"/>
                        </a:spcAft>
                      </a:pPr>
                      <a:r>
                        <a:rPr lang="en-US" sz="1600" dirty="0">
                          <a:solidFill>
                            <a:srgbClr val="000000"/>
                          </a:solidFill>
                          <a:effectLst/>
                          <a:latin typeface="+mn-lt"/>
                        </a:rPr>
                        <a:t>desvenlafaxine succinate ER </a:t>
                      </a:r>
                    </a:p>
                    <a:p>
                      <a:pPr marL="0" marR="0">
                        <a:spcBef>
                          <a:spcPts val="200"/>
                        </a:spcBef>
                        <a:spcAft>
                          <a:spcPts val="200"/>
                        </a:spcAft>
                      </a:pPr>
                      <a:r>
                        <a:rPr lang="en-US" sz="1600" dirty="0">
                          <a:solidFill>
                            <a:srgbClr val="000000"/>
                          </a:solidFill>
                          <a:effectLst/>
                          <a:latin typeface="+mn-lt"/>
                        </a:rPr>
                        <a:t>(Pristiq®)</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dirty="0">
                          <a:solidFill>
                            <a:srgbClr val="000000"/>
                          </a:solidFill>
                          <a:effectLst/>
                          <a:latin typeface="+mn-lt"/>
                        </a:rPr>
                        <a:t>generic, </a:t>
                      </a:r>
                      <a:br>
                        <a:rPr lang="en-US" sz="1600" dirty="0">
                          <a:solidFill>
                            <a:srgbClr val="000000"/>
                          </a:solidFill>
                          <a:effectLst/>
                          <a:latin typeface="+mn-lt"/>
                        </a:rPr>
                      </a:br>
                      <a:r>
                        <a:rPr lang="en-US" sz="1600" dirty="0">
                          <a:solidFill>
                            <a:srgbClr val="000000"/>
                          </a:solidFill>
                          <a:effectLst/>
                          <a:latin typeface="+mn-lt"/>
                        </a:rPr>
                        <a:t>Wyeth/Pfizer</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557666466"/>
                  </a:ext>
                </a:extLst>
              </a:tr>
              <a:tr h="835178">
                <a:tc>
                  <a:txBody>
                    <a:bodyPr/>
                    <a:lstStyle/>
                    <a:p>
                      <a:pPr marL="0" marR="0">
                        <a:spcBef>
                          <a:spcPts val="200"/>
                        </a:spcBef>
                        <a:spcAft>
                          <a:spcPts val="200"/>
                        </a:spcAft>
                      </a:pPr>
                      <a:r>
                        <a:rPr lang="en-US" sz="1600" dirty="0">
                          <a:solidFill>
                            <a:srgbClr val="020202"/>
                          </a:solidFill>
                          <a:highlight>
                            <a:srgbClr val="00FFFF"/>
                          </a:highlight>
                        </a:rPr>
                        <a:t>dextromethorphan HBr/bupropion ER (Auvelity®)</a:t>
                      </a:r>
                      <a:endParaRPr lang="en-US" sz="1600" dirty="0">
                        <a:solidFill>
                          <a:srgbClr val="020202"/>
                        </a:solidFill>
                        <a:effectLst/>
                        <a:highlight>
                          <a:srgbClr val="00FFFF"/>
                        </a:highligh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dirty="0">
                          <a:solidFill>
                            <a:srgbClr val="020202"/>
                          </a:solidFill>
                          <a:highlight>
                            <a:srgbClr val="00FFFF"/>
                          </a:highlight>
                        </a:rPr>
                        <a:t>Axsome</a:t>
                      </a:r>
                      <a:endParaRPr lang="en-US" sz="1600" dirty="0">
                        <a:solidFill>
                          <a:srgbClr val="020202"/>
                        </a:solidFill>
                        <a:effectLst/>
                        <a:highlight>
                          <a:srgbClr val="00FFFF"/>
                        </a:highligh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20202"/>
                          </a:solidFill>
                          <a:effectLst/>
                          <a:highlight>
                            <a:srgbClr val="00FFFF"/>
                          </a:highlight>
                          <a:latin typeface="+mn-lt"/>
                          <a:ea typeface="Times New Roman" panose="02020603050405020304" pitchFamily="18" charset="0"/>
                          <a:cs typeface="Times New Roman" panose="02020603050405020304" pitchFamily="18" charset="0"/>
                        </a:rPr>
                        <a:t>X</a:t>
                      </a:r>
                    </a:p>
                  </a:txBody>
                  <a:tcPr marL="19755" marR="19755" marT="0" marB="0" anchor="ctr"/>
                </a:tc>
                <a:tc>
                  <a:txBody>
                    <a:bodyPr/>
                    <a:lstStyle/>
                    <a:p>
                      <a:pPr marL="0" marR="0" algn="ctr">
                        <a:spcBef>
                          <a:spcPts val="200"/>
                        </a:spcBef>
                        <a:spcAft>
                          <a:spcPts val="200"/>
                        </a:spcAft>
                      </a:pPr>
                      <a:r>
                        <a:rPr lang="en-US" sz="1600" dirty="0">
                          <a:solidFill>
                            <a:srgbClr val="020202"/>
                          </a:solidFill>
                          <a:effectLst/>
                          <a:highlight>
                            <a:srgbClr val="00FFFF"/>
                          </a:highlight>
                          <a:latin typeface="+mn-lt"/>
                          <a:ea typeface="Times New Roman" panose="02020603050405020304" pitchFamily="18" charset="0"/>
                          <a:cs typeface="Times New Roman" panose="02020603050405020304" pitchFamily="18" charset="0"/>
                        </a:rPr>
                        <a:t>--</a:t>
                      </a:r>
                    </a:p>
                  </a:txBody>
                  <a:tcPr marL="19755" marR="19755" marT="0" marB="0" anchor="ctr"/>
                </a:tc>
                <a:tc>
                  <a:txBody>
                    <a:bodyPr/>
                    <a:lstStyle/>
                    <a:p>
                      <a:pPr marL="0" marR="0" algn="ctr">
                        <a:spcBef>
                          <a:spcPts val="200"/>
                        </a:spcBef>
                        <a:spcAft>
                          <a:spcPts val="200"/>
                        </a:spcAft>
                      </a:pPr>
                      <a:r>
                        <a:rPr lang="en-US" sz="1600" dirty="0">
                          <a:solidFill>
                            <a:srgbClr val="020202"/>
                          </a:solidFill>
                          <a:effectLst/>
                          <a:highlight>
                            <a:srgbClr val="00FFFF"/>
                          </a:highlight>
                          <a:latin typeface="+mn-lt"/>
                          <a:ea typeface="Times New Roman" panose="02020603050405020304" pitchFamily="18" charset="0"/>
                          <a:cs typeface="Times New Roman" panose="02020603050405020304" pitchFamily="18" charset="0"/>
                        </a:rPr>
                        <a:t>--</a:t>
                      </a:r>
                    </a:p>
                  </a:txBody>
                  <a:tcPr marL="19755" marR="19755" marT="0" marB="0" anchor="ctr"/>
                </a:tc>
                <a:tc>
                  <a:txBody>
                    <a:bodyPr/>
                    <a:lstStyle/>
                    <a:p>
                      <a:pPr marL="0" marR="0" algn="ctr">
                        <a:spcBef>
                          <a:spcPts val="200"/>
                        </a:spcBef>
                        <a:spcAft>
                          <a:spcPts val="200"/>
                        </a:spcAft>
                      </a:pPr>
                      <a:r>
                        <a:rPr lang="en-US" sz="1600" dirty="0">
                          <a:solidFill>
                            <a:srgbClr val="020202"/>
                          </a:solidFill>
                          <a:effectLst/>
                          <a:highlight>
                            <a:srgbClr val="00FFFF"/>
                          </a:highlight>
                          <a:latin typeface="+mn-lt"/>
                          <a:ea typeface="Times New Roman" panose="02020603050405020304" pitchFamily="18" charset="0"/>
                          <a:cs typeface="Times New Roman" panose="02020603050405020304" pitchFamily="18" charset="0"/>
                        </a:rPr>
                        <a:t>--</a:t>
                      </a:r>
                    </a:p>
                  </a:txBody>
                  <a:tcPr marL="19755" marR="19755" marT="0" marB="0" anchor="ctr"/>
                </a:tc>
                <a:tc>
                  <a:txBody>
                    <a:bodyPr/>
                    <a:lstStyle/>
                    <a:p>
                      <a:pPr marL="0" marR="0" algn="ctr">
                        <a:spcBef>
                          <a:spcPts val="200"/>
                        </a:spcBef>
                        <a:spcAft>
                          <a:spcPts val="200"/>
                        </a:spcAft>
                      </a:pPr>
                      <a:r>
                        <a:rPr lang="en-US" sz="1600" dirty="0">
                          <a:solidFill>
                            <a:srgbClr val="020202"/>
                          </a:solidFill>
                          <a:effectLst/>
                          <a:highlight>
                            <a:srgbClr val="00FFFF"/>
                          </a:highlight>
                          <a:latin typeface="+mn-lt"/>
                          <a:ea typeface="Times New Roman" panose="02020603050405020304" pitchFamily="18" charset="0"/>
                          <a:cs typeface="Times New Roman" panose="02020603050405020304" pitchFamily="18" charset="0"/>
                        </a:rPr>
                        <a:t>--</a:t>
                      </a:r>
                    </a:p>
                  </a:txBody>
                  <a:tcPr marL="19755" marR="19755" marT="0" marB="0" anchor="ctr"/>
                </a:tc>
                <a:extLst>
                  <a:ext uri="{0D108BD9-81ED-4DB2-BD59-A6C34878D82A}">
                    <a16:rowId xmlns:a16="http://schemas.microsoft.com/office/drawing/2014/main" val="2403494703"/>
                  </a:ext>
                </a:extLst>
              </a:tr>
            </a:tbl>
          </a:graphicData>
        </a:graphic>
      </p:graphicFrame>
    </p:spTree>
    <p:extLst>
      <p:ext uri="{BB962C8B-B14F-4D97-AF65-F5344CB8AC3E}">
        <p14:creationId xmlns:p14="http://schemas.microsoft.com/office/powerpoint/2010/main" val="390135048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180</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450534719"/>
              </p:ext>
            </p:extLst>
          </p:nvPr>
        </p:nvGraphicFramePr>
        <p:xfrm>
          <a:off x="140494" y="764382"/>
          <a:ext cx="8863012" cy="3578236"/>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59321">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59321">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373042">
                <a:tc gridSpan="4">
                  <a:txBody>
                    <a:bodyPr/>
                    <a:lstStyle/>
                    <a:p>
                      <a:pPr marL="0" marR="0" algn="ctr">
                        <a:spcBef>
                          <a:spcPts val="200"/>
                        </a:spcBef>
                        <a:spcAft>
                          <a:spcPts val="200"/>
                        </a:spcAft>
                      </a:pPr>
                      <a:r>
                        <a:rPr lang="en-US" sz="1500" b="1" dirty="0">
                          <a:solidFill>
                            <a:schemeClr val="tx2"/>
                          </a:solidFill>
                          <a:effectLst/>
                        </a:rPr>
                        <a:t>Oral Delayed-Release Forms</a:t>
                      </a:r>
                    </a:p>
                  </a:txBody>
                  <a:tcPr marL="24061" marR="24061" marT="0" marB="0" anchor="ctr">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3164633"/>
                  </a:ext>
                </a:extLst>
              </a:tr>
              <a:tr h="791884">
                <a:tc>
                  <a:txBody>
                    <a:bodyPr/>
                    <a:lstStyle/>
                    <a:p>
                      <a:pPr marL="0" marR="0">
                        <a:spcBef>
                          <a:spcPts val="200"/>
                        </a:spcBef>
                        <a:spcAft>
                          <a:spcPts val="200"/>
                        </a:spcAft>
                      </a:pPr>
                      <a:r>
                        <a:rPr lang="en-US" sz="1500" dirty="0">
                          <a:solidFill>
                            <a:srgbClr val="000000"/>
                          </a:solidFill>
                          <a:effectLst/>
                        </a:rPr>
                        <a:t>mesalamine delayed-release tablets (Asacol® HD)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Moderately active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2583631481"/>
                  </a:ext>
                </a:extLst>
              </a:tr>
              <a:tr h="847334">
                <a:tc>
                  <a:txBody>
                    <a:bodyPr/>
                    <a:lstStyle/>
                    <a:p>
                      <a:pPr marL="0" marR="0">
                        <a:spcBef>
                          <a:spcPts val="200"/>
                        </a:spcBef>
                        <a:spcAft>
                          <a:spcPts val="200"/>
                        </a:spcAft>
                      </a:pPr>
                      <a:r>
                        <a:rPr lang="en-US" sz="1500" dirty="0">
                          <a:solidFill>
                            <a:srgbClr val="000000"/>
                          </a:solidFill>
                          <a:effectLst/>
                        </a:rPr>
                        <a:t>mesalamine delayed-release capsules (Delzicol®)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 in patients ≥ 5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UC in adults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630654943"/>
                  </a:ext>
                </a:extLst>
              </a:tr>
              <a:tr h="847334">
                <a:tc>
                  <a:txBody>
                    <a:bodyPr/>
                    <a:lstStyle/>
                    <a:p>
                      <a:pPr marL="0" marR="0">
                        <a:spcBef>
                          <a:spcPts val="200"/>
                        </a:spcBef>
                        <a:spcAft>
                          <a:spcPts val="200"/>
                        </a:spcAft>
                      </a:pPr>
                      <a:r>
                        <a:rPr lang="en-US" sz="1500" dirty="0">
                          <a:solidFill>
                            <a:srgbClr val="000000"/>
                          </a:solidFill>
                          <a:effectLst/>
                        </a:rPr>
                        <a:t>mesalamine MMX delayed-release tablets (Lialda®)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Shire US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 in pediatric patients ≥ 24 kg and adults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Maintenance of remission of mild to moderately active UC in adults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22720628"/>
                  </a:ext>
                </a:extLst>
              </a:tr>
            </a:tbl>
          </a:graphicData>
        </a:graphic>
      </p:graphicFrame>
    </p:spTree>
    <p:extLst>
      <p:ext uri="{BB962C8B-B14F-4D97-AF65-F5344CB8AC3E}">
        <p14:creationId xmlns:p14="http://schemas.microsoft.com/office/powerpoint/2010/main" val="126685573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181</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3168936966"/>
              </p:ext>
            </p:extLst>
          </p:nvPr>
        </p:nvGraphicFramePr>
        <p:xfrm>
          <a:off x="140494" y="764382"/>
          <a:ext cx="8863012" cy="3569102"/>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59321">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59321">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791884">
                <a:tc>
                  <a:txBody>
                    <a:bodyPr/>
                    <a:lstStyle/>
                    <a:p>
                      <a:pPr marL="0" marR="0">
                        <a:spcBef>
                          <a:spcPts val="200"/>
                        </a:spcBef>
                        <a:spcAft>
                          <a:spcPts val="200"/>
                        </a:spcAft>
                      </a:pPr>
                      <a:r>
                        <a:rPr lang="en-US" sz="1500" dirty="0">
                          <a:solidFill>
                            <a:srgbClr val="000000"/>
                          </a:solidFill>
                          <a:effectLst/>
                          <a:latin typeface="+mn-lt"/>
                        </a:rPr>
                        <a:t>mesalamine extended-release capsules (Pentasa®)</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latin typeface="+mn-lt"/>
                        </a:rPr>
                        <a:t>Shire US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latin typeface="+mn-lt"/>
                        </a:rPr>
                        <a:t>Mild to moderately active UC</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583631481"/>
                  </a:ext>
                </a:extLst>
              </a:tr>
              <a:tr h="847334">
                <a:tc>
                  <a:txBody>
                    <a:bodyPr/>
                    <a:lstStyle/>
                    <a:p>
                      <a:pPr marL="0" marR="0">
                        <a:spcBef>
                          <a:spcPts val="200"/>
                        </a:spcBef>
                        <a:spcAft>
                          <a:spcPts val="200"/>
                        </a:spcAft>
                      </a:pPr>
                      <a:r>
                        <a:rPr lang="en-US" sz="1500" dirty="0">
                          <a:solidFill>
                            <a:srgbClr val="000000"/>
                          </a:solidFill>
                          <a:effectLst/>
                          <a:latin typeface="+mn-lt"/>
                        </a:rPr>
                        <a:t>mesalamine extended-release capsules (Apriso®)</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latin typeface="+mn-lt"/>
                        </a:rPr>
                        <a:t>generic, Salix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spcBef>
                          <a:spcPts val="200"/>
                        </a:spcBef>
                        <a:spcAft>
                          <a:spcPts val="200"/>
                        </a:spcAft>
                      </a:pPr>
                      <a:r>
                        <a:rPr lang="en-US" sz="1500" dirty="0">
                          <a:solidFill>
                            <a:srgbClr val="000000"/>
                          </a:solidFill>
                          <a:effectLst/>
                          <a:latin typeface="+mn-lt"/>
                        </a:rPr>
                        <a:t>Maintenance of remission of UC in adults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630654943"/>
                  </a:ext>
                </a:extLst>
              </a:tr>
              <a:tr h="363908">
                <a:tc gridSpan="4">
                  <a:txBody>
                    <a:bodyPr/>
                    <a:lstStyle/>
                    <a:p>
                      <a:pPr marL="0" marR="0" algn="ctr">
                        <a:spcBef>
                          <a:spcPts val="200"/>
                        </a:spcBef>
                        <a:spcAft>
                          <a:spcPts val="200"/>
                        </a:spcAft>
                      </a:pPr>
                      <a:r>
                        <a:rPr lang="en-US" sz="1500" b="1" dirty="0">
                          <a:solidFill>
                            <a:schemeClr val="tx2"/>
                          </a:solidFill>
                          <a:effectLst/>
                          <a:latin typeface="+mn-lt"/>
                          <a:ea typeface="Times New Roman" panose="02020603050405020304" pitchFamily="18" charset="0"/>
                          <a:cs typeface="Times New Roman" panose="02020603050405020304" pitchFamily="18" charset="0"/>
                        </a:rPr>
                        <a:t>Rectal Forms</a:t>
                      </a:r>
                    </a:p>
                  </a:txBody>
                  <a:tcPr marL="27305" marR="27305" marT="0" marB="0" anchor="ctr">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22720628"/>
                  </a:ext>
                </a:extLst>
              </a:tr>
              <a:tr h="847334">
                <a:tc>
                  <a:txBody>
                    <a:bodyPr/>
                    <a:lstStyle/>
                    <a:p>
                      <a:pPr marL="0" marR="0">
                        <a:spcBef>
                          <a:spcPts val="200"/>
                        </a:spcBef>
                        <a:spcAft>
                          <a:spcPts val="200"/>
                        </a:spcAft>
                      </a:pPr>
                      <a:r>
                        <a:rPr lang="en-US" sz="1500" dirty="0">
                          <a:solidFill>
                            <a:srgbClr val="000000"/>
                          </a:solidFill>
                          <a:effectLst/>
                          <a:latin typeface="+mn-lt"/>
                        </a:rPr>
                        <a:t>budesonide rectal foam</a:t>
                      </a:r>
                    </a:p>
                    <a:p>
                      <a:pPr marL="0" marR="0">
                        <a:spcBef>
                          <a:spcPts val="200"/>
                        </a:spcBef>
                        <a:spcAft>
                          <a:spcPts val="200"/>
                        </a:spcAft>
                      </a:pPr>
                      <a:r>
                        <a:rPr lang="en-US" sz="1500" dirty="0">
                          <a:solidFill>
                            <a:srgbClr val="000000"/>
                          </a:solidFill>
                          <a:effectLst/>
                          <a:latin typeface="+mn-lt"/>
                        </a:rPr>
                        <a:t>(Uceris®)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highlight>
                            <a:srgbClr val="00FFFF"/>
                          </a:highlight>
                          <a:latin typeface="+mn-lt"/>
                        </a:rPr>
                        <a:t>generic</a:t>
                      </a:r>
                      <a:r>
                        <a:rPr lang="en-US" sz="1500" dirty="0">
                          <a:solidFill>
                            <a:srgbClr val="000000"/>
                          </a:solidFill>
                          <a:effectLst/>
                          <a:latin typeface="+mn-lt"/>
                        </a:rPr>
                        <a:t>, Salix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latin typeface="+mn-lt"/>
                        </a:rPr>
                        <a:t>Mild to moderate active UC extending 40 cm from the anal verge</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8809431"/>
                  </a:ext>
                </a:extLst>
              </a:tr>
            </a:tbl>
          </a:graphicData>
        </a:graphic>
      </p:graphicFrame>
    </p:spTree>
    <p:extLst>
      <p:ext uri="{BB962C8B-B14F-4D97-AF65-F5344CB8AC3E}">
        <p14:creationId xmlns:p14="http://schemas.microsoft.com/office/powerpoint/2010/main" val="221787672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857250"/>
          </a:xfrm>
        </p:spPr>
        <p:txBody>
          <a:bodyPr anchor="ctr">
            <a:normAutofit/>
          </a:bodyPr>
          <a:lstStyle/>
          <a:p>
            <a:r>
              <a:rPr lang="en-US" dirty="0">
                <a:uFillTx/>
              </a:rPr>
              <a:t>Ulcerative Colitis Agents</a:t>
            </a:r>
            <a:endParaRPr lang="en-US"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182</a:t>
            </a:fld>
            <a:endParaRPr lang="en-US" dirty="0"/>
          </a:p>
        </p:txBody>
      </p:sp>
      <p:graphicFrame>
        <p:nvGraphicFramePr>
          <p:cNvPr id="7" name="Content Placeholder 5">
            <a:extLst>
              <a:ext uri="{FF2B5EF4-FFF2-40B4-BE49-F238E27FC236}">
                <a16:creationId xmlns:a16="http://schemas.microsoft.com/office/drawing/2014/main" id="{92411CD6-CC7D-4982-8B22-E98CA7B697D1}"/>
              </a:ext>
            </a:extLst>
          </p:cNvPr>
          <p:cNvGraphicFramePr>
            <a:graphicFrameLocks noGrp="1"/>
          </p:cNvGraphicFramePr>
          <p:nvPr>
            <p:ph idx="1"/>
            <p:extLst>
              <p:ext uri="{D42A27DB-BD31-4B8C-83A1-F6EECF244321}">
                <p14:modId xmlns:p14="http://schemas.microsoft.com/office/powerpoint/2010/main" val="2408700517"/>
              </p:ext>
            </p:extLst>
          </p:nvPr>
        </p:nvGraphicFramePr>
        <p:xfrm>
          <a:off x="140494" y="742950"/>
          <a:ext cx="8863012" cy="3810000"/>
        </p:xfrm>
        <a:graphic>
          <a:graphicData uri="http://schemas.openxmlformats.org/drawingml/2006/table">
            <a:tbl>
              <a:tblPr firstRow="1" bandRow="1" bandCol="1">
                <a:tableStyleId>{5C22544A-7EE6-4342-B048-85BDC9FD1C3A}</a:tableStyleId>
              </a:tblPr>
              <a:tblGrid>
                <a:gridCol w="1700212">
                  <a:extLst>
                    <a:ext uri="{9D8B030D-6E8A-4147-A177-3AD203B41FA5}">
                      <a16:colId xmlns:a16="http://schemas.microsoft.com/office/drawing/2014/main" val="2796494245"/>
                    </a:ext>
                  </a:extLst>
                </a:gridCol>
                <a:gridCol w="1197650">
                  <a:extLst>
                    <a:ext uri="{9D8B030D-6E8A-4147-A177-3AD203B41FA5}">
                      <a16:colId xmlns:a16="http://schemas.microsoft.com/office/drawing/2014/main" val="1523462783"/>
                    </a:ext>
                  </a:extLst>
                </a:gridCol>
                <a:gridCol w="3049639">
                  <a:extLst>
                    <a:ext uri="{9D8B030D-6E8A-4147-A177-3AD203B41FA5}">
                      <a16:colId xmlns:a16="http://schemas.microsoft.com/office/drawing/2014/main" val="3202497948"/>
                    </a:ext>
                  </a:extLst>
                </a:gridCol>
                <a:gridCol w="2915511">
                  <a:extLst>
                    <a:ext uri="{9D8B030D-6E8A-4147-A177-3AD203B41FA5}">
                      <a16:colId xmlns:a16="http://schemas.microsoft.com/office/drawing/2014/main" val="2336389850"/>
                    </a:ext>
                  </a:extLst>
                </a:gridCol>
              </a:tblGrid>
              <a:tr h="359321">
                <a:tc rowSpan="2">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rowSpan="2">
                  <a:txBody>
                    <a:bodyPr/>
                    <a:lstStyle/>
                    <a:p>
                      <a:pPr marL="0" marR="0" algn="ctr">
                        <a:spcBef>
                          <a:spcPts val="200"/>
                        </a:spcBef>
                        <a:spcAft>
                          <a:spcPts val="200"/>
                        </a:spcAft>
                      </a:pPr>
                      <a:r>
                        <a:rPr lang="en-US" sz="1500" b="0" dirty="0">
                          <a:solidFill>
                            <a:srgbClr val="000000"/>
                          </a:solidFill>
                          <a:effectLst/>
                        </a:rPr>
                        <a:t>Manufacturer</a:t>
                      </a:r>
                      <a:r>
                        <a:rPr lang="en-US" sz="1500" b="0" dirty="0">
                          <a:effectLst/>
                        </a:rPr>
                        <a:t> </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4061" marR="24061"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endParaRPr lang="en-US"/>
                    </a:p>
                  </a:txBody>
                  <a:tcPr/>
                </a:tc>
                <a:extLst>
                  <a:ext uri="{0D108BD9-81ED-4DB2-BD59-A6C34878D82A}">
                    <a16:rowId xmlns:a16="http://schemas.microsoft.com/office/drawing/2014/main" val="4052021014"/>
                  </a:ext>
                </a:extLst>
              </a:tr>
              <a:tr h="359321">
                <a:tc vMerge="1">
                  <a:txBody>
                    <a:bodyPr/>
                    <a:lstStyle/>
                    <a:p>
                      <a:endParaRPr lang="en-US"/>
                    </a:p>
                  </a:txBody>
                  <a:tcPr/>
                </a:tc>
                <a:tc vMerge="1">
                  <a:txBody>
                    <a:bodyPr/>
                    <a:lstStyle/>
                    <a:p>
                      <a:endParaRPr lang="en-US"/>
                    </a:p>
                  </a:txBody>
                  <a:tcPr/>
                </a:tc>
                <a:tc>
                  <a:txBody>
                    <a:bodyPr/>
                    <a:lstStyle/>
                    <a:p>
                      <a:pPr algn="ctr"/>
                      <a:r>
                        <a:rPr lang="en-US" sz="1500" b="0" dirty="0">
                          <a:solidFill>
                            <a:srgbClr val="000000"/>
                          </a:solidFill>
                          <a:effectLst/>
                        </a:rPr>
                        <a:t>Treatment</a:t>
                      </a:r>
                      <a:endParaRPr lang="en-US" dirty="0"/>
                    </a:p>
                  </a:txBody>
                  <a:tcPr marL="24061" marR="24061"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5"/>
                    </a:solidFill>
                  </a:tcPr>
                </a:tc>
                <a:tc>
                  <a:txBody>
                    <a:bodyPr/>
                    <a:lstStyle/>
                    <a:p>
                      <a:pPr algn="ctr"/>
                      <a:r>
                        <a:rPr lang="en-US" sz="1500" b="0" dirty="0">
                          <a:solidFill>
                            <a:srgbClr val="000000"/>
                          </a:solidFill>
                          <a:effectLst/>
                        </a:rPr>
                        <a:t>Maintenance</a:t>
                      </a:r>
                      <a:endParaRPr lang="en-US" dirty="0"/>
                    </a:p>
                  </a:txBody>
                  <a:tcPr marL="24061" marR="24061" marT="0" marB="0" anchor="ctr">
                    <a:lnT w="127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402391723"/>
                  </a:ext>
                </a:extLst>
              </a:tr>
              <a:tr h="555326">
                <a:tc>
                  <a:txBody>
                    <a:bodyPr/>
                    <a:lstStyle/>
                    <a:p>
                      <a:pPr marL="0" marR="0">
                        <a:spcBef>
                          <a:spcPts val="200"/>
                        </a:spcBef>
                        <a:spcAft>
                          <a:spcPts val="200"/>
                        </a:spcAft>
                      </a:pPr>
                      <a:r>
                        <a:rPr lang="en-US" sz="1500" dirty="0">
                          <a:solidFill>
                            <a:srgbClr val="000000"/>
                          </a:solidFill>
                          <a:effectLst/>
                        </a:rPr>
                        <a:t>mesalamine enemas (Rowasa®)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Meda/Mylan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distal UC, proctosigmoiditis, or proctitis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2583631481"/>
                  </a:ext>
                </a:extLst>
              </a:tr>
              <a:tr h="762000">
                <a:tc>
                  <a:txBody>
                    <a:bodyPr/>
                    <a:lstStyle/>
                    <a:p>
                      <a:pPr marL="0" marR="0">
                        <a:spcBef>
                          <a:spcPts val="200"/>
                        </a:spcBef>
                        <a:spcAft>
                          <a:spcPts val="200"/>
                        </a:spcAft>
                      </a:pPr>
                      <a:r>
                        <a:rPr lang="en-US" sz="1500" dirty="0">
                          <a:solidFill>
                            <a:srgbClr val="000000"/>
                          </a:solidFill>
                          <a:effectLst/>
                        </a:rPr>
                        <a:t>mesalamine enemas sulfite-free (sfRowasa®)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a:t>
                      </a:r>
                    </a:p>
                    <a:p>
                      <a:pPr marL="0" marR="0">
                        <a:spcBef>
                          <a:spcPts val="200"/>
                        </a:spcBef>
                        <a:spcAft>
                          <a:spcPts val="200"/>
                        </a:spcAft>
                      </a:pPr>
                      <a:r>
                        <a:rPr lang="en-US" sz="1500" dirty="0">
                          <a:solidFill>
                            <a:srgbClr val="000000"/>
                          </a:solidFill>
                          <a:effectLst/>
                        </a:rPr>
                        <a:t>Meda/Mylan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distal UC, proctosigmoiditis, or proctitis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630654943"/>
                  </a:ext>
                </a:extLst>
              </a:tr>
              <a:tr h="762000">
                <a:tc>
                  <a:txBody>
                    <a:bodyPr/>
                    <a:lstStyle/>
                    <a:p>
                      <a:pPr marL="0" marR="0">
                        <a:spcBef>
                          <a:spcPts val="200"/>
                        </a:spcBef>
                        <a:spcAft>
                          <a:spcPts val="200"/>
                        </a:spcAft>
                      </a:pPr>
                      <a:r>
                        <a:rPr lang="en-US" sz="1500" dirty="0">
                          <a:solidFill>
                            <a:srgbClr val="000000"/>
                          </a:solidFill>
                          <a:effectLst/>
                        </a:rPr>
                        <a:t>mesalamine suppositories (Canasa®)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a:t>
                      </a:r>
                    </a:p>
                    <a:p>
                      <a:pPr marL="0" marR="0">
                        <a:spcBef>
                          <a:spcPts val="200"/>
                        </a:spcBef>
                        <a:spcAft>
                          <a:spcPts val="200"/>
                        </a:spcAft>
                      </a:pPr>
                      <a:r>
                        <a:rPr lang="en-US" sz="1500" dirty="0">
                          <a:solidFill>
                            <a:srgbClr val="000000"/>
                          </a:solidFill>
                          <a:effectLst/>
                        </a:rPr>
                        <a:t>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Active ulcerative proctitis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8809431"/>
                  </a:ext>
                </a:extLst>
              </a:tr>
              <a:tr h="304800">
                <a:tc gridSpan="4">
                  <a:txBody>
                    <a:bodyPr/>
                    <a:lstStyle/>
                    <a:p>
                      <a:pPr marL="0" marR="0" algn="ctr">
                        <a:spcBef>
                          <a:spcPts val="200"/>
                        </a:spcBef>
                        <a:spcAft>
                          <a:spcPts val="200"/>
                        </a:spcAft>
                      </a:pPr>
                      <a:r>
                        <a:rPr lang="en-US" sz="1500" b="1"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Oral Corticosteroids</a:t>
                      </a:r>
                    </a:p>
                  </a:txBody>
                  <a:tcPr marL="27305" marR="27305" marT="0" marB="0" anchor="ctr">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hMerge="1">
                  <a:txBody>
                    <a:bodyPr/>
                    <a:lstStyle/>
                    <a:p>
                      <a:pPr marL="0" marR="0" algn="ctr">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1345317359"/>
                  </a:ext>
                </a:extLst>
              </a:tr>
              <a:tr h="707232">
                <a:tc>
                  <a:txBody>
                    <a:bodyPr/>
                    <a:lstStyle/>
                    <a:p>
                      <a:pPr marL="0" marR="0">
                        <a:spcBef>
                          <a:spcPts val="200"/>
                        </a:spcBef>
                        <a:spcAft>
                          <a:spcPts val="200"/>
                        </a:spcAft>
                      </a:pPr>
                      <a:r>
                        <a:rPr lang="en-US" sz="1500" dirty="0">
                          <a:solidFill>
                            <a:srgbClr val="000000"/>
                          </a:solidFill>
                          <a:effectLst/>
                        </a:rPr>
                        <a:t>budesonide extended-release tablets (Uceris®)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generic, Santarus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spcBef>
                          <a:spcPts val="200"/>
                        </a:spcBef>
                        <a:spcAft>
                          <a:spcPts val="200"/>
                        </a:spcAft>
                      </a:pPr>
                      <a:r>
                        <a:rPr lang="en-US" sz="1500" dirty="0">
                          <a:solidFill>
                            <a:srgbClr val="000000"/>
                          </a:solidFill>
                          <a:effectLst/>
                        </a:rPr>
                        <a:t>Mild to moderately active UC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3832110136"/>
                  </a:ext>
                </a:extLst>
              </a:tr>
            </a:tbl>
          </a:graphicData>
        </a:graphic>
      </p:graphicFrame>
    </p:spTree>
    <p:extLst>
      <p:ext uri="{BB962C8B-B14F-4D97-AF65-F5344CB8AC3E}">
        <p14:creationId xmlns:p14="http://schemas.microsoft.com/office/powerpoint/2010/main" val="39391940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a:xfrm>
            <a:off x="457200" y="135639"/>
            <a:ext cx="8229600" cy="630807"/>
          </a:xfrm>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228600" y="604939"/>
            <a:ext cx="8610600" cy="4127716"/>
          </a:xfrm>
        </p:spPr>
        <p:txBody>
          <a:bodyPr lIns="91440" tIns="45720" rIns="91440" bIns="45720" anchor="t"/>
          <a:lstStyle/>
          <a:p>
            <a:r>
              <a:rPr lang="en-US" sz="1800" dirty="0">
                <a:solidFill>
                  <a:srgbClr val="020202"/>
                </a:solidFill>
                <a:effectLst/>
                <a:cs typeface="Arial"/>
              </a:rPr>
              <a:t>Ulcerative colitis (UC) is a chronic inflammatory disease primarily affecting the colon and rectum</a:t>
            </a:r>
          </a:p>
          <a:p>
            <a:r>
              <a:rPr lang="en-US" sz="1800" dirty="0">
                <a:solidFill>
                  <a:srgbClr val="020202"/>
                </a:solidFill>
                <a:effectLst/>
                <a:cs typeface="Arial"/>
              </a:rPr>
              <a:t>It is characterized by superficial infiltration of the bowel wall by inflammatory white cells, resulting in multiple mucosal ulcerations and crypt abscesses</a:t>
            </a:r>
          </a:p>
          <a:p>
            <a:r>
              <a:rPr lang="en-US" sz="1800" dirty="0">
                <a:solidFill>
                  <a:srgbClr val="020202"/>
                </a:solidFill>
                <a:effectLst/>
                <a:cs typeface="Arial"/>
              </a:rPr>
              <a:t>Aminosalicylates remain first-line treatment options for mild to moderate active UC</a:t>
            </a:r>
            <a:r>
              <a:rPr lang="en-US" sz="1800" dirty="0">
                <a:solidFill>
                  <a:srgbClr val="020202"/>
                </a:solidFill>
                <a:cs typeface="Arial"/>
              </a:rPr>
              <a:t> </a:t>
            </a:r>
            <a:endParaRPr lang="en-US" sz="1800" dirty="0">
              <a:solidFill>
                <a:srgbClr val="020202"/>
              </a:solidFill>
            </a:endParaRPr>
          </a:p>
          <a:p>
            <a:r>
              <a:rPr lang="en-US" sz="1800" dirty="0">
                <a:solidFill>
                  <a:srgbClr val="020202"/>
                </a:solidFill>
                <a:effectLst/>
                <a:cs typeface="Arial"/>
              </a:rPr>
              <a:t>The rectal mesalamine products achieve high luminal concentrations of the active component, 5-aminosalicylic acid (5-ASA, mesalamine), while minimizing adverse events from systemic absorption</a:t>
            </a:r>
          </a:p>
          <a:p>
            <a:r>
              <a:rPr lang="en-US" sz="1800" dirty="0">
                <a:solidFill>
                  <a:srgbClr val="020202"/>
                </a:solidFill>
                <a:effectLst/>
              </a:rPr>
              <a:t>Second-line therapy with a course of oral or rectal steroids, </a:t>
            </a:r>
            <a:r>
              <a:rPr lang="en-US" sz="1800" dirty="0">
                <a:solidFill>
                  <a:srgbClr val="020202"/>
                </a:solidFill>
                <a:effectLst/>
                <a:ea typeface="Times New Roman" panose="02020603050405020304" pitchFamily="18" charset="0"/>
              </a:rPr>
              <a:t>such as budesonide (Uceris), </a:t>
            </a:r>
            <a:r>
              <a:rPr lang="en-US" sz="1800" dirty="0">
                <a:solidFill>
                  <a:srgbClr val="020202"/>
                </a:solidFill>
                <a:effectLst/>
              </a:rPr>
              <a:t> is indicated for induction therapy in patients with mild to moderate disease who do not respond to oral and rectal mesalamine agents or in patients with moderate to severe disease</a:t>
            </a:r>
          </a:p>
          <a:p>
            <a:r>
              <a:rPr lang="en-US" sz="1800" dirty="0">
                <a:solidFill>
                  <a:srgbClr val="020202"/>
                </a:solidFill>
                <a:effectLst/>
              </a:rPr>
              <a:t>In patients with severe or refractory UC symptoms, oral corticosteroids are indicated</a:t>
            </a:r>
            <a:endParaRPr lang="en-US" sz="1800" dirty="0">
              <a:solidFill>
                <a:srgbClr val="020202"/>
              </a:solidFill>
            </a:endParaRPr>
          </a:p>
          <a:p>
            <a:endParaRPr lang="en-US" sz="1800" dirty="0">
              <a:solidFill>
                <a:srgbClr val="000000"/>
              </a:solidFill>
              <a:effectLst/>
              <a:cs typeface="Arial"/>
            </a:endParaRPr>
          </a:p>
          <a:p>
            <a:endParaRPr lang="en-US" sz="18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183</a:t>
            </a:fld>
            <a:endParaRPr lang="en-US" dirty="0"/>
          </a:p>
        </p:txBody>
      </p:sp>
    </p:spTree>
    <p:extLst>
      <p:ext uri="{BB962C8B-B14F-4D97-AF65-F5344CB8AC3E}">
        <p14:creationId xmlns:p14="http://schemas.microsoft.com/office/powerpoint/2010/main" val="211317513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0" y="817123"/>
            <a:ext cx="9144000" cy="3968886"/>
          </a:xfrm>
        </p:spPr>
        <p:txBody>
          <a:bodyPr/>
          <a:lstStyle/>
          <a:p>
            <a:r>
              <a:rPr lang="en-US" sz="2000" dirty="0">
                <a:solidFill>
                  <a:srgbClr val="000000"/>
                </a:solidFill>
                <a:effectLst/>
              </a:rPr>
              <a:t>The 2013 American Academy of Family Physicians (AAFP) guidelines for the diagnosis and treatment of UC recommend 5-ASA (mesalamine) via suppository or enema as first-line for patients with proctitis or proctosigmoiditis, respectively</a:t>
            </a:r>
            <a:endParaRPr lang="en-US" sz="2000" dirty="0">
              <a:solidFill>
                <a:srgbClr val="000000"/>
              </a:solidFill>
            </a:endParaRPr>
          </a:p>
          <a:p>
            <a:r>
              <a:rPr lang="en-US" sz="2000" dirty="0">
                <a:solidFill>
                  <a:srgbClr val="000000"/>
                </a:solidFill>
              </a:rPr>
              <a:t>P</a:t>
            </a:r>
            <a:r>
              <a:rPr lang="en-US" sz="2000" dirty="0">
                <a:solidFill>
                  <a:srgbClr val="000000"/>
                </a:solidFill>
                <a:effectLst/>
              </a:rPr>
              <a:t>atients unable to tolerate rectally administered 5-ASA therapy may try oral </a:t>
            </a:r>
            <a:r>
              <a:rPr lang="en-US" sz="2000" dirty="0">
                <a:solidFill>
                  <a:srgbClr val="020202"/>
                </a:solidFill>
                <a:effectLst/>
              </a:rPr>
              <a:t>preparations, although response times and remission rates may not be as favorable</a:t>
            </a:r>
          </a:p>
          <a:p>
            <a:r>
              <a:rPr lang="en-US" sz="2000" dirty="0">
                <a:solidFill>
                  <a:srgbClr val="020202"/>
                </a:solidFill>
              </a:rPr>
              <a:t>Oral 5-ASA is effective in patients with active mild to moderate UC extending from the proximal to the sigmoid colon</a:t>
            </a:r>
          </a:p>
          <a:p>
            <a:r>
              <a:rPr lang="en-US" sz="2000" dirty="0">
                <a:solidFill>
                  <a:srgbClr val="020202"/>
                </a:solidFill>
              </a:rPr>
              <a:t>A 2022 Rapid Evidence Review from AAFP states mesalamine being considered more potent than sulfasalazine</a:t>
            </a:r>
          </a:p>
          <a:p>
            <a:r>
              <a:rPr lang="en-US" sz="2000" dirty="0">
                <a:solidFill>
                  <a:srgbClr val="020202"/>
                </a:solidFill>
                <a:effectLst/>
              </a:rPr>
              <a:t>Budesonide (Uceris), adalimumab, golimumab</a:t>
            </a:r>
            <a:r>
              <a:rPr lang="en-US" sz="2000" dirty="0">
                <a:solidFill>
                  <a:srgbClr val="000000"/>
                </a:solidFill>
                <a:effectLst/>
              </a:rPr>
              <a:t>, vedolizumab, ustekinumab, and tofacitinib were not FDA-approved to treat UC at the time these guidelines were developed</a:t>
            </a: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184</a:t>
            </a:fld>
            <a:endParaRPr lang="en-US" dirty="0"/>
          </a:p>
        </p:txBody>
      </p:sp>
    </p:spTree>
    <p:extLst>
      <p:ext uri="{BB962C8B-B14F-4D97-AF65-F5344CB8AC3E}">
        <p14:creationId xmlns:p14="http://schemas.microsoft.com/office/powerpoint/2010/main" val="379277362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152400" y="742950"/>
            <a:ext cx="8839200" cy="3975354"/>
          </a:xfrm>
        </p:spPr>
        <p:txBody>
          <a:bodyPr/>
          <a:lstStyle/>
          <a:p>
            <a:r>
              <a:rPr lang="en-US" sz="2000" dirty="0">
                <a:solidFill>
                  <a:srgbClr val="020202"/>
                </a:solidFill>
                <a:effectLst/>
              </a:rPr>
              <a:t>The 2019 American College of Gastroenterology (ACG) clinical guidelines state treatment selection for UC should be based not only on inflammatory activity but also on disease prognosis</a:t>
            </a:r>
          </a:p>
          <a:p>
            <a:r>
              <a:rPr lang="en-US" sz="2000" dirty="0">
                <a:solidFill>
                  <a:srgbClr val="020202"/>
                </a:solidFill>
                <a:effectLst/>
              </a:rPr>
              <a:t>In general, mildly active proctitis and distal UC are treated with rectal 5-ASA</a:t>
            </a:r>
            <a:endParaRPr lang="en-US" sz="2000" dirty="0">
              <a:solidFill>
                <a:srgbClr val="020202"/>
              </a:solidFill>
            </a:endParaRPr>
          </a:p>
          <a:p>
            <a:r>
              <a:rPr lang="en-US" sz="2000" dirty="0">
                <a:solidFill>
                  <a:srgbClr val="020202"/>
                </a:solidFill>
                <a:effectLst/>
              </a:rPr>
              <a:t>Oral 5-ASA agents are used, if needed, as add-on for distal UC or to treat extensive disease</a:t>
            </a:r>
          </a:p>
          <a:p>
            <a:r>
              <a:rPr lang="en-US" sz="2000" dirty="0">
                <a:solidFill>
                  <a:srgbClr val="020202"/>
                </a:solidFill>
                <a:effectLst/>
              </a:rPr>
              <a:t>In patients with mildly to moderately active UC who are intolerant or non-responsive to 5-ASA, oral budesonide MMX is recommended to induce remission</a:t>
            </a:r>
          </a:p>
          <a:p>
            <a:r>
              <a:rPr lang="en-US" sz="2000" dirty="0">
                <a:solidFill>
                  <a:srgbClr val="020202"/>
                </a:solidFill>
                <a:effectLst/>
              </a:rPr>
              <a:t>Moderately active UC should be treated with budesonide</a:t>
            </a:r>
            <a:endParaRPr lang="en-US" sz="2000" dirty="0">
              <a:solidFill>
                <a:srgbClr val="020202"/>
              </a:solidFill>
            </a:endParaRPr>
          </a:p>
          <a:p>
            <a:r>
              <a:rPr lang="en-US" sz="2000" dirty="0">
                <a:solidFill>
                  <a:srgbClr val="020202"/>
                </a:solidFill>
              </a:rPr>
              <a:t>With the exception of corticosteroids, the medication used to induce remission should be continued as maintenance therapy</a:t>
            </a:r>
          </a:p>
          <a:p>
            <a:endParaRPr lang="en-US" sz="2000" dirty="0">
              <a:solidFill>
                <a:srgbClr val="000000"/>
              </a:solidFill>
              <a:effectLst/>
            </a:endParaRPr>
          </a:p>
          <a:p>
            <a:endParaRPr lang="en-US" sz="3200" dirty="0"/>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185</a:t>
            </a:fld>
            <a:endParaRPr lang="en-US" dirty="0"/>
          </a:p>
        </p:txBody>
      </p:sp>
    </p:spTree>
    <p:extLst>
      <p:ext uri="{BB962C8B-B14F-4D97-AF65-F5344CB8AC3E}">
        <p14:creationId xmlns:p14="http://schemas.microsoft.com/office/powerpoint/2010/main" val="77479941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0B36-6C5C-4BA8-9C22-403BB45F3F16}"/>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6DD7A788-62EF-5A45-E7A9-896AD0733001}"/>
              </a:ext>
            </a:extLst>
          </p:cNvPr>
          <p:cNvSpPr>
            <a:spLocks noGrp="1"/>
          </p:cNvSpPr>
          <p:nvPr>
            <p:ph idx="1"/>
          </p:nvPr>
        </p:nvSpPr>
        <p:spPr>
          <a:xfrm>
            <a:off x="457200" y="797668"/>
            <a:ext cx="8229600" cy="3644554"/>
          </a:xfrm>
        </p:spPr>
        <p:txBody>
          <a:bodyPr/>
          <a:lstStyle/>
          <a:p>
            <a:r>
              <a:rPr lang="en-US" sz="2000" dirty="0"/>
              <a:t>The American Gastroenterological Association (AGA) developed 2019 practice guidelines for the treatment of mild to moderate UC </a:t>
            </a:r>
          </a:p>
          <a:p>
            <a:r>
              <a:rPr lang="en-US" sz="2000" dirty="0"/>
              <a:t>They recommend standard-dose mesalamine or diazo-bonded 5-ASA (balsalazide and olsalazine) for induction and maintenance treatment in patients with extensive mild to moderate UC</a:t>
            </a:r>
          </a:p>
          <a:p>
            <a:r>
              <a:rPr lang="en-US" sz="2000" dirty="0"/>
              <a:t>High-dose oral mesalamine combined with rectal 5-ASA may be required for patients with suboptimal response to standard-dose therapy, or in those with moderate or extensive disease</a:t>
            </a:r>
          </a:p>
          <a:p>
            <a:r>
              <a:rPr lang="en-US" sz="2000" dirty="0"/>
              <a:t>Oral prednisone or budesonide MMX may be added in those refractory to optimized oral and rectal 5-ASA</a:t>
            </a:r>
            <a:endParaRPr lang="en-US" sz="2000" dirty="0">
              <a:solidFill>
                <a:srgbClr val="020202"/>
              </a:solidFill>
            </a:endParaRPr>
          </a:p>
          <a:p>
            <a:endParaRPr lang="en-US" dirty="0"/>
          </a:p>
        </p:txBody>
      </p:sp>
    </p:spTree>
    <p:extLst>
      <p:ext uri="{BB962C8B-B14F-4D97-AF65-F5344CB8AC3E}">
        <p14:creationId xmlns:p14="http://schemas.microsoft.com/office/powerpoint/2010/main" val="17962186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70B36-6C5C-4BA8-9C22-403BB45F3F16}"/>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6DD7A788-62EF-5A45-E7A9-896AD0733001}"/>
              </a:ext>
            </a:extLst>
          </p:cNvPr>
          <p:cNvSpPr>
            <a:spLocks noGrp="1"/>
          </p:cNvSpPr>
          <p:nvPr>
            <p:ph idx="1"/>
          </p:nvPr>
        </p:nvSpPr>
        <p:spPr>
          <a:xfrm>
            <a:off x="457200" y="797668"/>
            <a:ext cx="8229600" cy="3644554"/>
          </a:xfrm>
        </p:spPr>
        <p:txBody>
          <a:bodyPr/>
          <a:lstStyle/>
          <a:p>
            <a:r>
              <a:rPr lang="en-US" sz="2000" dirty="0">
                <a:solidFill>
                  <a:srgbClr val="020202"/>
                </a:solidFill>
              </a:rPr>
              <a:t>The AGA developed 2020 practice guidelines for moderate to severe UC</a:t>
            </a:r>
          </a:p>
          <a:p>
            <a:r>
              <a:rPr lang="en-US" sz="2000" dirty="0">
                <a:solidFill>
                  <a:srgbClr val="020202"/>
                </a:solidFill>
              </a:rPr>
              <a:t>First line treatments include infliximab (Remicade®, biosimilars), adalimumab (Humira®, biosimilars), golimumab (Simponi®), vedolizumab (Entyvio®), tofacitinib (Xeljanz®, Xeljanz® XR), or ustekinumab (Stelara®)</a:t>
            </a:r>
          </a:p>
          <a:p>
            <a:r>
              <a:rPr lang="en-US" sz="2000" dirty="0">
                <a:solidFill>
                  <a:srgbClr val="020202"/>
                </a:solidFill>
              </a:rPr>
              <a:t>Long-term management of patients with moderate to severe disease can include biologic agents, tofacitinib, or immunomodulators (e.g., azathioprine, methotrexate)</a:t>
            </a:r>
          </a:p>
          <a:p>
            <a:r>
              <a:rPr lang="en-US" sz="2000" dirty="0">
                <a:solidFill>
                  <a:srgbClr val="020202"/>
                </a:solidFill>
                <a:effectLst/>
              </a:rPr>
              <a:t>With the exception of corticosteroids or cyclosporine, if the agent selected for inducing remission is effective, it is usually continued as maintenance therapy</a:t>
            </a:r>
          </a:p>
          <a:p>
            <a:endParaRPr lang="en-US" dirty="0"/>
          </a:p>
        </p:txBody>
      </p:sp>
    </p:spTree>
    <p:extLst>
      <p:ext uri="{BB962C8B-B14F-4D97-AF65-F5344CB8AC3E}">
        <p14:creationId xmlns:p14="http://schemas.microsoft.com/office/powerpoint/2010/main" val="41999990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17898-8984-4B10-B364-C7995A37A9E1}"/>
              </a:ext>
            </a:extLst>
          </p:cNvPr>
          <p:cNvSpPr>
            <a:spLocks noGrp="1"/>
          </p:cNvSpPr>
          <p:nvPr>
            <p:ph type="title"/>
          </p:nvPr>
        </p:nvSpPr>
        <p:spPr/>
        <p:txBody>
          <a:bodyPr/>
          <a:lstStyle/>
          <a:p>
            <a:r>
              <a:rPr lang="en-US" dirty="0">
                <a:uFillTx/>
              </a:rPr>
              <a:t>Ulcerative Colitis Agents</a:t>
            </a:r>
            <a:endParaRPr lang="en-US" dirty="0"/>
          </a:p>
        </p:txBody>
      </p:sp>
      <p:sp>
        <p:nvSpPr>
          <p:cNvPr id="3" name="Content Placeholder 2">
            <a:extLst>
              <a:ext uri="{FF2B5EF4-FFF2-40B4-BE49-F238E27FC236}">
                <a16:creationId xmlns:a16="http://schemas.microsoft.com/office/drawing/2014/main" id="{C74E8ABC-B6EF-4E49-91D9-AB885FCFC443}"/>
              </a:ext>
            </a:extLst>
          </p:cNvPr>
          <p:cNvSpPr>
            <a:spLocks noGrp="1"/>
          </p:cNvSpPr>
          <p:nvPr>
            <p:ph idx="1"/>
          </p:nvPr>
        </p:nvSpPr>
        <p:spPr>
          <a:xfrm>
            <a:off x="152400" y="742950"/>
            <a:ext cx="8763000" cy="3394472"/>
          </a:xfrm>
        </p:spPr>
        <p:txBody>
          <a:bodyPr/>
          <a:lstStyle/>
          <a:p>
            <a:pPr marL="0" indent="0">
              <a:buNone/>
            </a:pPr>
            <a:r>
              <a:rPr lang="en-US" sz="2600" b="1" i="1" dirty="0">
                <a:solidFill>
                  <a:srgbClr val="000000"/>
                </a:solidFill>
                <a:latin typeface="Calibri" panose="020F0502020204030204" pitchFamily="34" charset="0"/>
              </a:rPr>
              <a:t>Product Update:</a:t>
            </a:r>
          </a:p>
          <a:p>
            <a:r>
              <a:rPr lang="en-US" dirty="0">
                <a:solidFill>
                  <a:srgbClr val="000000"/>
                </a:solidFill>
                <a:effectLst/>
                <a:ea typeface="Times New Roman" panose="02020603050405020304" pitchFamily="18" charset="0"/>
                <a:cs typeface="Arial" panose="020B0604020202020204" pitchFamily="34" charset="0"/>
              </a:rPr>
              <a:t>FDA posted that Abbvie will discontinue Delzicol (mesalamine) 400 mg delayed-release capsules and its generic</a:t>
            </a:r>
            <a:endParaRPr lang="en-US" b="1" i="1" dirty="0">
              <a:solidFill>
                <a:srgbClr val="000000"/>
              </a:solidFill>
            </a:endParaRPr>
          </a:p>
        </p:txBody>
      </p:sp>
      <p:sp>
        <p:nvSpPr>
          <p:cNvPr id="4" name="Slide Number Placeholder 3">
            <a:extLst>
              <a:ext uri="{FF2B5EF4-FFF2-40B4-BE49-F238E27FC236}">
                <a16:creationId xmlns:a16="http://schemas.microsoft.com/office/drawing/2014/main" id="{73EDEC43-9C75-4CA7-9A9A-ACBA88085822}"/>
              </a:ext>
            </a:extLst>
          </p:cNvPr>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188</a:t>
            </a:fld>
            <a:endParaRPr lang="en-US" dirty="0"/>
          </a:p>
        </p:txBody>
      </p:sp>
    </p:spTree>
    <p:extLst>
      <p:ext uri="{BB962C8B-B14F-4D97-AF65-F5344CB8AC3E}">
        <p14:creationId xmlns:p14="http://schemas.microsoft.com/office/powerpoint/2010/main" val="104403157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7A9C-82E9-4F7B-9DC5-FE976F9C9052}"/>
              </a:ext>
            </a:extLst>
          </p:cNvPr>
          <p:cNvSpPr>
            <a:spLocks noGrp="1"/>
          </p:cNvSpPr>
          <p:nvPr>
            <p:ph type="ctrTitle"/>
          </p:nvPr>
        </p:nvSpPr>
        <p:spPr/>
        <p:txBody>
          <a:bodyPr/>
          <a:lstStyle/>
          <a:p>
            <a:r>
              <a:rPr lang="en-US" sz="3400" dirty="0"/>
              <a:t>New Drug Reviews</a:t>
            </a:r>
          </a:p>
        </p:txBody>
      </p:sp>
      <p:sp>
        <p:nvSpPr>
          <p:cNvPr id="3" name="Subtitle 2">
            <a:extLst>
              <a:ext uri="{FF2B5EF4-FFF2-40B4-BE49-F238E27FC236}">
                <a16:creationId xmlns:a16="http://schemas.microsoft.com/office/drawing/2014/main" id="{DDB908E3-48F4-40F9-9E0A-36B9E13C74C8}"/>
              </a:ext>
            </a:extLst>
          </p:cNvPr>
          <p:cNvSpPr>
            <a:spLocks noGrp="1"/>
          </p:cNvSpPr>
          <p:nvPr>
            <p:ph type="subTitle" idx="1"/>
          </p:nvPr>
        </p:nvSpPr>
        <p:spPr/>
        <p:txBody>
          <a:bodyPr/>
          <a:lstStyle/>
          <a:p>
            <a:r>
              <a:rPr lang="en-US" sz="2800" dirty="0"/>
              <a:t>Hind Douiki, Pharm.D.</a:t>
            </a:r>
            <a:endParaRPr lang="en-US" dirty="0"/>
          </a:p>
        </p:txBody>
      </p:sp>
    </p:spTree>
    <p:extLst>
      <p:ext uri="{BB962C8B-B14F-4D97-AF65-F5344CB8AC3E}">
        <p14:creationId xmlns:p14="http://schemas.microsoft.com/office/powerpoint/2010/main" val="256429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211488078"/>
              </p:ext>
            </p:extLst>
          </p:nvPr>
        </p:nvGraphicFramePr>
        <p:xfrm>
          <a:off x="85344" y="706375"/>
          <a:ext cx="8382000" cy="3829049"/>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71016">
                  <a:extLst>
                    <a:ext uri="{9D8B030D-6E8A-4147-A177-3AD203B41FA5}">
                      <a16:colId xmlns:a16="http://schemas.microsoft.com/office/drawing/2014/main" val="3717505780"/>
                    </a:ext>
                  </a:extLst>
                </a:gridCol>
                <a:gridCol w="1182624">
                  <a:extLst>
                    <a:ext uri="{9D8B030D-6E8A-4147-A177-3AD203B41FA5}">
                      <a16:colId xmlns:a16="http://schemas.microsoft.com/office/drawing/2014/main" val="663915085"/>
                    </a:ext>
                  </a:extLst>
                </a:gridCol>
                <a:gridCol w="1072896">
                  <a:extLst>
                    <a:ext uri="{9D8B030D-6E8A-4147-A177-3AD203B41FA5}">
                      <a16:colId xmlns:a16="http://schemas.microsoft.com/office/drawing/2014/main" val="3340097246"/>
                    </a:ext>
                  </a:extLst>
                </a:gridCol>
                <a:gridCol w="816864">
                  <a:extLst>
                    <a:ext uri="{9D8B030D-6E8A-4147-A177-3AD203B41FA5}">
                      <a16:colId xmlns:a16="http://schemas.microsoft.com/office/drawing/2014/main" val="3114602912"/>
                    </a:ext>
                  </a:extLst>
                </a:gridCol>
                <a:gridCol w="780288">
                  <a:extLst>
                    <a:ext uri="{9D8B030D-6E8A-4147-A177-3AD203B41FA5}">
                      <a16:colId xmlns:a16="http://schemas.microsoft.com/office/drawing/2014/main" val="3775976222"/>
                    </a:ext>
                  </a:extLst>
                </a:gridCol>
                <a:gridCol w="1810512">
                  <a:extLst>
                    <a:ext uri="{9D8B030D-6E8A-4147-A177-3AD203B41FA5}">
                      <a16:colId xmlns:a16="http://schemas.microsoft.com/office/drawing/2014/main" val="3121613954"/>
                    </a:ext>
                  </a:extLst>
                </a:gridCol>
              </a:tblGrid>
              <a:tr h="1126191">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Major Depressive Disorder</a:t>
                      </a:r>
                      <a:br>
                        <a:rPr lang="en-US" sz="1600" dirty="0">
                          <a:solidFill>
                            <a:srgbClr val="000000"/>
                          </a:solidFill>
                          <a:effectLst/>
                        </a:rPr>
                      </a:br>
                      <a:r>
                        <a:rPr lang="en-US" sz="1600" dirty="0">
                          <a:solidFill>
                            <a:srgbClr val="000000"/>
                          </a:solidFill>
                          <a:effectLst/>
                        </a:rPr>
                        <a:t>(MDD)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Generalized Anxiety Disorder</a:t>
                      </a:r>
                      <a:br>
                        <a:rPr lang="en-US" sz="1600" dirty="0">
                          <a:solidFill>
                            <a:srgbClr val="000000"/>
                          </a:solidFill>
                          <a:effectLst/>
                        </a:rPr>
                      </a:br>
                      <a:r>
                        <a:rPr lang="en-US" sz="1600" dirty="0">
                          <a:solidFill>
                            <a:srgbClr val="000000"/>
                          </a:solidFill>
                          <a:effectLst/>
                        </a:rPr>
                        <a:t>(GAD)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Social Anxiety Disorder</a:t>
                      </a:r>
                      <a:br>
                        <a:rPr lang="en-US" sz="1600" dirty="0">
                          <a:solidFill>
                            <a:srgbClr val="000000"/>
                          </a:solidFill>
                          <a:effectLst/>
                        </a:rPr>
                      </a:br>
                      <a:r>
                        <a:rPr lang="en-US" sz="1600" dirty="0">
                          <a:solidFill>
                            <a:srgbClr val="000000"/>
                          </a:solidFill>
                          <a:effectLst/>
                        </a:rPr>
                        <a:t>(SAD)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Panic Disorder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Other</a:t>
                      </a:r>
                      <a:br>
                        <a:rPr lang="en-US" sz="1600" dirty="0">
                          <a:solidFill>
                            <a:srgbClr val="000000"/>
                          </a:solidFill>
                          <a:effectLst/>
                        </a:rPr>
                      </a:b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1351429">
                <a:tc>
                  <a:txBody>
                    <a:bodyPr/>
                    <a:lstStyle/>
                    <a:p>
                      <a:pPr marL="0" marR="0">
                        <a:spcBef>
                          <a:spcPts val="200"/>
                        </a:spcBef>
                        <a:spcAft>
                          <a:spcPts val="200"/>
                        </a:spcAft>
                      </a:pPr>
                      <a:r>
                        <a:rPr lang="en-US" sz="1600" dirty="0">
                          <a:solidFill>
                            <a:srgbClr val="000000"/>
                          </a:solidFill>
                          <a:effectLst/>
                          <a:latin typeface="+mn-lt"/>
                        </a:rPr>
                        <a:t>duloxetine  </a:t>
                      </a:r>
                      <a:br>
                        <a:rPr lang="en-US" sz="1600" dirty="0">
                          <a:solidFill>
                            <a:srgbClr val="000000"/>
                          </a:solidFill>
                          <a:effectLst/>
                          <a:latin typeface="+mn-lt"/>
                        </a:rPr>
                      </a:br>
                      <a:r>
                        <a:rPr lang="en-US" sz="1600" dirty="0">
                          <a:solidFill>
                            <a:srgbClr val="000000"/>
                          </a:solidFill>
                          <a:effectLst/>
                          <a:latin typeface="+mn-lt"/>
                        </a:rPr>
                        <a:t>(Cymbalta®)</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dirty="0">
                          <a:solidFill>
                            <a:srgbClr val="000000"/>
                          </a:solidFill>
                          <a:effectLst/>
                          <a:latin typeface="+mn-lt"/>
                        </a:rPr>
                        <a:t>generic, Eli Lilly</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diabetic peripheral neuropathic pain;</a:t>
                      </a:r>
                      <a:br>
                        <a:rPr lang="en-US" sz="1600" dirty="0">
                          <a:solidFill>
                            <a:srgbClr val="000000"/>
                          </a:solidFill>
                          <a:effectLst/>
                          <a:latin typeface="+mn-lt"/>
                        </a:rPr>
                      </a:br>
                      <a:r>
                        <a:rPr lang="en-US" sz="1600" dirty="0">
                          <a:solidFill>
                            <a:srgbClr val="000000"/>
                          </a:solidFill>
                          <a:effectLst/>
                          <a:latin typeface="+mn-lt"/>
                        </a:rPr>
                        <a:t>fibromyalgia; chronic musculoskeletal pain</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176791721"/>
                  </a:ext>
                </a:extLst>
              </a:tr>
              <a:tr h="1351429">
                <a:tc>
                  <a:txBody>
                    <a:bodyPr/>
                    <a:lstStyle/>
                    <a:p>
                      <a:pPr marL="0" marR="0">
                        <a:spcBef>
                          <a:spcPts val="200"/>
                        </a:spcBef>
                        <a:spcAft>
                          <a:spcPts val="200"/>
                        </a:spcAft>
                      </a:pPr>
                      <a:r>
                        <a:rPr lang="en-US" sz="1600" u="none" dirty="0">
                          <a:solidFill>
                            <a:srgbClr val="000000"/>
                          </a:solidFill>
                          <a:effectLst/>
                          <a:latin typeface="+mn-lt"/>
                        </a:rPr>
                        <a:t>duloxetine </a:t>
                      </a:r>
                    </a:p>
                    <a:p>
                      <a:pPr marL="0" marR="0">
                        <a:spcBef>
                          <a:spcPts val="200"/>
                        </a:spcBef>
                        <a:spcAft>
                          <a:spcPts val="200"/>
                        </a:spcAft>
                      </a:pPr>
                      <a:r>
                        <a:rPr lang="en-US" sz="1600" u="none" dirty="0">
                          <a:solidFill>
                            <a:srgbClr val="000000"/>
                          </a:solidFill>
                          <a:effectLst/>
                          <a:latin typeface="+mn-lt"/>
                        </a:rPr>
                        <a:t>delayed-release</a:t>
                      </a:r>
                      <a:br>
                        <a:rPr lang="en-US" sz="1600" u="none" dirty="0">
                          <a:solidFill>
                            <a:srgbClr val="000000"/>
                          </a:solidFill>
                          <a:effectLst/>
                          <a:latin typeface="+mn-lt"/>
                        </a:rPr>
                      </a:br>
                      <a:r>
                        <a:rPr lang="en-US" sz="1600" u="none" dirty="0">
                          <a:solidFill>
                            <a:srgbClr val="000000"/>
                          </a:solidFill>
                          <a:effectLst/>
                          <a:latin typeface="+mn-lt"/>
                        </a:rPr>
                        <a:t>(Drizalma Sprinkle™)</a:t>
                      </a:r>
                      <a:endParaRPr lang="en-US" sz="16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u="none" dirty="0">
                          <a:solidFill>
                            <a:srgbClr val="000000"/>
                          </a:solidFill>
                          <a:effectLst/>
                          <a:latin typeface="+mn-lt"/>
                        </a:rPr>
                        <a:t>Sun</a:t>
                      </a:r>
                      <a:endParaRPr lang="en-US" sz="16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u="none" dirty="0">
                          <a:solidFill>
                            <a:srgbClr val="000000"/>
                          </a:solidFill>
                          <a:effectLst/>
                          <a:latin typeface="+mn-lt"/>
                        </a:rPr>
                        <a:t>X</a:t>
                      </a:r>
                      <a:endParaRPr lang="en-US" sz="16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u="none" dirty="0">
                          <a:solidFill>
                            <a:srgbClr val="000000"/>
                          </a:solidFill>
                          <a:effectLst/>
                          <a:latin typeface="+mn-lt"/>
                        </a:rPr>
                        <a:t>X</a:t>
                      </a:r>
                      <a:endParaRPr lang="en-US" sz="16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u="none" dirty="0">
                          <a:solidFill>
                            <a:srgbClr val="000000"/>
                          </a:solidFill>
                          <a:effectLst/>
                          <a:latin typeface="+mn-lt"/>
                        </a:rPr>
                        <a:t>--</a:t>
                      </a:r>
                      <a:endParaRPr lang="en-US" sz="16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u="none" dirty="0">
                          <a:solidFill>
                            <a:srgbClr val="000000"/>
                          </a:solidFill>
                          <a:effectLst/>
                          <a:latin typeface="+mn-lt"/>
                        </a:rPr>
                        <a:t>--</a:t>
                      </a:r>
                      <a:endParaRPr lang="en-US" sz="16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u="none" dirty="0">
                          <a:solidFill>
                            <a:srgbClr val="000000"/>
                          </a:solidFill>
                          <a:effectLst/>
                          <a:latin typeface="+mn-lt"/>
                        </a:rPr>
                        <a:t>diabetic peripheral neuropathic pain; fibromyalgia; chronic musculoskeletal pain </a:t>
                      </a:r>
                      <a:endParaRPr lang="en-US" sz="1600" u="none"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392817018"/>
                  </a:ext>
                </a:extLst>
              </a:tr>
            </a:tbl>
          </a:graphicData>
        </a:graphic>
      </p:graphicFrame>
    </p:spTree>
    <p:extLst>
      <p:ext uri="{BB962C8B-B14F-4D97-AF65-F5344CB8AC3E}">
        <p14:creationId xmlns:p14="http://schemas.microsoft.com/office/powerpoint/2010/main" val="131737405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1"/>
                </a:solidFill>
              </a:rPr>
              <a:t>New Drugs</a:t>
            </a:r>
          </a:p>
        </p:txBody>
      </p:sp>
      <p:sp>
        <p:nvSpPr>
          <p:cNvPr id="3" name="Content Placeholder 2"/>
          <p:cNvSpPr>
            <a:spLocks noGrp="1"/>
          </p:cNvSpPr>
          <p:nvPr>
            <p:ph idx="1"/>
          </p:nvPr>
        </p:nvSpPr>
        <p:spPr/>
        <p:txBody>
          <a:bodyPr numCol="1"/>
          <a:lstStyle/>
          <a:p>
            <a:endParaRPr lang="en-US" sz="1800" dirty="0">
              <a:solidFill>
                <a:srgbClr val="002060"/>
              </a:solidFill>
            </a:endParaRPr>
          </a:p>
          <a:p>
            <a:pPr marR="0" lvl="0">
              <a:spcBef>
                <a:spcPts val="400"/>
              </a:spcBef>
              <a:spcAft>
                <a:spcPts val="0"/>
              </a:spcAft>
              <a:buClr>
                <a:srgbClr val="000000"/>
              </a:buClr>
            </a:pPr>
            <a:r>
              <a:rPr lang="en-US" sz="2000" dirty="0">
                <a:solidFill>
                  <a:srgbClr val="000000"/>
                </a:solidFill>
                <a:effectLst/>
                <a:ea typeface="Calibri" panose="020F0502020204030204" pitchFamily="34" charset="0"/>
                <a:cs typeface="Calibri" panose="020F0502020204030204" pitchFamily="34" charset="0"/>
              </a:rPr>
              <a:t>Bimzelx</a:t>
            </a:r>
            <a:r>
              <a:rPr lang="en-US" sz="2000" dirty="0">
                <a:solidFill>
                  <a:srgbClr val="000000"/>
                </a:solidFill>
                <a:ea typeface="Calibri" panose="020F0502020204030204" pitchFamily="34" charset="0"/>
                <a:cs typeface="Calibri" panose="020F0502020204030204" pitchFamily="34" charset="0"/>
              </a:rPr>
              <a:t> (b</a:t>
            </a:r>
            <a:r>
              <a:rPr lang="en-US" sz="2000" dirty="0">
                <a:solidFill>
                  <a:srgbClr val="000000"/>
                </a:solidFill>
                <a:effectLst/>
                <a:ea typeface="Calibri" panose="020F0502020204030204" pitchFamily="34" charset="0"/>
              </a:rPr>
              <a:t>imekizumab)</a:t>
            </a:r>
          </a:p>
          <a:p>
            <a:pPr marR="0" lvl="0">
              <a:spcBef>
                <a:spcPts val="400"/>
              </a:spcBef>
              <a:spcAft>
                <a:spcPts val="0"/>
              </a:spcAft>
              <a:buClr>
                <a:srgbClr val="000000"/>
              </a:buClr>
            </a:pPr>
            <a:r>
              <a:rPr lang="en-US" sz="2000" dirty="0">
                <a:solidFill>
                  <a:srgbClr val="000000"/>
                </a:solidFill>
                <a:effectLst/>
                <a:ea typeface="Calibri" panose="020F0502020204030204" pitchFamily="34" charset="0"/>
                <a:cs typeface="Calibri" panose="020F0502020204030204" pitchFamily="34" charset="0"/>
              </a:rPr>
              <a:t>Daybue</a:t>
            </a:r>
            <a:r>
              <a:rPr lang="en-US" sz="2000" dirty="0">
                <a:solidFill>
                  <a:srgbClr val="000000"/>
                </a:solidFill>
                <a:ea typeface="Calibri" panose="020F0502020204030204" pitchFamily="34" charset="0"/>
                <a:cs typeface="Calibri" panose="020F0502020204030204" pitchFamily="34" charset="0"/>
              </a:rPr>
              <a:t> (t</a:t>
            </a:r>
            <a:r>
              <a:rPr lang="en-US" sz="2000" dirty="0">
                <a:solidFill>
                  <a:srgbClr val="000000"/>
                </a:solidFill>
                <a:effectLst/>
                <a:ea typeface="Calibri" panose="020F0502020204030204" pitchFamily="34" charset="0"/>
                <a:cs typeface="Calibri" panose="020F0502020204030204" pitchFamily="34" charset="0"/>
              </a:rPr>
              <a:t>rofinetide)</a:t>
            </a:r>
            <a:endParaRPr lang="en-US" sz="2000" dirty="0">
              <a:solidFill>
                <a:srgbClr val="000000"/>
              </a:solidFill>
              <a:effectLst/>
              <a:ea typeface="Calibri" panose="020F0502020204030204" pitchFamily="34" charset="0"/>
            </a:endParaRPr>
          </a:p>
          <a:p>
            <a:pPr marR="0" lvl="0">
              <a:spcBef>
                <a:spcPts val="400"/>
              </a:spcBef>
              <a:spcAft>
                <a:spcPts val="0"/>
              </a:spcAft>
              <a:buClr>
                <a:srgbClr val="000000"/>
              </a:buClr>
            </a:pPr>
            <a:r>
              <a:rPr lang="en-US" sz="2000" dirty="0">
                <a:solidFill>
                  <a:srgbClr val="000000"/>
                </a:solidFill>
                <a:effectLst/>
                <a:ea typeface="Calibri" panose="020F0502020204030204" pitchFamily="34" charset="0"/>
                <a:cs typeface="Calibri" panose="020F0502020204030204" pitchFamily="34" charset="0"/>
              </a:rPr>
              <a:t>Jesduvroq</a:t>
            </a:r>
            <a:r>
              <a:rPr lang="en-US" sz="2000" dirty="0">
                <a:solidFill>
                  <a:srgbClr val="000000"/>
                </a:solidFill>
                <a:ea typeface="Calibri" panose="020F0502020204030204" pitchFamily="34" charset="0"/>
                <a:cs typeface="Calibri" panose="020F0502020204030204" pitchFamily="34" charset="0"/>
              </a:rPr>
              <a:t> (d</a:t>
            </a:r>
            <a:r>
              <a:rPr lang="en-US" sz="2000" dirty="0">
                <a:solidFill>
                  <a:srgbClr val="000000"/>
                </a:solidFill>
                <a:effectLst/>
                <a:ea typeface="Calibri" panose="020F0502020204030204" pitchFamily="34" charset="0"/>
                <a:cs typeface="Calibri" panose="020F0502020204030204" pitchFamily="34" charset="0"/>
              </a:rPr>
              <a:t>aprodustat)</a:t>
            </a:r>
            <a:endParaRPr lang="en-US" sz="2000" dirty="0">
              <a:solidFill>
                <a:srgbClr val="000000"/>
              </a:solidFill>
              <a:effectLst/>
              <a:ea typeface="Calibri" panose="020F0502020204030204" pitchFamily="34" charset="0"/>
            </a:endParaRPr>
          </a:p>
          <a:p>
            <a:pPr marR="0" lvl="0">
              <a:spcBef>
                <a:spcPts val="400"/>
              </a:spcBef>
              <a:spcAft>
                <a:spcPts val="0"/>
              </a:spcAft>
              <a:buClr>
                <a:srgbClr val="000000"/>
              </a:buClr>
            </a:pPr>
            <a:r>
              <a:rPr lang="en-US" sz="2000" dirty="0">
                <a:solidFill>
                  <a:srgbClr val="000000"/>
                </a:solidFill>
                <a:effectLst/>
                <a:ea typeface="Calibri" panose="020F0502020204030204" pitchFamily="34" charset="0"/>
                <a:cs typeface="Calibri" panose="020F0502020204030204" pitchFamily="34" charset="0"/>
              </a:rPr>
              <a:t>Omvoh</a:t>
            </a:r>
            <a:r>
              <a:rPr lang="en-US" sz="2000" dirty="0">
                <a:solidFill>
                  <a:srgbClr val="000000"/>
                </a:solidFill>
                <a:ea typeface="Calibri" panose="020F0502020204030204" pitchFamily="34" charset="0"/>
                <a:cs typeface="Calibri" panose="020F0502020204030204" pitchFamily="34" charset="0"/>
              </a:rPr>
              <a:t> (m</a:t>
            </a:r>
            <a:r>
              <a:rPr lang="en-US" sz="2000" dirty="0">
                <a:solidFill>
                  <a:srgbClr val="000000"/>
                </a:solidFill>
                <a:effectLst/>
                <a:ea typeface="Calibri" panose="020F0502020204030204" pitchFamily="34" charset="0"/>
                <a:cs typeface="Calibri" panose="020F0502020204030204" pitchFamily="34" charset="0"/>
              </a:rPr>
              <a:t>irikizumab)</a:t>
            </a:r>
            <a:endParaRPr lang="en-US" sz="2000" dirty="0">
              <a:solidFill>
                <a:srgbClr val="000000"/>
              </a:solidFill>
              <a:effectLst/>
              <a:ea typeface="Calibri" panose="020F0502020204030204" pitchFamily="34" charset="0"/>
            </a:endParaRPr>
          </a:p>
          <a:p>
            <a:pPr marR="0" lvl="0">
              <a:spcBef>
                <a:spcPts val="400"/>
              </a:spcBef>
              <a:spcAft>
                <a:spcPts val="0"/>
              </a:spcAft>
              <a:buClr>
                <a:srgbClr val="000000"/>
              </a:buClr>
            </a:pPr>
            <a:r>
              <a:rPr lang="en-US" sz="2000" dirty="0">
                <a:solidFill>
                  <a:srgbClr val="000000"/>
                </a:solidFill>
                <a:effectLst/>
                <a:ea typeface="Calibri" panose="020F0502020204030204" pitchFamily="34" charset="0"/>
                <a:cs typeface="Calibri" panose="020F0502020204030204" pitchFamily="34" charset="0"/>
              </a:rPr>
              <a:t>Skyclarys (omaveloxolone)</a:t>
            </a:r>
            <a:endParaRPr lang="en-US" sz="2000" dirty="0">
              <a:solidFill>
                <a:srgbClr val="000000"/>
              </a:solidFill>
              <a:effectLst/>
              <a:ea typeface="Calibri" panose="020F0502020204030204" pitchFamily="34" charset="0"/>
            </a:endParaRPr>
          </a:p>
          <a:p>
            <a:pPr marR="0" lvl="0">
              <a:spcBef>
                <a:spcPts val="400"/>
              </a:spcBef>
              <a:spcAft>
                <a:spcPts val="0"/>
              </a:spcAft>
              <a:buClr>
                <a:srgbClr val="000000"/>
              </a:buClr>
            </a:pPr>
            <a:r>
              <a:rPr lang="en-US" sz="2000" dirty="0">
                <a:solidFill>
                  <a:srgbClr val="000000"/>
                </a:solidFill>
                <a:effectLst/>
                <a:ea typeface="Calibri" panose="020F0502020204030204" pitchFamily="34" charset="0"/>
                <a:cs typeface="Calibri" panose="020F0502020204030204" pitchFamily="34" charset="0"/>
              </a:rPr>
              <a:t>Velsipity</a:t>
            </a:r>
            <a:r>
              <a:rPr lang="en-US" sz="2000" dirty="0">
                <a:solidFill>
                  <a:srgbClr val="000000"/>
                </a:solidFill>
                <a:ea typeface="Calibri" panose="020F0502020204030204" pitchFamily="34" charset="0"/>
                <a:cs typeface="Calibri" panose="020F0502020204030204" pitchFamily="34" charset="0"/>
              </a:rPr>
              <a:t> (e</a:t>
            </a:r>
            <a:r>
              <a:rPr lang="en-US" sz="2000" dirty="0">
                <a:solidFill>
                  <a:srgbClr val="000000"/>
                </a:solidFill>
                <a:effectLst/>
                <a:ea typeface="Calibri" panose="020F0502020204030204" pitchFamily="34" charset="0"/>
                <a:cs typeface="Calibri" panose="020F0502020204030204" pitchFamily="34" charset="0"/>
              </a:rPr>
              <a:t>trasimod)</a:t>
            </a:r>
            <a:endParaRPr lang="en-US" sz="2000" dirty="0">
              <a:solidFill>
                <a:srgbClr val="000000"/>
              </a:solidFill>
              <a:effectLst/>
              <a:ea typeface="Calibri" panose="020F0502020204030204" pitchFamily="34" charset="0"/>
            </a:endParaRPr>
          </a:p>
          <a:p>
            <a:pPr marR="0" lvl="0">
              <a:spcBef>
                <a:spcPts val="400"/>
              </a:spcBef>
              <a:spcAft>
                <a:spcPts val="0"/>
              </a:spcAft>
              <a:buClr>
                <a:srgbClr val="000000"/>
              </a:buClr>
            </a:pPr>
            <a:r>
              <a:rPr lang="en-US" sz="2000" dirty="0">
                <a:solidFill>
                  <a:srgbClr val="000000"/>
                </a:solidFill>
                <a:effectLst/>
                <a:ea typeface="Calibri" panose="020F0502020204030204" pitchFamily="34" charset="0"/>
                <a:cs typeface="Calibri" panose="020F0502020204030204" pitchFamily="34" charset="0"/>
              </a:rPr>
              <a:t>Zurzuvae (zuranolone)</a:t>
            </a:r>
            <a:endParaRPr lang="en-US" sz="2000" dirty="0">
              <a:solidFill>
                <a:srgbClr val="000000"/>
              </a:solidFill>
              <a:effectLst/>
              <a:ea typeface="Calibri" panose="020F050202020403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190</a:t>
            </a:fld>
            <a:endParaRPr lang="en-US" dirty="0"/>
          </a:p>
        </p:txBody>
      </p:sp>
    </p:spTree>
    <p:extLst>
      <p:ext uri="{BB962C8B-B14F-4D97-AF65-F5344CB8AC3E}">
        <p14:creationId xmlns:p14="http://schemas.microsoft.com/office/powerpoint/2010/main" val="374060349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marR="0" lvl="0">
              <a:spcBef>
                <a:spcPts val="0"/>
              </a:spcBef>
              <a:spcAft>
                <a:spcPts val="0"/>
              </a:spcAft>
              <a:buClr>
                <a:srgbClr val="000000"/>
              </a:buClr>
            </a:pPr>
            <a:r>
              <a:rPr lang="en-US" sz="3600" b="1" dirty="0">
                <a:solidFill>
                  <a:schemeClr val="accent1"/>
                </a:solidFill>
                <a:effectLst/>
                <a:ea typeface="Calibri" panose="020F0502020204030204" pitchFamily="34" charset="0"/>
                <a:cs typeface="Calibri" panose="020F0502020204030204" pitchFamily="34" charset="0"/>
              </a:rPr>
              <a:t>Bimzelx</a:t>
            </a:r>
            <a:r>
              <a:rPr lang="en-US" sz="3600" b="1" dirty="0">
                <a:solidFill>
                  <a:schemeClr val="accent1"/>
                </a:solidFill>
                <a:ea typeface="Calibri" panose="020F0502020204030204" pitchFamily="34" charset="0"/>
                <a:cs typeface="Calibri" panose="020F0502020204030204" pitchFamily="34" charset="0"/>
              </a:rPr>
              <a:t> (b</a:t>
            </a:r>
            <a:r>
              <a:rPr lang="en-US" sz="3600" b="1" dirty="0">
                <a:solidFill>
                  <a:schemeClr val="accent1"/>
                </a:solidFill>
                <a:effectLst/>
                <a:ea typeface="Calibri" panose="020F0502020204030204" pitchFamily="34" charset="0"/>
              </a:rPr>
              <a:t>imekizumab)</a:t>
            </a:r>
          </a:p>
        </p:txBody>
      </p:sp>
      <p:sp>
        <p:nvSpPr>
          <p:cNvPr id="29699" name="Content Placeholder 2"/>
          <p:cNvSpPr>
            <a:spLocks noGrp="1"/>
          </p:cNvSpPr>
          <p:nvPr>
            <p:ph idx="1"/>
          </p:nvPr>
        </p:nvSpPr>
        <p:spPr>
          <a:xfrm>
            <a:off x="457200" y="792480"/>
            <a:ext cx="8564880" cy="3889248"/>
          </a:xfrm>
        </p:spPr>
        <p:txBody>
          <a:bodyPr/>
          <a:lstStyle/>
          <a:p>
            <a:pPr>
              <a:spcAft>
                <a:spcPts val="0"/>
              </a:spcAft>
            </a:pPr>
            <a:r>
              <a:rPr lang="en-US" sz="1800" dirty="0">
                <a:solidFill>
                  <a:srgbClr val="000000"/>
                </a:solidFill>
              </a:rPr>
              <a:t>Indicated for the treatment of moderate to severe plaque psoriasis in adults who are candidates for systemic therapy or phototherapy</a:t>
            </a:r>
          </a:p>
          <a:p>
            <a:pPr>
              <a:spcAft>
                <a:spcPts val="0"/>
              </a:spcAft>
            </a:pPr>
            <a:r>
              <a:rPr lang="en-US" sz="1800" dirty="0">
                <a:solidFill>
                  <a:srgbClr val="000000"/>
                </a:solidFill>
              </a:rPr>
              <a:t>Dosage is 320 mg (two 160 mg injections) by subcutaneous injection at Weeks 0, 4, 8, 12, and 16, then every 8 weeks thereafter</a:t>
            </a:r>
          </a:p>
          <a:p>
            <a:pPr>
              <a:spcAft>
                <a:spcPts val="0"/>
              </a:spcAft>
            </a:pPr>
            <a:r>
              <a:rPr lang="en-US" sz="1800" dirty="0">
                <a:solidFill>
                  <a:srgbClr val="000000"/>
                </a:solidFill>
              </a:rPr>
              <a:t>For patients weighing ≥ 120 kg, a dose of 320 mg every 4 weeks after Week 16 should be considered</a:t>
            </a:r>
          </a:p>
          <a:p>
            <a:pPr>
              <a:spcAft>
                <a:spcPts val="0"/>
              </a:spcAft>
            </a:pPr>
            <a:r>
              <a:rPr lang="en-US" sz="1800" dirty="0">
                <a:solidFill>
                  <a:srgbClr val="000000"/>
                </a:solidFill>
              </a:rPr>
              <a:t>Available as 160 mg/mL injection in a single-dose prefilled syringe or single-dose prefilled autoinjector</a:t>
            </a:r>
          </a:p>
          <a:p>
            <a:pPr>
              <a:spcAft>
                <a:spcPts val="0"/>
              </a:spcAft>
            </a:pPr>
            <a:r>
              <a:rPr lang="en-US" sz="1800" dirty="0">
                <a:solidFill>
                  <a:srgbClr val="000000"/>
                </a:solidFill>
              </a:rPr>
              <a:t>Prior to treatment:</a:t>
            </a:r>
          </a:p>
          <a:p>
            <a:pPr lvl="1"/>
            <a:r>
              <a:rPr lang="en-US" sz="1800" dirty="0">
                <a:solidFill>
                  <a:srgbClr val="000000"/>
                </a:solidFill>
              </a:rPr>
              <a:t>Patients are to be evaluated for tuberculosis infection</a:t>
            </a:r>
          </a:p>
          <a:p>
            <a:pPr lvl="1"/>
            <a:r>
              <a:rPr lang="en-US" sz="1800" dirty="0">
                <a:solidFill>
                  <a:srgbClr val="000000"/>
                </a:solidFill>
              </a:rPr>
              <a:t>Liver enzymes, alkaline phosphatase, and bilirubin should be tested</a:t>
            </a:r>
          </a:p>
          <a:p>
            <a:pPr lvl="1"/>
            <a:r>
              <a:rPr lang="en-US" sz="1800" dirty="0">
                <a:solidFill>
                  <a:srgbClr val="000000"/>
                </a:solidFill>
              </a:rPr>
              <a:t>All age-appropriate vaccinations should be completed</a:t>
            </a: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1481806040"/>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marR="0" lvl="0">
              <a:spcBef>
                <a:spcPts val="0"/>
              </a:spcBef>
              <a:spcAft>
                <a:spcPts val="0"/>
              </a:spcAft>
              <a:buClr>
                <a:srgbClr val="000000"/>
              </a:buClr>
            </a:pPr>
            <a:r>
              <a:rPr lang="en-US" sz="3600" b="1" dirty="0">
                <a:solidFill>
                  <a:schemeClr val="accent1"/>
                </a:solidFill>
                <a:effectLst/>
                <a:ea typeface="Calibri" panose="020F0502020204030204" pitchFamily="34" charset="0"/>
                <a:cs typeface="Calibri" panose="020F0502020204030204" pitchFamily="34" charset="0"/>
              </a:rPr>
              <a:t>Bimzelx</a:t>
            </a:r>
            <a:r>
              <a:rPr lang="en-US" sz="3600" b="1" dirty="0">
                <a:solidFill>
                  <a:schemeClr val="accent1"/>
                </a:solidFill>
                <a:ea typeface="Calibri" panose="020F0502020204030204" pitchFamily="34" charset="0"/>
                <a:cs typeface="Calibri" panose="020F0502020204030204" pitchFamily="34" charset="0"/>
              </a:rPr>
              <a:t> (b</a:t>
            </a:r>
            <a:r>
              <a:rPr lang="en-US" sz="3600" b="1" dirty="0">
                <a:solidFill>
                  <a:schemeClr val="accent1"/>
                </a:solidFill>
                <a:effectLst/>
                <a:ea typeface="Calibri" panose="020F0502020204030204" pitchFamily="34" charset="0"/>
              </a:rPr>
              <a:t>imekizumab)</a:t>
            </a:r>
          </a:p>
        </p:txBody>
      </p:sp>
      <p:sp>
        <p:nvSpPr>
          <p:cNvPr id="29699" name="Content Placeholder 2"/>
          <p:cNvSpPr>
            <a:spLocks noGrp="1"/>
          </p:cNvSpPr>
          <p:nvPr>
            <p:ph idx="1"/>
          </p:nvPr>
        </p:nvSpPr>
        <p:spPr>
          <a:xfrm>
            <a:off x="457200" y="792480"/>
            <a:ext cx="8564880" cy="3889248"/>
          </a:xfrm>
        </p:spPr>
        <p:txBody>
          <a:bodyPr/>
          <a:lstStyle/>
          <a:p>
            <a:pPr>
              <a:spcAft>
                <a:spcPts val="0"/>
              </a:spcAft>
            </a:pPr>
            <a:r>
              <a:rPr lang="en-US" sz="2200" dirty="0">
                <a:solidFill>
                  <a:srgbClr val="000000"/>
                </a:solidFill>
              </a:rPr>
              <a:t>Warnings:</a:t>
            </a:r>
          </a:p>
          <a:p>
            <a:pPr lvl="1"/>
            <a:r>
              <a:rPr lang="en-US" dirty="0">
                <a:solidFill>
                  <a:srgbClr val="000000"/>
                </a:solidFill>
              </a:rPr>
              <a:t>Suicidal Ideation and Behavior (SI/B)</a:t>
            </a:r>
          </a:p>
          <a:p>
            <a:pPr lvl="1"/>
            <a:r>
              <a:rPr lang="en-US" dirty="0">
                <a:solidFill>
                  <a:srgbClr val="000000"/>
                </a:solidFill>
              </a:rPr>
              <a:t>Infections</a:t>
            </a:r>
          </a:p>
          <a:p>
            <a:pPr lvl="1"/>
            <a:r>
              <a:rPr lang="en-US" dirty="0">
                <a:solidFill>
                  <a:srgbClr val="000000"/>
                </a:solidFill>
              </a:rPr>
              <a:t>Tuberculosis</a:t>
            </a:r>
          </a:p>
          <a:p>
            <a:pPr lvl="1"/>
            <a:r>
              <a:rPr lang="en-US" dirty="0">
                <a:solidFill>
                  <a:srgbClr val="000000"/>
                </a:solidFill>
              </a:rPr>
              <a:t>Liver Biochemical Abnormalities</a:t>
            </a:r>
          </a:p>
          <a:p>
            <a:pPr lvl="1"/>
            <a:r>
              <a:rPr lang="en-US" dirty="0">
                <a:solidFill>
                  <a:srgbClr val="000000"/>
                </a:solidFill>
              </a:rPr>
              <a:t>Inflammatory Bowel Disease (IBD)</a:t>
            </a:r>
          </a:p>
          <a:p>
            <a:r>
              <a:rPr lang="en-US" sz="2200" dirty="0">
                <a:solidFill>
                  <a:srgbClr val="000000"/>
                </a:solidFill>
              </a:rPr>
              <a:t>Adverse reactions include upper respiratory tract infections, oral candidiasis, headache, injection site reactions, tinea infections, gastroenteritis, Herpes simplex infections, acne, folliculitis, other candida infections, and fatigue</a:t>
            </a: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723335045"/>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marR="0" lvl="0">
              <a:spcBef>
                <a:spcPts val="0"/>
              </a:spcBef>
              <a:spcAft>
                <a:spcPts val="0"/>
              </a:spcAft>
              <a:buClr>
                <a:srgbClr val="000000"/>
              </a:buClr>
            </a:pPr>
            <a:r>
              <a:rPr lang="en-US" sz="3600" b="1" dirty="0">
                <a:solidFill>
                  <a:schemeClr val="accent1"/>
                </a:solidFill>
                <a:effectLst/>
                <a:ea typeface="Calibri" panose="020F0502020204030204" pitchFamily="34" charset="0"/>
                <a:cs typeface="Calibri" panose="020F0502020204030204" pitchFamily="34" charset="0"/>
              </a:rPr>
              <a:t>Bimzelx</a:t>
            </a:r>
            <a:r>
              <a:rPr lang="en-US" sz="3600" b="1" dirty="0">
                <a:solidFill>
                  <a:schemeClr val="accent1"/>
                </a:solidFill>
                <a:ea typeface="Calibri" panose="020F0502020204030204" pitchFamily="34" charset="0"/>
                <a:cs typeface="Calibri" panose="020F0502020204030204" pitchFamily="34" charset="0"/>
              </a:rPr>
              <a:t> (b</a:t>
            </a:r>
            <a:r>
              <a:rPr lang="en-US" sz="3600" b="1" dirty="0">
                <a:solidFill>
                  <a:schemeClr val="accent1"/>
                </a:solidFill>
                <a:effectLst/>
                <a:ea typeface="Calibri" panose="020F0502020204030204" pitchFamily="34" charset="0"/>
              </a:rPr>
              <a:t>imekizumab)</a:t>
            </a:r>
          </a:p>
        </p:txBody>
      </p:sp>
      <p:sp>
        <p:nvSpPr>
          <p:cNvPr id="29699" name="Content Placeholder 2"/>
          <p:cNvSpPr>
            <a:spLocks noGrp="1"/>
          </p:cNvSpPr>
          <p:nvPr>
            <p:ph idx="1"/>
          </p:nvPr>
        </p:nvSpPr>
        <p:spPr>
          <a:xfrm>
            <a:off x="457200" y="792480"/>
            <a:ext cx="8564880" cy="3889248"/>
          </a:xfrm>
        </p:spPr>
        <p:txBody>
          <a:bodyPr/>
          <a:lstStyle/>
          <a:p>
            <a:r>
              <a:rPr lang="en-US" sz="2000" dirty="0">
                <a:solidFill>
                  <a:srgbClr val="000000"/>
                </a:solidFill>
              </a:rPr>
              <a:t>T</a:t>
            </a:r>
            <a:r>
              <a:rPr lang="en-US" sz="2000" b="0" i="0" dirty="0">
                <a:solidFill>
                  <a:srgbClr val="000000"/>
                </a:solidFill>
                <a:effectLst/>
              </a:rPr>
              <a:t>hree Phase 3, multicenter, randomized, placebo and/or active comparator-controlled trials (BE READY, BE VIVID, and BE SURE) evaluated the efficacy and safety of Bimzelx in 1,480 adults with moderate-to-severe plaque psoriasis</a:t>
            </a:r>
          </a:p>
          <a:p>
            <a:r>
              <a:rPr lang="en-US" sz="2000" b="0" i="0" dirty="0">
                <a:solidFill>
                  <a:srgbClr val="000000"/>
                </a:solidFill>
                <a:effectLst/>
              </a:rPr>
              <a:t>All studies met their co-primary endpoints and all ranked secondary endpoints</a:t>
            </a:r>
          </a:p>
          <a:p>
            <a:r>
              <a:rPr lang="en-US" sz="2000" b="0" i="0" dirty="0">
                <a:solidFill>
                  <a:srgbClr val="000000"/>
                </a:solidFill>
                <a:effectLst/>
              </a:rPr>
              <a:t>Patients treated with Bimzelx achieved superior levels of skin clearance at week 16, compared to those who received ustekinumab (ranked secondary endpoint, BE VIVID), placebo (co-primary endpoint, BE READY and BE VIVID) and adalimumab (co-primary endpoint, BE SURE)</a:t>
            </a:r>
          </a:p>
          <a:p>
            <a:r>
              <a:rPr lang="en-US" sz="2000" dirty="0">
                <a:solidFill>
                  <a:srgbClr val="000000"/>
                </a:solidFill>
              </a:rPr>
              <a:t>The results were</a:t>
            </a:r>
            <a:r>
              <a:rPr lang="en-US" sz="2000" b="0" i="0" dirty="0">
                <a:solidFill>
                  <a:srgbClr val="000000"/>
                </a:solidFill>
                <a:effectLst/>
              </a:rPr>
              <a:t> measured by at least a 90 percent improvement in the Psoriasis Area &amp; Severity Index (PASI 90) and an Investigator's Global Assessment (IGA) response of clear or almost clear skin (IGA 0/1)</a:t>
            </a:r>
          </a:p>
          <a:p>
            <a:endParaRPr lang="en-US" sz="1800" dirty="0"/>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3063833884"/>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marR="0" lvl="0">
              <a:spcBef>
                <a:spcPts val="0"/>
              </a:spcBef>
              <a:spcAft>
                <a:spcPts val="0"/>
              </a:spcAft>
              <a:buClr>
                <a:srgbClr val="000000"/>
              </a:buClr>
            </a:pPr>
            <a:r>
              <a:rPr lang="en-US" sz="3600" b="1" dirty="0">
                <a:solidFill>
                  <a:schemeClr val="accent1"/>
                </a:solidFill>
                <a:effectLst/>
                <a:ea typeface="Calibri" panose="020F0502020204030204" pitchFamily="34" charset="0"/>
                <a:cs typeface="Calibri" panose="020F0502020204030204" pitchFamily="34" charset="0"/>
              </a:rPr>
              <a:t>Bimzelx</a:t>
            </a:r>
            <a:r>
              <a:rPr lang="en-US" sz="3600" b="1" dirty="0">
                <a:solidFill>
                  <a:schemeClr val="accent1"/>
                </a:solidFill>
                <a:ea typeface="Calibri" panose="020F0502020204030204" pitchFamily="34" charset="0"/>
                <a:cs typeface="Calibri" panose="020F0502020204030204" pitchFamily="34" charset="0"/>
              </a:rPr>
              <a:t> (b</a:t>
            </a:r>
            <a:r>
              <a:rPr lang="en-US" sz="3600" b="1" dirty="0">
                <a:solidFill>
                  <a:schemeClr val="accent1"/>
                </a:solidFill>
                <a:effectLst/>
                <a:ea typeface="Calibri" panose="020F0502020204030204" pitchFamily="34" charset="0"/>
              </a:rPr>
              <a:t>imekizumab)</a:t>
            </a:r>
          </a:p>
        </p:txBody>
      </p:sp>
      <p:sp>
        <p:nvSpPr>
          <p:cNvPr id="29699" name="Content Placeholder 2"/>
          <p:cNvSpPr>
            <a:spLocks noGrp="1"/>
          </p:cNvSpPr>
          <p:nvPr>
            <p:ph idx="1"/>
          </p:nvPr>
        </p:nvSpPr>
        <p:spPr>
          <a:xfrm>
            <a:off x="0" y="658368"/>
            <a:ext cx="9144000" cy="4023360"/>
          </a:xfrm>
        </p:spPr>
        <p:txBody>
          <a:bodyPr/>
          <a:lstStyle/>
          <a:p>
            <a:r>
              <a:rPr lang="en-US" sz="1800" b="0" i="0" dirty="0">
                <a:solidFill>
                  <a:srgbClr val="000000"/>
                </a:solidFill>
                <a:effectLst/>
              </a:rPr>
              <a:t>Ranked secondary endpoints included PASI 75 at week 4 and PASI 100 (complete skin clearance) at week 16</a:t>
            </a:r>
          </a:p>
          <a:p>
            <a:pPr algn="l"/>
            <a:r>
              <a:rPr lang="en-US" sz="1800" b="0" i="0" dirty="0">
                <a:solidFill>
                  <a:srgbClr val="000000"/>
                </a:solidFill>
                <a:effectLst/>
              </a:rPr>
              <a:t>Key findings across all studies include:</a:t>
            </a:r>
            <a:endParaRPr lang="en-US" sz="1800" dirty="0">
              <a:solidFill>
                <a:srgbClr val="000000"/>
              </a:solidFill>
              <a:effectLst/>
            </a:endParaRPr>
          </a:p>
          <a:p>
            <a:pPr lvl="1">
              <a:spcBef>
                <a:spcPts val="0"/>
              </a:spcBef>
              <a:spcAft>
                <a:spcPts val="800"/>
              </a:spcAft>
              <a:tabLst>
                <a:tab pos="914400" algn="l"/>
              </a:tabLst>
            </a:pPr>
            <a:r>
              <a:rPr lang="en-US" sz="1800" kern="100" dirty="0">
                <a:solidFill>
                  <a:srgbClr val="000000"/>
                </a:solidFill>
                <a:effectLst/>
                <a:ea typeface="Calibri" panose="020F0502020204030204" pitchFamily="34" charset="0"/>
                <a:cs typeface="Times New Roman" panose="02020603050405020304" pitchFamily="18" charset="0"/>
              </a:rPr>
              <a:t>Clear or Almost Clear Skin: More than eight out of 10 patients receiving  Bimzelx (320 mg every four weeks [Q4W]) achieved PASI 90 and IGA 0/1 at week 16</a:t>
            </a:r>
          </a:p>
          <a:p>
            <a:pPr lvl="1">
              <a:spcBef>
                <a:spcPts val="0"/>
              </a:spcBef>
              <a:spcAft>
                <a:spcPts val="800"/>
              </a:spcAft>
              <a:tabLst>
                <a:tab pos="914400" algn="l"/>
              </a:tabLst>
            </a:pPr>
            <a:r>
              <a:rPr lang="en-US" sz="1800" kern="100" dirty="0">
                <a:solidFill>
                  <a:srgbClr val="000000"/>
                </a:solidFill>
                <a:effectLst/>
                <a:ea typeface="Calibri" panose="020F0502020204030204" pitchFamily="34" charset="0"/>
                <a:cs typeface="Times New Roman" panose="02020603050405020304" pitchFamily="18" charset="0"/>
              </a:rPr>
              <a:t>Complete Skin Clearance: Approximately 60 percent of patients receiving Bimzelx (320 mg Q4W) achieved PASI 100 at week 16</a:t>
            </a:r>
          </a:p>
          <a:p>
            <a:pPr lvl="1">
              <a:spcBef>
                <a:spcPts val="0"/>
              </a:spcBef>
              <a:spcAft>
                <a:spcPts val="800"/>
              </a:spcAft>
              <a:tabLst>
                <a:tab pos="914400" algn="l"/>
              </a:tabLst>
            </a:pPr>
            <a:r>
              <a:rPr lang="en-US" sz="1800" kern="100" dirty="0">
                <a:solidFill>
                  <a:srgbClr val="000000"/>
                </a:solidFill>
                <a:effectLst/>
                <a:ea typeface="Calibri" panose="020F0502020204030204" pitchFamily="34" charset="0"/>
                <a:cs typeface="Times New Roman" panose="02020603050405020304" pitchFamily="18" charset="0"/>
              </a:rPr>
              <a:t>Speed of Response: Clinical responses achieved with Bimzelx were rapid, with more than 70 percent of patients achieving PASI 75 at week 4 following one dose (320 mg)</a:t>
            </a:r>
          </a:p>
          <a:p>
            <a:pPr lvl="1">
              <a:spcBef>
                <a:spcPts val="0"/>
              </a:spcBef>
              <a:spcAft>
                <a:spcPts val="800"/>
              </a:spcAft>
              <a:tabLst>
                <a:tab pos="914400" algn="l"/>
              </a:tabLst>
            </a:pPr>
            <a:r>
              <a:rPr lang="en-US" sz="1800" kern="100" dirty="0">
                <a:solidFill>
                  <a:srgbClr val="000000"/>
                </a:solidFill>
                <a:effectLst/>
                <a:ea typeface="Calibri" panose="020F0502020204030204" pitchFamily="34" charset="0"/>
                <a:cs typeface="Times New Roman" panose="02020603050405020304" pitchFamily="18" charset="0"/>
              </a:rPr>
              <a:t>Maintenance of Response: Clinical responses achieved with Bimzelx at week 16 (PASI 90 and PASI 100) were maintained for up to one year</a:t>
            </a:r>
          </a:p>
          <a:p>
            <a:pPr lvl="1">
              <a:spcBef>
                <a:spcPts val="0"/>
              </a:spcBef>
              <a:spcAft>
                <a:spcPts val="800"/>
              </a:spcAft>
              <a:tabLst>
                <a:tab pos="914400" algn="l"/>
              </a:tabLst>
            </a:pPr>
            <a:r>
              <a:rPr lang="en-US" sz="1800" kern="100" dirty="0">
                <a:solidFill>
                  <a:srgbClr val="000000"/>
                </a:solidFill>
                <a:effectLst/>
                <a:ea typeface="Calibri" panose="020F0502020204030204" pitchFamily="34" charset="0"/>
                <a:cs typeface="Times New Roman" panose="02020603050405020304" pitchFamily="18" charset="0"/>
              </a:rPr>
              <a:t>Long-term data showed that clinical responses were maintained in the vast majority of patients through to three years of Bimzelx treatment</a:t>
            </a:r>
          </a:p>
          <a:p>
            <a:pPr algn="l"/>
            <a:endParaRPr lang="en-US" sz="2000" b="0" i="0" dirty="0">
              <a:solidFill>
                <a:srgbClr val="000000"/>
              </a:solidFill>
              <a:effectLst/>
            </a:endParaRPr>
          </a:p>
          <a:p>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2413132033"/>
      </p:ext>
    </p:extLst>
  </p:cSld>
  <p:clrMapOvr>
    <a:masterClrMapping/>
  </p:clrMapOvr>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Daybue (trofinetide)</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0" y="658368"/>
            <a:ext cx="9144000" cy="4023360"/>
          </a:xfrm>
        </p:spPr>
        <p:txBody>
          <a:bodyPr/>
          <a:lstStyle/>
          <a:p>
            <a:r>
              <a:rPr lang="en-US" sz="2000" dirty="0">
                <a:solidFill>
                  <a:srgbClr val="020202"/>
                </a:solidFill>
              </a:rPr>
              <a:t>Indicated for the treatment of Rett syndrome in adults and pediatric patients 2 years of age and older</a:t>
            </a:r>
          </a:p>
          <a:p>
            <a:r>
              <a:rPr lang="en-US" sz="2000" dirty="0">
                <a:solidFill>
                  <a:srgbClr val="020202"/>
                </a:solidFill>
              </a:rPr>
              <a:t>Dosage is twice daily, orally or via G tube, according to patient weight</a:t>
            </a:r>
          </a:p>
          <a:p>
            <a:r>
              <a:rPr lang="en-US" sz="2000" dirty="0">
                <a:solidFill>
                  <a:srgbClr val="020202"/>
                </a:solidFill>
              </a:rPr>
              <a:t>Available as 200 mg/mL oral solution</a:t>
            </a:r>
          </a:p>
          <a:p>
            <a:r>
              <a:rPr lang="en-US" sz="2000" dirty="0">
                <a:solidFill>
                  <a:srgbClr val="020202"/>
                </a:solidFill>
              </a:rPr>
              <a:t>Warnings:</a:t>
            </a:r>
          </a:p>
          <a:p>
            <a:pPr lvl="1"/>
            <a:r>
              <a:rPr lang="en-US" sz="2000" dirty="0">
                <a:solidFill>
                  <a:srgbClr val="020202"/>
                </a:solidFill>
              </a:rPr>
              <a:t>Diarrhea</a:t>
            </a:r>
          </a:p>
          <a:p>
            <a:pPr lvl="1"/>
            <a:r>
              <a:rPr lang="en-US" sz="2000" dirty="0">
                <a:solidFill>
                  <a:srgbClr val="020202"/>
                </a:solidFill>
              </a:rPr>
              <a:t>Weight loss</a:t>
            </a:r>
          </a:p>
          <a:p>
            <a:r>
              <a:rPr lang="en-US" sz="2000" dirty="0">
                <a:solidFill>
                  <a:srgbClr val="020202"/>
                </a:solidFill>
              </a:rPr>
              <a:t>Adverse Reactions:</a:t>
            </a:r>
          </a:p>
          <a:p>
            <a:pPr lvl="1"/>
            <a:r>
              <a:rPr lang="en-US" sz="2000" dirty="0">
                <a:solidFill>
                  <a:srgbClr val="020202"/>
                </a:solidFill>
              </a:rPr>
              <a:t>Diarrhea</a:t>
            </a:r>
          </a:p>
          <a:p>
            <a:pPr lvl="1"/>
            <a:r>
              <a:rPr lang="en-US" sz="2000" dirty="0">
                <a:solidFill>
                  <a:srgbClr val="020202"/>
                </a:solidFill>
              </a:rPr>
              <a:t>Vomiting</a:t>
            </a:r>
          </a:p>
          <a:p>
            <a:r>
              <a:rPr lang="en-US" sz="2000" dirty="0">
                <a:solidFill>
                  <a:srgbClr val="020202"/>
                </a:solidFill>
              </a:rPr>
              <a:t>There are no comparative trials</a:t>
            </a:r>
          </a:p>
        </p:txBody>
      </p:sp>
    </p:spTree>
    <p:extLst>
      <p:ext uri="{BB962C8B-B14F-4D97-AF65-F5344CB8AC3E}">
        <p14:creationId xmlns:p14="http://schemas.microsoft.com/office/powerpoint/2010/main" val="2310844473"/>
      </p:ext>
    </p:extLst>
  </p:cSld>
  <p:clrMapOvr>
    <a:masterClrMapping/>
  </p:clrMapOvr>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Daybue (trofinetide)</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0" y="778213"/>
            <a:ext cx="9144000" cy="3903514"/>
          </a:xfrm>
        </p:spPr>
        <p:txBody>
          <a:bodyPr/>
          <a:lstStyle/>
          <a:p>
            <a:pPr algn="l"/>
            <a:r>
              <a:rPr lang="en-US" sz="2000" b="0" i="0" dirty="0">
                <a:solidFill>
                  <a:srgbClr val="020202"/>
                </a:solidFill>
                <a:effectLst/>
              </a:rPr>
              <a:t>Phase 3 LAVENDER study evaluated the efficacy and safety of trofinetide versus placebo in 187 female patients with Rett syndrome five to 20 years of age</a:t>
            </a:r>
          </a:p>
          <a:p>
            <a:pPr algn="l"/>
            <a:r>
              <a:rPr lang="en-US" sz="2000" b="0" i="0" dirty="0">
                <a:solidFill>
                  <a:srgbClr val="020202"/>
                </a:solidFill>
                <a:effectLst/>
              </a:rPr>
              <a:t>Treatment with Daybue demonstrated statistically significant improvement compared to placebo on both co-primary efficacy endpoints</a:t>
            </a:r>
          </a:p>
          <a:p>
            <a:pPr algn="l"/>
            <a:r>
              <a:rPr lang="en-US" sz="2000" dirty="0">
                <a:solidFill>
                  <a:srgbClr val="020202"/>
                </a:solidFill>
              </a:rPr>
              <a:t>This was </a:t>
            </a:r>
            <a:r>
              <a:rPr lang="en-US" sz="2000" b="0" i="0" dirty="0">
                <a:solidFill>
                  <a:srgbClr val="020202"/>
                </a:solidFill>
                <a:effectLst/>
              </a:rPr>
              <a:t>measured by the change from baseline in Rett Syndrome Behaviour Questionnaire (RSBQ) total score and the Clinical Global Impression-Improvement (CGI-I) scale score at week 12</a:t>
            </a:r>
          </a:p>
          <a:p>
            <a:pPr algn="l"/>
            <a:r>
              <a:rPr lang="en-US" sz="2000" b="0" i="0" dirty="0">
                <a:solidFill>
                  <a:srgbClr val="020202"/>
                </a:solidFill>
                <a:effectLst/>
              </a:rPr>
              <a:t>The RSBQ is a caregiver assessment that evaluates a range of symptoms of Rett syndrome including vocalizations, facial expressions, eye gaze, hand movements (or stereotypies), repetitive behaviors, breathing, night-time behaviors and mood</a:t>
            </a:r>
            <a:endParaRPr lang="en-US" sz="2000" dirty="0">
              <a:solidFill>
                <a:srgbClr val="020202"/>
              </a:solidFill>
            </a:endParaRPr>
          </a:p>
          <a:p>
            <a:pPr algn="l"/>
            <a:r>
              <a:rPr lang="en-US" sz="2000" b="0" i="0" dirty="0">
                <a:solidFill>
                  <a:srgbClr val="020202"/>
                </a:solidFill>
                <a:effectLst/>
              </a:rPr>
              <a:t>The CGI-I is a global physician assessment of whether a patient has improved or worsened</a:t>
            </a:r>
          </a:p>
          <a:p>
            <a:pPr algn="l"/>
            <a:endParaRPr lang="en-US" sz="2000" b="0" i="0" dirty="0">
              <a:solidFill>
                <a:srgbClr val="000000"/>
              </a:solidFill>
              <a:effectLst/>
            </a:endParaRPr>
          </a:p>
        </p:txBody>
      </p:sp>
    </p:spTree>
    <p:extLst>
      <p:ext uri="{BB962C8B-B14F-4D97-AF65-F5344CB8AC3E}">
        <p14:creationId xmlns:p14="http://schemas.microsoft.com/office/powerpoint/2010/main" val="2346987721"/>
      </p:ext>
    </p:extLst>
  </p:cSld>
  <p:clrMapOvr>
    <a:masterClrMapping/>
  </p:clrMapOvr>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Jesduvroq (daprodustat)</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0" y="778213"/>
            <a:ext cx="9144000" cy="3903514"/>
          </a:xfrm>
        </p:spPr>
        <p:txBody>
          <a:bodyPr/>
          <a:lstStyle/>
          <a:p>
            <a:pPr algn="l"/>
            <a:r>
              <a:rPr lang="en-US" sz="2000" dirty="0">
                <a:solidFill>
                  <a:srgbClr val="020202"/>
                </a:solidFill>
              </a:rPr>
              <a:t>Indicated for the treatment of anemia due to chronic kidney disease in adults who have been receiving dialysis for at least four months</a:t>
            </a:r>
          </a:p>
          <a:p>
            <a:pPr algn="l"/>
            <a:r>
              <a:rPr lang="en-US" sz="2000" dirty="0">
                <a:solidFill>
                  <a:srgbClr val="020202"/>
                </a:solidFill>
              </a:rPr>
              <a:t>Has not shown to improve quality of life, fatigue, or patient well-being</a:t>
            </a:r>
          </a:p>
          <a:p>
            <a:pPr algn="l"/>
            <a:r>
              <a:rPr lang="en-US" sz="2000" dirty="0">
                <a:solidFill>
                  <a:srgbClr val="020202"/>
                </a:solidFill>
              </a:rPr>
              <a:t>Is not indicated for use as a substitute for transfusion in patients requiring immediate correction of anemia, or in patients not on dialysis</a:t>
            </a:r>
          </a:p>
          <a:p>
            <a:pPr algn="l"/>
            <a:r>
              <a:rPr lang="en-US" sz="2000" dirty="0">
                <a:solidFill>
                  <a:srgbClr val="020202"/>
                </a:solidFill>
              </a:rPr>
              <a:t>Dosed once daily</a:t>
            </a:r>
          </a:p>
          <a:p>
            <a:pPr algn="l"/>
            <a:r>
              <a:rPr lang="en-US" sz="2000" dirty="0">
                <a:solidFill>
                  <a:srgbClr val="020202"/>
                </a:solidFill>
              </a:rPr>
              <a:t>Starting and dosage titration are based on hemoglobin level, liver function and concomitant medications</a:t>
            </a:r>
          </a:p>
          <a:p>
            <a:pPr algn="l"/>
            <a:r>
              <a:rPr lang="en-US" sz="2000" b="0" i="0" dirty="0">
                <a:solidFill>
                  <a:srgbClr val="020202"/>
                </a:solidFill>
                <a:effectLst/>
              </a:rPr>
              <a:t>Available as </a:t>
            </a:r>
            <a:r>
              <a:rPr lang="en-US" sz="2000" dirty="0">
                <a:solidFill>
                  <a:srgbClr val="020202"/>
                </a:solidFill>
              </a:rPr>
              <a:t>1 mg, 2 mg, 4 mg, 6 mg, and 8 mg tablets</a:t>
            </a:r>
          </a:p>
          <a:p>
            <a:pPr algn="l"/>
            <a:r>
              <a:rPr lang="en-US" sz="2000" dirty="0">
                <a:solidFill>
                  <a:srgbClr val="020202"/>
                </a:solidFill>
              </a:rPr>
              <a:t>Contraindications include strong cytochrome CYP2C8 inhibitors and uncontrolled hypertension</a:t>
            </a:r>
          </a:p>
          <a:p>
            <a:pPr algn="l"/>
            <a:endParaRPr lang="en-US" sz="2000" b="0" i="0" dirty="0">
              <a:solidFill>
                <a:srgbClr val="000000"/>
              </a:solidFill>
              <a:effectLst/>
            </a:endParaRPr>
          </a:p>
        </p:txBody>
      </p:sp>
    </p:spTree>
    <p:extLst>
      <p:ext uri="{BB962C8B-B14F-4D97-AF65-F5344CB8AC3E}">
        <p14:creationId xmlns:p14="http://schemas.microsoft.com/office/powerpoint/2010/main" val="1107387463"/>
      </p:ext>
    </p:extLst>
  </p:cSld>
  <p:clrMapOvr>
    <a:masterClrMapping/>
  </p:clrMapOvr>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Jesduvroq (daprodustat)</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0" y="778213"/>
            <a:ext cx="9144000" cy="3903514"/>
          </a:xfrm>
        </p:spPr>
        <p:txBody>
          <a:bodyPr/>
          <a:lstStyle/>
          <a:p>
            <a:pPr algn="l"/>
            <a:r>
              <a:rPr lang="en-US" sz="2000" dirty="0">
                <a:solidFill>
                  <a:srgbClr val="020202"/>
                </a:solidFill>
              </a:rPr>
              <a:t>Carries a black box warning for increased risk of death, myocardial infarction, stroke, venous thromboembolism, and thrombosis of vascular access</a:t>
            </a:r>
          </a:p>
          <a:p>
            <a:pPr algn="l"/>
            <a:r>
              <a:rPr lang="en-US" sz="2000" dirty="0">
                <a:solidFill>
                  <a:srgbClr val="020202"/>
                </a:solidFill>
              </a:rPr>
              <a:t>Warnings:</a:t>
            </a:r>
          </a:p>
          <a:p>
            <a:pPr lvl="1"/>
            <a:r>
              <a:rPr lang="en-US" sz="2000" dirty="0">
                <a:solidFill>
                  <a:srgbClr val="020202"/>
                </a:solidFill>
              </a:rPr>
              <a:t>Risk of Hospitalization for Heart Failure</a:t>
            </a:r>
          </a:p>
          <a:p>
            <a:pPr lvl="1"/>
            <a:r>
              <a:rPr lang="en-US" sz="2000" dirty="0">
                <a:solidFill>
                  <a:srgbClr val="020202"/>
                </a:solidFill>
              </a:rPr>
              <a:t>Hypertension</a:t>
            </a:r>
          </a:p>
          <a:p>
            <a:pPr lvl="1"/>
            <a:r>
              <a:rPr lang="en-US" sz="2000" dirty="0">
                <a:solidFill>
                  <a:srgbClr val="020202"/>
                </a:solidFill>
              </a:rPr>
              <a:t>Gastrointestinal Erosion</a:t>
            </a:r>
          </a:p>
          <a:p>
            <a:pPr lvl="1"/>
            <a:r>
              <a:rPr lang="en-US" sz="2000" dirty="0">
                <a:solidFill>
                  <a:srgbClr val="020202"/>
                </a:solidFill>
              </a:rPr>
              <a:t>Not indicated for treatment of anemia of CKD in patients who are not dialysis-dependent</a:t>
            </a:r>
          </a:p>
          <a:p>
            <a:pPr lvl="1"/>
            <a:r>
              <a:rPr lang="en-US" sz="2000" dirty="0">
                <a:solidFill>
                  <a:srgbClr val="020202"/>
                </a:solidFill>
              </a:rPr>
              <a:t>Malignancy</a:t>
            </a:r>
          </a:p>
          <a:p>
            <a:r>
              <a:rPr lang="en-US" sz="2000" dirty="0">
                <a:solidFill>
                  <a:srgbClr val="020202"/>
                </a:solidFill>
              </a:rPr>
              <a:t>Adverse reactions are hypertension, thrombotic vascular events, and abdominal pain</a:t>
            </a:r>
          </a:p>
        </p:txBody>
      </p:sp>
    </p:spTree>
    <p:extLst>
      <p:ext uri="{BB962C8B-B14F-4D97-AF65-F5344CB8AC3E}">
        <p14:creationId xmlns:p14="http://schemas.microsoft.com/office/powerpoint/2010/main" val="1466551195"/>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Jesduvroq (daprodustat)</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0" y="836579"/>
            <a:ext cx="9144000" cy="3845148"/>
          </a:xfrm>
        </p:spPr>
        <p:txBody>
          <a:bodyPr/>
          <a:lstStyle/>
          <a:p>
            <a:pPr algn="l"/>
            <a:r>
              <a:rPr lang="en-US" sz="2200" b="0" i="0" dirty="0">
                <a:solidFill>
                  <a:srgbClr val="020202"/>
                </a:solidFill>
                <a:effectLst/>
              </a:rPr>
              <a:t>The ASCEND-D trial enrolled 2,964 dialysis patients with anemia of CKD who were switched to receive daprodustat ESA control from a standard of care ESA therapy</a:t>
            </a:r>
          </a:p>
          <a:p>
            <a:pPr algn="l"/>
            <a:r>
              <a:rPr lang="en-US" sz="2200" b="0" i="0" dirty="0">
                <a:solidFill>
                  <a:srgbClr val="020202"/>
                </a:solidFill>
                <a:effectLst/>
              </a:rPr>
              <a:t>A uniform iron management protocol was instituted across both arms of the study</a:t>
            </a:r>
            <a:endParaRPr lang="en-US" sz="2200" dirty="0">
              <a:solidFill>
                <a:srgbClr val="020202"/>
              </a:solidFill>
            </a:endParaRPr>
          </a:p>
          <a:p>
            <a:pPr algn="l"/>
            <a:r>
              <a:rPr lang="en-US" sz="2200" b="0" i="0" dirty="0">
                <a:solidFill>
                  <a:srgbClr val="020202"/>
                </a:solidFill>
                <a:effectLst/>
              </a:rPr>
              <a:t>The study met its primary efficacy and safety endpoints</a:t>
            </a:r>
          </a:p>
          <a:p>
            <a:pPr algn="l"/>
            <a:r>
              <a:rPr lang="en-US" sz="2200" b="0" i="0" dirty="0">
                <a:solidFill>
                  <a:srgbClr val="020202"/>
                </a:solidFill>
                <a:effectLst/>
              </a:rPr>
              <a:t>Results showed daprodustat improved or maintained Hb within target levels (10-11.5 g/dL) for these patients</a:t>
            </a:r>
          </a:p>
          <a:p>
            <a:pPr algn="l"/>
            <a:r>
              <a:rPr lang="en-US" sz="2200" dirty="0">
                <a:solidFill>
                  <a:srgbClr val="020202"/>
                </a:solidFill>
              </a:rPr>
              <a:t>T</a:t>
            </a:r>
            <a:r>
              <a:rPr lang="en-US" sz="2200" b="0" i="0" dirty="0">
                <a:solidFill>
                  <a:srgbClr val="020202"/>
                </a:solidFill>
                <a:effectLst/>
              </a:rPr>
              <a:t>he primary safety analysis of the ITT population showed that daprodustat achieved non-inferiority of MACE compared to ESA control</a:t>
            </a:r>
            <a:endParaRPr lang="en-US" sz="2200" dirty="0">
              <a:solidFill>
                <a:srgbClr val="020202"/>
              </a:solidFill>
            </a:endParaRPr>
          </a:p>
        </p:txBody>
      </p:sp>
    </p:spTree>
    <p:extLst>
      <p:ext uri="{BB962C8B-B14F-4D97-AF65-F5344CB8AC3E}">
        <p14:creationId xmlns:p14="http://schemas.microsoft.com/office/powerpoint/2010/main" val="42254059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40507"/>
            <a:ext cx="6229350" cy="902494"/>
          </a:xfrm>
        </p:spPr>
        <p:txBody>
          <a:bodyPr/>
          <a:lstStyle/>
          <a:p>
            <a:r>
              <a:rPr lang="en-US" dirty="0"/>
              <a:t> Welcome and Introductions</a:t>
            </a:r>
          </a:p>
        </p:txBody>
      </p:sp>
      <p:sp>
        <p:nvSpPr>
          <p:cNvPr id="3" name="Content Placeholder 2"/>
          <p:cNvSpPr>
            <a:spLocks noGrp="1"/>
          </p:cNvSpPr>
          <p:nvPr>
            <p:ph idx="1"/>
          </p:nvPr>
        </p:nvSpPr>
        <p:spPr>
          <a:xfrm>
            <a:off x="304800" y="1200151"/>
            <a:ext cx="8534400" cy="3280172"/>
          </a:xfrm>
        </p:spPr>
        <p:txBody>
          <a:bodyPr/>
          <a:lstStyle/>
          <a:p>
            <a:pPr marL="0" indent="0">
              <a:buNone/>
            </a:pPr>
            <a:r>
              <a:rPr lang="en-US" sz="2700" dirty="0">
                <a:solidFill>
                  <a:srgbClr val="000000"/>
                </a:solidFill>
              </a:rPr>
              <a:t> Suzanna Berman, RPh, </a:t>
            </a:r>
            <a:r>
              <a:rPr lang="en-US" sz="2700" dirty="0">
                <a:solidFill>
                  <a:srgbClr val="000000"/>
                </a:solidFill>
                <a:ea typeface="Calibri" panose="020F0502020204030204" pitchFamily="34" charset="0"/>
              </a:rPr>
              <a:t>AHCCCS Pharmacy Director</a:t>
            </a:r>
          </a:p>
          <a:p>
            <a:pPr marL="0" indent="0">
              <a:buNone/>
            </a:pPr>
            <a:endParaRPr lang="en-US" sz="2700" dirty="0">
              <a:solidFill>
                <a:srgbClr val="000000"/>
              </a:solidFill>
            </a:endParaRPr>
          </a:p>
          <a:p>
            <a:pPr lvl="1">
              <a:spcBef>
                <a:spcPts val="0"/>
              </a:spcBef>
            </a:pPr>
            <a:r>
              <a:rPr lang="en-US" dirty="0">
                <a:solidFill>
                  <a:srgbClr val="000000"/>
                </a:solidFill>
                <a:effectLst/>
                <a:latin typeface="+mn-lt"/>
                <a:ea typeface="Calibri" panose="020F0502020204030204" pitchFamily="34" charset="0"/>
                <a:cs typeface="Noto Sans Symbols"/>
              </a:rPr>
              <a:t>October </a:t>
            </a:r>
            <a:r>
              <a:rPr lang="en-US" dirty="0">
                <a:solidFill>
                  <a:srgbClr val="000000"/>
                </a:solidFill>
                <a:ea typeface="Calibri" panose="020F0502020204030204" pitchFamily="34" charset="0"/>
                <a:cs typeface="Noto Sans Symbols"/>
              </a:rPr>
              <a:t>25</a:t>
            </a:r>
            <a:r>
              <a:rPr lang="en-US" dirty="0">
                <a:solidFill>
                  <a:srgbClr val="000000"/>
                </a:solidFill>
                <a:effectLst/>
                <a:latin typeface="+mn-lt"/>
                <a:ea typeface="Calibri" panose="020F0502020204030204" pitchFamily="34" charset="0"/>
                <a:cs typeface="Noto Sans Symbols"/>
              </a:rPr>
              <a:t>, 2023 - P&amp;T Minutes Review and Vote</a:t>
            </a:r>
            <a:endParaRPr lang="en-US" dirty="0">
              <a:effectLst/>
              <a:latin typeface="+mn-lt"/>
              <a:ea typeface="Noto Sans Symbols"/>
              <a:cs typeface="Noto Sans Symbols"/>
            </a:endParaRPr>
          </a:p>
        </p:txBody>
      </p:sp>
      <p:sp>
        <p:nvSpPr>
          <p:cNvPr id="4" name="Slide Number Placeholder 3"/>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a:t>
            </a:fld>
            <a:endParaRPr lang="en-US" dirty="0"/>
          </a:p>
        </p:txBody>
      </p:sp>
      <p:sp>
        <p:nvSpPr>
          <p:cNvPr id="5" name="Footer Placeholder 4"/>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7827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4109975638"/>
              </p:ext>
            </p:extLst>
          </p:nvPr>
        </p:nvGraphicFramePr>
        <p:xfrm>
          <a:off x="304800" y="729549"/>
          <a:ext cx="8382000" cy="3197926"/>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val="2381479405"/>
                    </a:ext>
                  </a:extLst>
                </a:gridCol>
                <a:gridCol w="1234440">
                  <a:extLst>
                    <a:ext uri="{9D8B030D-6E8A-4147-A177-3AD203B41FA5}">
                      <a16:colId xmlns:a16="http://schemas.microsoft.com/office/drawing/2014/main" val="3717505780"/>
                    </a:ext>
                  </a:extLst>
                </a:gridCol>
                <a:gridCol w="2170176">
                  <a:extLst>
                    <a:ext uri="{9D8B030D-6E8A-4147-A177-3AD203B41FA5}">
                      <a16:colId xmlns:a16="http://schemas.microsoft.com/office/drawing/2014/main" val="663915085"/>
                    </a:ext>
                  </a:extLst>
                </a:gridCol>
                <a:gridCol w="1085088">
                  <a:extLst>
                    <a:ext uri="{9D8B030D-6E8A-4147-A177-3AD203B41FA5}">
                      <a16:colId xmlns:a16="http://schemas.microsoft.com/office/drawing/2014/main" val="3340097246"/>
                    </a:ext>
                  </a:extLst>
                </a:gridCol>
                <a:gridCol w="853440">
                  <a:extLst>
                    <a:ext uri="{9D8B030D-6E8A-4147-A177-3AD203B41FA5}">
                      <a16:colId xmlns:a16="http://schemas.microsoft.com/office/drawing/2014/main" val="3114602912"/>
                    </a:ext>
                  </a:extLst>
                </a:gridCol>
                <a:gridCol w="865632">
                  <a:extLst>
                    <a:ext uri="{9D8B030D-6E8A-4147-A177-3AD203B41FA5}">
                      <a16:colId xmlns:a16="http://schemas.microsoft.com/office/drawing/2014/main" val="3775976222"/>
                    </a:ext>
                  </a:extLst>
                </a:gridCol>
                <a:gridCol w="1030224">
                  <a:extLst>
                    <a:ext uri="{9D8B030D-6E8A-4147-A177-3AD203B41FA5}">
                      <a16:colId xmlns:a16="http://schemas.microsoft.com/office/drawing/2014/main" val="3121613954"/>
                    </a:ext>
                  </a:extLst>
                </a:gridCol>
              </a:tblGrid>
              <a:tr h="1125370">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Major Depressive Disorder</a:t>
                      </a:r>
                      <a:br>
                        <a:rPr lang="en-US" sz="1600" dirty="0">
                          <a:solidFill>
                            <a:srgbClr val="000000"/>
                          </a:solidFill>
                          <a:effectLst/>
                        </a:rPr>
                      </a:br>
                      <a:r>
                        <a:rPr lang="en-US" sz="1600" dirty="0">
                          <a:solidFill>
                            <a:srgbClr val="000000"/>
                          </a:solidFill>
                          <a:effectLst/>
                        </a:rPr>
                        <a:t>(MDD)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Generalized Anxiety Disorder</a:t>
                      </a:r>
                      <a:br>
                        <a:rPr lang="en-US" sz="1600" dirty="0">
                          <a:solidFill>
                            <a:srgbClr val="000000"/>
                          </a:solidFill>
                          <a:effectLst/>
                        </a:rPr>
                      </a:br>
                      <a:r>
                        <a:rPr lang="en-US" sz="1600" dirty="0">
                          <a:solidFill>
                            <a:srgbClr val="000000"/>
                          </a:solidFill>
                          <a:effectLst/>
                        </a:rPr>
                        <a:t>(GAD)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Social Anxiety Disorder</a:t>
                      </a:r>
                      <a:br>
                        <a:rPr lang="en-US" sz="1600" dirty="0">
                          <a:solidFill>
                            <a:srgbClr val="000000"/>
                          </a:solidFill>
                          <a:effectLst/>
                        </a:rPr>
                      </a:br>
                      <a:r>
                        <a:rPr lang="en-US" sz="1600" dirty="0">
                          <a:solidFill>
                            <a:srgbClr val="000000"/>
                          </a:solidFill>
                          <a:effectLst/>
                        </a:rPr>
                        <a:t>(SAD)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Panic Disorder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Other</a:t>
                      </a:r>
                      <a:br>
                        <a:rPr lang="en-US" sz="1600" dirty="0">
                          <a:solidFill>
                            <a:srgbClr val="000000"/>
                          </a:solidFill>
                          <a:effectLst/>
                        </a:rPr>
                      </a:b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2072556">
                <a:tc>
                  <a:txBody>
                    <a:bodyPr/>
                    <a:lstStyle/>
                    <a:p>
                      <a:pPr marL="0" marR="0">
                        <a:spcBef>
                          <a:spcPts val="200"/>
                        </a:spcBef>
                        <a:spcAft>
                          <a:spcPts val="200"/>
                        </a:spcAft>
                      </a:pPr>
                      <a:r>
                        <a:rPr lang="en-US" sz="1600" dirty="0">
                          <a:solidFill>
                            <a:srgbClr val="000000"/>
                          </a:solidFill>
                          <a:effectLst/>
                          <a:latin typeface="+mn-lt"/>
                        </a:rPr>
                        <a:t>esketamine</a:t>
                      </a:r>
                      <a:r>
                        <a:rPr lang="en-US" sz="1600" baseline="30000" dirty="0">
                          <a:solidFill>
                            <a:srgbClr val="000000"/>
                          </a:solidFill>
                          <a:effectLst/>
                          <a:latin typeface="+mn-lt"/>
                        </a:rPr>
                        <a:t>‡ </a:t>
                      </a:r>
                      <a:r>
                        <a:rPr lang="en-US" sz="1600" dirty="0">
                          <a:solidFill>
                            <a:srgbClr val="000000"/>
                          </a:solidFill>
                          <a:effectLst/>
                          <a:latin typeface="+mn-lt"/>
                        </a:rPr>
                        <a:t>(Spravato™)</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dirty="0">
                          <a:solidFill>
                            <a:srgbClr val="000000"/>
                          </a:solidFill>
                          <a:effectLst/>
                          <a:latin typeface="+mn-lt"/>
                        </a:rPr>
                        <a:t>Janssen</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X</a:t>
                      </a:r>
                    </a:p>
                    <a:p>
                      <a:pPr marL="0" marR="0" algn="ctr">
                        <a:spcBef>
                          <a:spcPts val="200"/>
                        </a:spcBef>
                        <a:spcAft>
                          <a:spcPts val="200"/>
                        </a:spcAft>
                      </a:pPr>
                      <a:r>
                        <a:rPr lang="en-US" sz="1600" dirty="0">
                          <a:solidFill>
                            <a:srgbClr val="000000"/>
                          </a:solidFill>
                          <a:effectLst/>
                          <a:latin typeface="+mn-lt"/>
                        </a:rPr>
                        <a:t>treatment-resistant depression (TRD); </a:t>
                      </a:r>
                      <a:r>
                        <a:rPr lang="en-US" sz="1600" kern="1200" dirty="0">
                          <a:solidFill>
                            <a:srgbClr val="000000"/>
                          </a:solidFill>
                          <a:effectLst/>
                          <a:uFillTx/>
                          <a:latin typeface="+mn-lt"/>
                          <a:ea typeface="+mn-ea"/>
                          <a:cs typeface="+mn-cs"/>
                        </a:rPr>
                        <a:t>depressive symptoms with acute suicidal ideation or behavior</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176791721"/>
                  </a:ext>
                </a:extLst>
              </a:tr>
            </a:tbl>
          </a:graphicData>
        </a:graphic>
      </p:graphicFrame>
      <p:sp>
        <p:nvSpPr>
          <p:cNvPr id="6" name="TextBox 5">
            <a:extLst>
              <a:ext uri="{FF2B5EF4-FFF2-40B4-BE49-F238E27FC236}">
                <a16:creationId xmlns:a16="http://schemas.microsoft.com/office/drawing/2014/main" id="{326FD595-C330-49A4-87B9-1836CA055270}"/>
              </a:ext>
            </a:extLst>
          </p:cNvPr>
          <p:cNvSpPr txBox="1"/>
          <p:nvPr/>
        </p:nvSpPr>
        <p:spPr>
          <a:xfrm>
            <a:off x="228600" y="4019550"/>
            <a:ext cx="8686800" cy="600164"/>
          </a:xfrm>
          <a:prstGeom prst="rect">
            <a:avLst/>
          </a:prstGeom>
          <a:noFill/>
        </p:spPr>
        <p:txBody>
          <a:bodyPr wrap="square">
            <a:spAutoFit/>
          </a:bodyPr>
          <a:lstStyle/>
          <a:p>
            <a:r>
              <a:rPr lang="en-US" sz="1100" b="0" i="0" u="none" strike="noStrike" baseline="0" dirty="0">
                <a:solidFill>
                  <a:srgbClr val="000000"/>
                </a:solidFill>
                <a:latin typeface="Calibri" panose="020F0502020204030204" pitchFamily="34" charset="0"/>
              </a:rPr>
              <a:t>‡ Esketamine (Spravato) is a Schedule III controlled substance. The effectiveness of esketamine in preventing suicide or reducing suicidal death has not been demonstrated; its use does not preclude the need for hospitalization, when clinically needed, regardless of patient symptom improvement following an initial dose. Esketamine is not approved as an anesthetic agent; its safety and efficacy as such has not been demonstrated. </a:t>
            </a:r>
            <a:endParaRPr lang="en-US" sz="1100" dirty="0"/>
          </a:p>
        </p:txBody>
      </p:sp>
    </p:spTree>
    <p:extLst>
      <p:ext uri="{BB962C8B-B14F-4D97-AF65-F5344CB8AC3E}">
        <p14:creationId xmlns:p14="http://schemas.microsoft.com/office/powerpoint/2010/main" val="374915197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Omvoh (mirikizumab)</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0" y="836579"/>
            <a:ext cx="9144000" cy="3845148"/>
          </a:xfrm>
        </p:spPr>
        <p:txBody>
          <a:bodyPr/>
          <a:lstStyle/>
          <a:p>
            <a:pPr algn="l"/>
            <a:r>
              <a:rPr lang="en-US" sz="2000" dirty="0">
                <a:solidFill>
                  <a:srgbClr val="020202"/>
                </a:solidFill>
              </a:rPr>
              <a:t>I</a:t>
            </a:r>
            <a:r>
              <a:rPr lang="en-US" sz="2000" b="0" i="0" dirty="0">
                <a:solidFill>
                  <a:srgbClr val="020202"/>
                </a:solidFill>
                <a:effectLst/>
              </a:rPr>
              <a:t>ndicated for the treatment of moderately to severely active ulcerative colitis in adults</a:t>
            </a:r>
          </a:p>
          <a:p>
            <a:pPr>
              <a:spcAft>
                <a:spcPts val="0"/>
              </a:spcAft>
            </a:pPr>
            <a:r>
              <a:rPr lang="en-US" sz="2000" dirty="0">
                <a:solidFill>
                  <a:srgbClr val="020202"/>
                </a:solidFill>
              </a:rPr>
              <a:t>Prior to treatment:</a:t>
            </a:r>
          </a:p>
          <a:p>
            <a:pPr lvl="1"/>
            <a:r>
              <a:rPr lang="en-US" sz="2000" dirty="0">
                <a:solidFill>
                  <a:srgbClr val="020202"/>
                </a:solidFill>
              </a:rPr>
              <a:t>Patients are to be evaluated for tuberculosis infection</a:t>
            </a:r>
          </a:p>
          <a:p>
            <a:pPr lvl="1"/>
            <a:r>
              <a:rPr lang="en-US" sz="2000" dirty="0">
                <a:solidFill>
                  <a:srgbClr val="020202"/>
                </a:solidFill>
              </a:rPr>
              <a:t>Liver enzymes and bilirubin levels should be obtained</a:t>
            </a:r>
          </a:p>
          <a:p>
            <a:pPr lvl="1"/>
            <a:r>
              <a:rPr lang="en-US" sz="2000" dirty="0">
                <a:solidFill>
                  <a:srgbClr val="020202"/>
                </a:solidFill>
              </a:rPr>
              <a:t>All age-appropriate vaccinations should be completed</a:t>
            </a:r>
          </a:p>
          <a:p>
            <a:pPr algn="l">
              <a:buFont typeface="Arial" panose="020B0604020202020204" pitchFamily="34" charset="0"/>
              <a:buChar char="•"/>
            </a:pPr>
            <a:r>
              <a:rPr lang="en-US" sz="2000" b="0" i="0" dirty="0">
                <a:solidFill>
                  <a:srgbClr val="020202"/>
                </a:solidFill>
                <a:effectLst/>
              </a:rPr>
              <a:t>The recommended induction dosage is 300 mg administered by intravenous (IV) infusion over at least 30 minutes at Weeks 0, 4, and 8</a:t>
            </a:r>
          </a:p>
          <a:p>
            <a:pPr algn="l">
              <a:buFont typeface="Arial" panose="020B0604020202020204" pitchFamily="34" charset="0"/>
              <a:buChar char="•"/>
            </a:pPr>
            <a:r>
              <a:rPr lang="en-US" sz="2000" b="0" i="0" dirty="0">
                <a:solidFill>
                  <a:srgbClr val="020202"/>
                </a:solidFill>
                <a:effectLst/>
              </a:rPr>
              <a:t>The recommended maintenance dosage is 200 mg administered by subcutaneous (SC) injection (given as two consecutive injections of 100 mg each) at Week 12, and every 4 weeks thereafter</a:t>
            </a:r>
          </a:p>
          <a:p>
            <a:pPr lvl="1"/>
            <a:endParaRPr lang="en-US" sz="1800" dirty="0">
              <a:solidFill>
                <a:srgbClr val="000000"/>
              </a:solidFill>
            </a:endParaRPr>
          </a:p>
          <a:p>
            <a:pPr algn="l"/>
            <a:endParaRPr lang="en-US" sz="1600" b="1" i="0" dirty="0">
              <a:solidFill>
                <a:srgbClr val="000000"/>
              </a:solidFill>
              <a:effectLst/>
              <a:latin typeface="Arial" panose="020B0604020202020204" pitchFamily="34" charset="0"/>
            </a:endParaRPr>
          </a:p>
          <a:p>
            <a:pPr algn="l"/>
            <a:endParaRPr lang="en-US" sz="2200" dirty="0">
              <a:solidFill>
                <a:srgbClr val="020202"/>
              </a:solidFill>
            </a:endParaRPr>
          </a:p>
        </p:txBody>
      </p:sp>
    </p:spTree>
    <p:extLst>
      <p:ext uri="{BB962C8B-B14F-4D97-AF65-F5344CB8AC3E}">
        <p14:creationId xmlns:p14="http://schemas.microsoft.com/office/powerpoint/2010/main" val="3420504179"/>
      </p:ext>
    </p:extLst>
  </p:cSld>
  <p:clrMapOvr>
    <a:masterClrMapping/>
  </p:clrMapOvr>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Omvoh (mirikizumab)</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0" y="836579"/>
            <a:ext cx="9144000" cy="3845148"/>
          </a:xfrm>
        </p:spPr>
        <p:txBody>
          <a:bodyPr/>
          <a:lstStyle/>
          <a:p>
            <a:pPr algn="l"/>
            <a:r>
              <a:rPr lang="en-US" sz="2000" dirty="0">
                <a:solidFill>
                  <a:srgbClr val="020202"/>
                </a:solidFill>
              </a:rPr>
              <a:t>Available as:</a:t>
            </a:r>
          </a:p>
          <a:p>
            <a:pPr lvl="1"/>
            <a:r>
              <a:rPr lang="en-US" sz="1800" b="0" i="0" dirty="0">
                <a:solidFill>
                  <a:srgbClr val="000000"/>
                </a:solidFill>
                <a:effectLst/>
              </a:rPr>
              <a:t>300 mg/15 mL (20 mg/mL) solution in a single-dose vial for IV infusion</a:t>
            </a:r>
          </a:p>
          <a:p>
            <a:pPr lvl="1"/>
            <a:r>
              <a:rPr lang="en-US" sz="1800" b="0" i="0" dirty="0">
                <a:solidFill>
                  <a:srgbClr val="000000"/>
                </a:solidFill>
                <a:effectLst/>
              </a:rPr>
              <a:t>100 mg/mL solution in a single-dose prefilled pen for SC injection</a:t>
            </a:r>
          </a:p>
          <a:p>
            <a:pPr algn="l"/>
            <a:r>
              <a:rPr lang="en-US" sz="2000" dirty="0">
                <a:solidFill>
                  <a:srgbClr val="000000"/>
                </a:solidFill>
              </a:rPr>
              <a:t>Contraindicated in patients with </a:t>
            </a:r>
            <a:r>
              <a:rPr lang="en-US" sz="2000" b="0" i="0" dirty="0">
                <a:solidFill>
                  <a:srgbClr val="000000"/>
                </a:solidFill>
                <a:effectLst/>
              </a:rPr>
              <a:t>serious hypersensitivity reaction to Omvoh or any of the excipients</a:t>
            </a:r>
          </a:p>
          <a:p>
            <a:pPr algn="l"/>
            <a:r>
              <a:rPr lang="en-US" sz="2000" dirty="0">
                <a:solidFill>
                  <a:srgbClr val="000000"/>
                </a:solidFill>
              </a:rPr>
              <a:t>Warnings:</a:t>
            </a:r>
          </a:p>
          <a:p>
            <a:pPr lvl="1"/>
            <a:r>
              <a:rPr lang="en-US" sz="2000" b="0" i="0" dirty="0">
                <a:solidFill>
                  <a:srgbClr val="000000"/>
                </a:solidFill>
                <a:effectLst/>
              </a:rPr>
              <a:t>Hypersensitivity Reactions</a:t>
            </a:r>
          </a:p>
          <a:p>
            <a:pPr lvl="1"/>
            <a:r>
              <a:rPr lang="en-US" sz="2000" b="0" i="0" dirty="0">
                <a:solidFill>
                  <a:srgbClr val="000000"/>
                </a:solidFill>
                <a:effectLst/>
              </a:rPr>
              <a:t>Infections</a:t>
            </a:r>
            <a:endParaRPr lang="en-US" sz="2000" dirty="0">
              <a:solidFill>
                <a:srgbClr val="000000"/>
              </a:solidFill>
            </a:endParaRPr>
          </a:p>
          <a:p>
            <a:pPr lvl="1"/>
            <a:r>
              <a:rPr lang="en-US" sz="2000" b="0" i="0" dirty="0">
                <a:solidFill>
                  <a:srgbClr val="000000"/>
                </a:solidFill>
                <a:effectLst/>
              </a:rPr>
              <a:t>Tuberculosis</a:t>
            </a:r>
          </a:p>
          <a:p>
            <a:pPr lvl="1"/>
            <a:r>
              <a:rPr lang="en-US" sz="2000" b="0" i="0" dirty="0">
                <a:solidFill>
                  <a:srgbClr val="000000"/>
                </a:solidFill>
                <a:effectLst/>
              </a:rPr>
              <a:t>Hepatotoxicity</a:t>
            </a:r>
            <a:endParaRPr lang="en-US" sz="2000" dirty="0">
              <a:solidFill>
                <a:srgbClr val="000000"/>
              </a:solidFill>
            </a:endParaRPr>
          </a:p>
          <a:p>
            <a:pPr lvl="1"/>
            <a:r>
              <a:rPr lang="en-US" sz="2000" b="0" i="0" dirty="0">
                <a:solidFill>
                  <a:srgbClr val="000000"/>
                </a:solidFill>
                <a:effectLst/>
              </a:rPr>
              <a:t>Immunizations</a:t>
            </a:r>
            <a:endParaRPr lang="en-US" sz="2000" b="0" i="0" dirty="0">
              <a:solidFill>
                <a:srgbClr val="020202"/>
              </a:solidFill>
              <a:effectLst/>
            </a:endParaRPr>
          </a:p>
          <a:p>
            <a:pPr lvl="1"/>
            <a:endParaRPr lang="en-US" sz="1800" dirty="0">
              <a:solidFill>
                <a:srgbClr val="000000"/>
              </a:solidFill>
            </a:endParaRPr>
          </a:p>
          <a:p>
            <a:pPr algn="l"/>
            <a:endParaRPr lang="en-US" sz="1600" b="1" i="0" dirty="0">
              <a:solidFill>
                <a:srgbClr val="000000"/>
              </a:solidFill>
              <a:effectLst/>
              <a:latin typeface="Arial" panose="020B0604020202020204" pitchFamily="34" charset="0"/>
            </a:endParaRPr>
          </a:p>
          <a:p>
            <a:pPr algn="l"/>
            <a:endParaRPr lang="en-US" sz="2200" dirty="0">
              <a:solidFill>
                <a:srgbClr val="020202"/>
              </a:solidFill>
            </a:endParaRPr>
          </a:p>
        </p:txBody>
      </p:sp>
    </p:spTree>
    <p:extLst>
      <p:ext uri="{BB962C8B-B14F-4D97-AF65-F5344CB8AC3E}">
        <p14:creationId xmlns:p14="http://schemas.microsoft.com/office/powerpoint/2010/main" val="841844264"/>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Omvoh (mirikizumab)</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195072" y="836579"/>
            <a:ext cx="8802624" cy="3845148"/>
          </a:xfrm>
        </p:spPr>
        <p:txBody>
          <a:bodyPr/>
          <a:lstStyle/>
          <a:p>
            <a:pPr marL="400050"/>
            <a:r>
              <a:rPr lang="en-US" sz="2000" dirty="0">
                <a:solidFill>
                  <a:srgbClr val="020202"/>
                </a:solidFill>
              </a:rPr>
              <a:t>A</a:t>
            </a:r>
            <a:r>
              <a:rPr lang="en-US" sz="2000" b="0" i="0" dirty="0">
                <a:solidFill>
                  <a:srgbClr val="020202"/>
                </a:solidFill>
                <a:effectLst/>
              </a:rPr>
              <a:t>dverse </a:t>
            </a:r>
            <a:r>
              <a:rPr lang="en-US" sz="2000" dirty="0">
                <a:solidFill>
                  <a:srgbClr val="020202"/>
                </a:solidFill>
              </a:rPr>
              <a:t>R</a:t>
            </a:r>
            <a:r>
              <a:rPr lang="en-US" sz="2000" b="0" i="0" dirty="0">
                <a:solidFill>
                  <a:srgbClr val="020202"/>
                </a:solidFill>
                <a:effectLst/>
              </a:rPr>
              <a:t>eactions</a:t>
            </a:r>
          </a:p>
          <a:p>
            <a:pPr lvl="1"/>
            <a:r>
              <a:rPr lang="en-US" sz="2000" b="0" i="1" dirty="0">
                <a:solidFill>
                  <a:srgbClr val="020202"/>
                </a:solidFill>
                <a:effectLst/>
              </a:rPr>
              <a:t>Induction</a:t>
            </a:r>
            <a:r>
              <a:rPr lang="en-US" sz="2000" b="0" i="0" dirty="0">
                <a:solidFill>
                  <a:srgbClr val="020202"/>
                </a:solidFill>
                <a:effectLst/>
              </a:rPr>
              <a:t>: upper respiratory tract infections and arthralgia</a:t>
            </a:r>
          </a:p>
          <a:p>
            <a:pPr lvl="1"/>
            <a:r>
              <a:rPr lang="en-US" sz="2000" b="0" i="1" dirty="0">
                <a:solidFill>
                  <a:srgbClr val="020202"/>
                </a:solidFill>
                <a:effectLst/>
              </a:rPr>
              <a:t>Maintenance</a:t>
            </a:r>
            <a:r>
              <a:rPr lang="en-US" sz="2000" b="0" i="0" dirty="0">
                <a:solidFill>
                  <a:srgbClr val="020202"/>
                </a:solidFill>
                <a:effectLst/>
              </a:rPr>
              <a:t>: upper respiratory tract infections, injection site reactions, arthralgia, rash, headache, and herpes viral infection</a:t>
            </a:r>
          </a:p>
          <a:p>
            <a:r>
              <a:rPr lang="en-US" sz="2000" dirty="0">
                <a:solidFill>
                  <a:srgbClr val="020202"/>
                </a:solidFill>
              </a:rPr>
              <a:t>There are no comparative trials</a:t>
            </a:r>
            <a:endParaRPr lang="en-US" sz="2000" b="0" i="0" dirty="0">
              <a:solidFill>
                <a:srgbClr val="020202"/>
              </a:solidFill>
              <a:effectLst/>
            </a:endParaRPr>
          </a:p>
          <a:p>
            <a:r>
              <a:rPr lang="en-US" sz="2000" b="0" i="0" dirty="0">
                <a:solidFill>
                  <a:srgbClr val="020202"/>
                </a:solidFill>
                <a:effectLst/>
              </a:rPr>
              <a:t>LUCENT included two randomized, double-blind, placebo-controlled Phase 3 clinical trials</a:t>
            </a:r>
          </a:p>
          <a:p>
            <a:r>
              <a:rPr lang="en-US" sz="2000" dirty="0">
                <a:solidFill>
                  <a:srgbClr val="020202"/>
                </a:solidFill>
              </a:rPr>
              <a:t>They</a:t>
            </a:r>
            <a:r>
              <a:rPr lang="en-US" sz="2000" b="0" i="0" dirty="0">
                <a:solidFill>
                  <a:srgbClr val="020202"/>
                </a:solidFill>
                <a:effectLst/>
              </a:rPr>
              <a:t> consisted of one 12-week induction study (UC-1) and one 40-week maintenance study (UC-2) for 52 weeks of continuous treatment</a:t>
            </a:r>
          </a:p>
          <a:p>
            <a:r>
              <a:rPr lang="en-US" sz="2000" b="0" i="0" dirty="0">
                <a:solidFill>
                  <a:srgbClr val="020202"/>
                </a:solidFill>
                <a:effectLst/>
              </a:rPr>
              <a:t>All patients in the LUCENT program had past treatments, including biologic treatments, with inadequate response or intolerability</a:t>
            </a:r>
          </a:p>
          <a:p>
            <a:pPr marL="400050">
              <a:buFont typeface="Courier New" panose="02070309020205020404" pitchFamily="49" charset="0"/>
              <a:buChar char="o"/>
            </a:pPr>
            <a:endParaRPr lang="en-US" sz="2000" dirty="0">
              <a:solidFill>
                <a:srgbClr val="000000"/>
              </a:solidFill>
            </a:endParaRPr>
          </a:p>
          <a:p>
            <a:pPr algn="l"/>
            <a:endParaRPr lang="en-US" sz="1600" b="1" i="0" dirty="0">
              <a:solidFill>
                <a:srgbClr val="000000"/>
              </a:solidFill>
              <a:effectLst/>
              <a:latin typeface="Arial" panose="020B0604020202020204" pitchFamily="34" charset="0"/>
            </a:endParaRPr>
          </a:p>
          <a:p>
            <a:pPr algn="l"/>
            <a:endParaRPr lang="en-US" sz="2200" dirty="0">
              <a:solidFill>
                <a:srgbClr val="020202"/>
              </a:solidFill>
            </a:endParaRPr>
          </a:p>
        </p:txBody>
      </p:sp>
    </p:spTree>
    <p:extLst>
      <p:ext uri="{BB962C8B-B14F-4D97-AF65-F5344CB8AC3E}">
        <p14:creationId xmlns:p14="http://schemas.microsoft.com/office/powerpoint/2010/main" val="2784422809"/>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Omvoh (mirikizumab)</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195072" y="836579"/>
            <a:ext cx="8802624" cy="3845148"/>
          </a:xfrm>
        </p:spPr>
        <p:txBody>
          <a:bodyPr/>
          <a:lstStyle/>
          <a:p>
            <a:pPr marL="400050"/>
            <a:r>
              <a:rPr lang="en-US" sz="2000" b="0" i="0" dirty="0">
                <a:solidFill>
                  <a:srgbClr val="020202"/>
                </a:solidFill>
                <a:effectLst/>
              </a:rPr>
              <a:t>After 12 weeks of treatment with Omvoh, 65% of patients achieved clinical response and 24% achieved clinical remission compared to placebo with 43% and 15%, for clinical response and clinical remission, respectively</a:t>
            </a:r>
          </a:p>
          <a:p>
            <a:pPr marL="400050"/>
            <a:r>
              <a:rPr lang="en-US" sz="2000" b="0" i="0" dirty="0">
                <a:solidFill>
                  <a:srgbClr val="020202"/>
                </a:solidFill>
                <a:effectLst/>
              </a:rPr>
              <a:t>Among those who achieved clinical response at 12 weeks, Omvoh demonstrated efficacy across subgroups, with 51% of all patients and 45% of patients who failed prior treatment with a biologic or Janus kinase inhibitor (JAKi) achieving clinical remission at one year compared to placebo wit 27% and 15%, respectively</a:t>
            </a:r>
          </a:p>
          <a:p>
            <a:pPr marL="400050"/>
            <a:r>
              <a:rPr lang="en-US" sz="2000" b="0" i="0" dirty="0">
                <a:solidFill>
                  <a:srgbClr val="020202"/>
                </a:solidFill>
                <a:effectLst/>
              </a:rPr>
              <a:t>Among those who achieved clinical response at 12 weeks, 50% achieved steroid-free clinical remission at one year, compared to placebo at 27%</a:t>
            </a:r>
            <a:endParaRPr lang="en-US" sz="2000" dirty="0">
              <a:solidFill>
                <a:srgbClr val="020202"/>
              </a:solidFill>
            </a:endParaRPr>
          </a:p>
          <a:p>
            <a:pPr algn="l"/>
            <a:endParaRPr lang="en-US" sz="1600" b="1" i="0" dirty="0">
              <a:solidFill>
                <a:srgbClr val="000000"/>
              </a:solidFill>
              <a:effectLst/>
              <a:latin typeface="Arial" panose="020B0604020202020204" pitchFamily="34" charset="0"/>
            </a:endParaRPr>
          </a:p>
          <a:p>
            <a:pPr algn="l"/>
            <a:endParaRPr lang="en-US" sz="2200" dirty="0">
              <a:solidFill>
                <a:srgbClr val="020202"/>
              </a:solidFill>
            </a:endParaRPr>
          </a:p>
        </p:txBody>
      </p:sp>
    </p:spTree>
    <p:extLst>
      <p:ext uri="{BB962C8B-B14F-4D97-AF65-F5344CB8AC3E}">
        <p14:creationId xmlns:p14="http://schemas.microsoft.com/office/powerpoint/2010/main" val="497199913"/>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Omvoh (mirikizumab)</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195072" y="778213"/>
            <a:ext cx="8802624" cy="3903514"/>
          </a:xfrm>
        </p:spPr>
        <p:txBody>
          <a:bodyPr/>
          <a:lstStyle/>
          <a:p>
            <a:pPr algn="l"/>
            <a:r>
              <a:rPr lang="en-US" sz="2000" b="0" i="0" dirty="0">
                <a:solidFill>
                  <a:srgbClr val="020202"/>
                </a:solidFill>
                <a:effectLst/>
              </a:rPr>
              <a:t>Per a post-hoc analysis, 99% of participants who achieved clinical remission at one year were steroid-free</a:t>
            </a:r>
          </a:p>
          <a:p>
            <a:pPr algn="l"/>
            <a:r>
              <a:rPr lang="en-US" sz="2000" b="0" i="0" dirty="0">
                <a:solidFill>
                  <a:srgbClr val="020202"/>
                </a:solidFill>
                <a:effectLst/>
              </a:rPr>
              <a:t>Patients in steroid-free clinical remission were steroid-free for at least three months prior to the end of the 52-week assessment</a:t>
            </a:r>
          </a:p>
          <a:p>
            <a:pPr algn="l"/>
            <a:r>
              <a:rPr lang="en-US" sz="2000" b="0" i="0" dirty="0">
                <a:solidFill>
                  <a:srgbClr val="020202"/>
                </a:solidFill>
                <a:effectLst/>
              </a:rPr>
              <a:t>Among those who achieved clinical remission at 12 weeks, 66% of patients maintained clinical remission through one year of continuous treatment compared to placebo at 40%</a:t>
            </a:r>
          </a:p>
          <a:p>
            <a:pPr algn="l"/>
            <a:r>
              <a:rPr lang="en-US" sz="2000" b="0" i="0" dirty="0">
                <a:solidFill>
                  <a:srgbClr val="000000"/>
                </a:solidFill>
                <a:effectLst/>
              </a:rPr>
              <a:t>Rapid improvement of symptoms, such as rectal bleeding and stool frequency, were observed as early as three weeks in patients treated with Omvoh</a:t>
            </a:r>
            <a:endParaRPr lang="en-US" sz="2000" dirty="0">
              <a:solidFill>
                <a:srgbClr val="000000"/>
              </a:solidFill>
            </a:endParaRPr>
          </a:p>
          <a:p>
            <a:pPr algn="l"/>
            <a:r>
              <a:rPr lang="en-US" sz="2000" b="0" i="0" dirty="0">
                <a:solidFill>
                  <a:srgbClr val="000000"/>
                </a:solidFill>
                <a:effectLst/>
              </a:rPr>
              <a:t>The LUCENT trials used the patient-centric, Urgency Numeric Rating Scale (NRS) of 0-10, with zero being no bowel urgency and 10 being worst possible bowel urgency</a:t>
            </a:r>
            <a:endParaRPr lang="en-US" sz="2000" b="1" i="0" dirty="0">
              <a:solidFill>
                <a:srgbClr val="000000"/>
              </a:solidFill>
              <a:effectLst/>
            </a:endParaRPr>
          </a:p>
          <a:p>
            <a:pPr algn="l"/>
            <a:endParaRPr lang="en-US" sz="2200" dirty="0">
              <a:solidFill>
                <a:srgbClr val="020202"/>
              </a:solidFill>
            </a:endParaRPr>
          </a:p>
        </p:txBody>
      </p:sp>
    </p:spTree>
    <p:extLst>
      <p:ext uri="{BB962C8B-B14F-4D97-AF65-F5344CB8AC3E}">
        <p14:creationId xmlns:p14="http://schemas.microsoft.com/office/powerpoint/2010/main" val="1875298569"/>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Omvoh (mirikizumab)</a:t>
            </a:r>
            <a:endParaRPr lang="en-US" sz="3600" b="1" dirty="0">
              <a:solidFill>
                <a:schemeClr val="accent1"/>
              </a:solidFill>
              <a:ea typeface="Calibri" panose="020F0502020204030204" pitchFamily="34" charset="0"/>
            </a:endParaRPr>
          </a:p>
        </p:txBody>
      </p:sp>
      <p:sp>
        <p:nvSpPr>
          <p:cNvPr id="29699" name="Content Placeholder 2"/>
          <p:cNvSpPr>
            <a:spLocks noGrp="1"/>
          </p:cNvSpPr>
          <p:nvPr>
            <p:ph idx="1"/>
          </p:nvPr>
        </p:nvSpPr>
        <p:spPr>
          <a:xfrm>
            <a:off x="195072" y="778213"/>
            <a:ext cx="8802624" cy="3903514"/>
          </a:xfrm>
        </p:spPr>
        <p:txBody>
          <a:bodyPr/>
          <a:lstStyle/>
          <a:p>
            <a:pPr algn="l"/>
            <a:r>
              <a:rPr lang="en-US" b="0" i="0" dirty="0">
                <a:solidFill>
                  <a:srgbClr val="000000"/>
                </a:solidFill>
                <a:effectLst/>
              </a:rPr>
              <a:t>At baseline, patients had a median Urgency NRS weekly average score of 7</a:t>
            </a:r>
          </a:p>
          <a:p>
            <a:pPr algn="l"/>
            <a:r>
              <a:rPr lang="en-US" b="0" i="0" dirty="0">
                <a:solidFill>
                  <a:srgbClr val="000000"/>
                </a:solidFill>
                <a:effectLst/>
              </a:rPr>
              <a:t>Among patients who had an Urgency NRS weekly average score ≥3 at baseline and responded to induction therapy with Omvoh, 39% treated with Omvoh achieved a weekly average score of 0 to 1 at one year, compared to placebo at 23%</a:t>
            </a:r>
            <a:endParaRPr lang="en-US" dirty="0">
              <a:solidFill>
                <a:srgbClr val="020202"/>
              </a:solidFill>
            </a:endParaRPr>
          </a:p>
        </p:txBody>
      </p:sp>
    </p:spTree>
    <p:extLst>
      <p:ext uri="{BB962C8B-B14F-4D97-AF65-F5344CB8AC3E}">
        <p14:creationId xmlns:p14="http://schemas.microsoft.com/office/powerpoint/2010/main" val="1182390312"/>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r>
              <a:rPr lang="en-US" sz="3600" b="1" dirty="0">
                <a:solidFill>
                  <a:srgbClr val="0070C0"/>
                </a:solidFill>
              </a:rPr>
              <a:t>Skyclarys (omaveloxolone) </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200" dirty="0">
                <a:solidFill>
                  <a:srgbClr val="000000"/>
                </a:solidFill>
              </a:rPr>
              <a:t>Indicated for the treatment of Friedreich’s ataxia in adults and adolescents aged 16 years and older</a:t>
            </a:r>
          </a:p>
          <a:p>
            <a:pPr indent="-285750"/>
            <a:r>
              <a:rPr lang="en-US" sz="2200" dirty="0">
                <a:solidFill>
                  <a:srgbClr val="000000"/>
                </a:solidFill>
              </a:rPr>
              <a:t>Dosage is 150 mg taken orally once daily on an empty stomach at least 1 hour before eating</a:t>
            </a:r>
          </a:p>
          <a:p>
            <a:pPr indent="-285750"/>
            <a:r>
              <a:rPr lang="en-US" sz="2200" dirty="0">
                <a:solidFill>
                  <a:srgbClr val="000000"/>
                </a:solidFill>
              </a:rPr>
              <a:t>Prior to initiating Skyclarys and during treatment, alanine aminotransferase (ALT), aspartate aminotransferase (AST), bilirubin, B-type natriuretic peptide (BNP), and lipid parameters should be obtained</a:t>
            </a:r>
          </a:p>
          <a:p>
            <a:pPr indent="-285750"/>
            <a:r>
              <a:rPr lang="en-US" sz="2200" dirty="0">
                <a:solidFill>
                  <a:srgbClr val="000000"/>
                </a:solidFill>
              </a:rPr>
              <a:t>Available as 50 mg capsule</a:t>
            </a:r>
          </a:p>
          <a:p>
            <a:pPr indent="-285750"/>
            <a:r>
              <a:rPr lang="en-US" sz="2200" dirty="0">
                <a:solidFill>
                  <a:srgbClr val="000000"/>
                </a:solidFill>
              </a:rPr>
              <a:t>Warnings include elevations of Aminotransferases, elevations of BNP, and lipid abnormalities</a:t>
            </a:r>
            <a:endParaRPr lang="en-US" sz="2200" b="0" i="0" dirty="0">
              <a:solidFill>
                <a:srgbClr val="000000"/>
              </a:solidFill>
              <a:effectLst/>
            </a:endParaRPr>
          </a:p>
        </p:txBody>
      </p:sp>
    </p:spTree>
    <p:extLst>
      <p:ext uri="{BB962C8B-B14F-4D97-AF65-F5344CB8AC3E}">
        <p14:creationId xmlns:p14="http://schemas.microsoft.com/office/powerpoint/2010/main" val="53835175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r>
              <a:rPr lang="en-US" sz="3600" b="1" dirty="0">
                <a:solidFill>
                  <a:srgbClr val="0070C0"/>
                </a:solidFill>
              </a:rPr>
              <a:t>Skyclarys (omaveloxolone) </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812800"/>
            <a:ext cx="8991600" cy="3816351"/>
          </a:xfrm>
        </p:spPr>
        <p:txBody>
          <a:bodyPr/>
          <a:lstStyle/>
          <a:p>
            <a:pPr indent="-285750"/>
            <a:r>
              <a:rPr lang="en-US" sz="2000" dirty="0">
                <a:solidFill>
                  <a:srgbClr val="000000"/>
                </a:solidFill>
              </a:rPr>
              <a:t>Adverse reactions include elevated liver enzymes (AST/ALT), headache, nausea, abdominal pain, fatigue, diarrhea, and musculoskeletal pain</a:t>
            </a:r>
          </a:p>
          <a:p>
            <a:pPr indent="-285750"/>
            <a:r>
              <a:rPr lang="en-US" sz="2000" dirty="0">
                <a:solidFill>
                  <a:srgbClr val="000000"/>
                </a:solidFill>
              </a:rPr>
              <a:t>Concomitant use with moderate or strong CYP3A4 inhibitors or inducers should be avoided</a:t>
            </a:r>
          </a:p>
          <a:p>
            <a:pPr indent="-285750"/>
            <a:r>
              <a:rPr lang="en-US" sz="2000" dirty="0">
                <a:solidFill>
                  <a:srgbClr val="000000"/>
                </a:solidFill>
              </a:rPr>
              <a:t>There are no comparative trials</a:t>
            </a:r>
          </a:p>
          <a:p>
            <a:pPr indent="-285750"/>
            <a:r>
              <a:rPr lang="en-US" sz="2000" b="0" i="0" dirty="0">
                <a:solidFill>
                  <a:srgbClr val="000000"/>
                </a:solidFill>
                <a:effectLst/>
              </a:rPr>
              <a:t>The FDA approval of Skyclarys was based on the MOXIe Part 2 trial and a post hoc Propensity-Matched Analysis of the open-label MOXIe Extension trial</a:t>
            </a:r>
          </a:p>
          <a:p>
            <a:pPr indent="-285750"/>
            <a:r>
              <a:rPr lang="en-US" sz="2000" b="0" i="0" dirty="0">
                <a:solidFill>
                  <a:srgbClr val="000000"/>
                </a:solidFill>
                <a:effectLst/>
              </a:rPr>
              <a:t>MOXIe Part 2 was a randomized, double-blind, placebo-controlled study</a:t>
            </a:r>
          </a:p>
          <a:p>
            <a:pPr indent="-285750"/>
            <a:r>
              <a:rPr lang="en-US" sz="2000" b="0" i="0" dirty="0">
                <a:solidFill>
                  <a:srgbClr val="000000"/>
                </a:solidFill>
                <a:effectLst/>
              </a:rPr>
              <a:t>Patients with genetically confirmed Friedreich’s ataxia and baseline modified Friedreich’s Ataxia Rating Scale (“mFARS”) scores between 20 and 80 were randomized 1:1 to receive placebo or 150 mg of Skyclarys daily</a:t>
            </a:r>
            <a:endParaRPr lang="en-US" sz="2000" dirty="0">
              <a:solidFill>
                <a:srgbClr val="000000"/>
              </a:solidFill>
            </a:endParaRPr>
          </a:p>
        </p:txBody>
      </p:sp>
    </p:spTree>
    <p:extLst>
      <p:ext uri="{BB962C8B-B14F-4D97-AF65-F5344CB8AC3E}">
        <p14:creationId xmlns:p14="http://schemas.microsoft.com/office/powerpoint/2010/main" val="26115305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r>
              <a:rPr lang="en-US" sz="3600" b="1" dirty="0">
                <a:solidFill>
                  <a:srgbClr val="0070C0"/>
                </a:solidFill>
              </a:rPr>
              <a:t>Skyclarys (omaveloxolone) </a:t>
            </a: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666750"/>
            <a:ext cx="9144000" cy="4038600"/>
          </a:xfrm>
        </p:spPr>
        <p:txBody>
          <a:bodyPr/>
          <a:lstStyle/>
          <a:p>
            <a:pPr indent="-285750"/>
            <a:r>
              <a:rPr lang="en-US" sz="1800" b="0" i="0" dirty="0">
                <a:solidFill>
                  <a:srgbClr val="000000"/>
                </a:solidFill>
                <a:effectLst/>
              </a:rPr>
              <a:t>The primary endpoint was change from baseline in mFARS score compared to placebo at Week 48 in the Full Analysis Population of patients without severe pes cavus (n=82)</a:t>
            </a:r>
          </a:p>
          <a:p>
            <a:pPr indent="-285750"/>
            <a:r>
              <a:rPr lang="en-US" sz="1800" b="0" i="0" dirty="0">
                <a:solidFill>
                  <a:srgbClr val="000000"/>
                </a:solidFill>
                <a:effectLst/>
              </a:rPr>
              <a:t>Treatment with Skyclarys resulted in statistically significant lower mFARS scores (less impairment) relative to placebo at Week 48</a:t>
            </a:r>
          </a:p>
          <a:p>
            <a:pPr indent="-285750"/>
            <a:r>
              <a:rPr lang="en-US" sz="1800" b="0" i="0" dirty="0">
                <a:solidFill>
                  <a:srgbClr val="000000"/>
                </a:solidFill>
                <a:effectLst/>
              </a:rPr>
              <a:t>In a post hoc Propensity-Matched Analysis, mFARS progression of patients treated with 150 mg of Skyclarys daily in the open-label MOXIe Extension trial was compared to the progression of propensity score-matched untreated patients in Clinical Outcome Measures in Friedreich’s ataxia (“FA-COMS”)</a:t>
            </a:r>
          </a:p>
          <a:p>
            <a:pPr indent="-285750"/>
            <a:r>
              <a:rPr lang="en-US" sz="1800" b="0" i="0" dirty="0">
                <a:solidFill>
                  <a:srgbClr val="000000"/>
                </a:solidFill>
                <a:effectLst/>
              </a:rPr>
              <a:t>All patients enrolled in the MOXIe Extension study with at least one post-baseline assessment (n=136) were matched one to one with patients from the FA-COMS study (n=136)</a:t>
            </a:r>
          </a:p>
          <a:p>
            <a:pPr indent="-285750"/>
            <a:r>
              <a:rPr lang="en-US" sz="1800" b="0" i="0" dirty="0">
                <a:solidFill>
                  <a:srgbClr val="000000"/>
                </a:solidFill>
                <a:effectLst/>
              </a:rPr>
              <a:t>Lower mFARS scores were observed in patients treated with Skyclarys after 3 years relative to the matched set of untreated patients from the FA-COMS study</a:t>
            </a:r>
          </a:p>
        </p:txBody>
      </p:sp>
    </p:spTree>
    <p:extLst>
      <p:ext uri="{BB962C8B-B14F-4D97-AF65-F5344CB8AC3E}">
        <p14:creationId xmlns:p14="http://schemas.microsoft.com/office/powerpoint/2010/main" val="250895671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Velsipity (etrasimod)</a:t>
            </a:r>
            <a:endParaRPr lang="en-US" sz="3600" b="1" dirty="0">
              <a:solidFill>
                <a:schemeClr val="accent1"/>
              </a:solidFill>
              <a:ea typeface="Calibri" panose="020F0502020204030204" pitchFamily="34" charset="0"/>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666750"/>
            <a:ext cx="9144000" cy="4038600"/>
          </a:xfrm>
        </p:spPr>
        <p:txBody>
          <a:bodyPr/>
          <a:lstStyle/>
          <a:p>
            <a:pPr indent="-285750"/>
            <a:r>
              <a:rPr lang="en-US" sz="2000" dirty="0">
                <a:solidFill>
                  <a:srgbClr val="000000"/>
                </a:solidFill>
              </a:rPr>
              <a:t>I</a:t>
            </a:r>
            <a:r>
              <a:rPr lang="en-US" sz="2000" b="0" i="0" dirty="0">
                <a:solidFill>
                  <a:srgbClr val="000000"/>
                </a:solidFill>
                <a:effectLst/>
              </a:rPr>
              <a:t>ndicated for the treatment of moderately to severely active ulcerative colitis in adults</a:t>
            </a:r>
          </a:p>
          <a:p>
            <a:pPr indent="-285750"/>
            <a:r>
              <a:rPr lang="en-US" sz="2000" b="0" i="0" dirty="0">
                <a:solidFill>
                  <a:srgbClr val="000000"/>
                </a:solidFill>
                <a:effectLst/>
              </a:rPr>
              <a:t>Before initiation of treatment with Velsipity, assess the following:</a:t>
            </a:r>
            <a:endParaRPr lang="en-US" sz="2000" dirty="0">
              <a:solidFill>
                <a:srgbClr val="000000"/>
              </a:solidFill>
            </a:endParaRPr>
          </a:p>
          <a:p>
            <a:pPr lvl="1"/>
            <a:r>
              <a:rPr lang="en-US" sz="2000" b="0" i="0" dirty="0">
                <a:solidFill>
                  <a:srgbClr val="000000"/>
                </a:solidFill>
                <a:effectLst/>
              </a:rPr>
              <a:t>Complete Blood Count</a:t>
            </a:r>
          </a:p>
          <a:p>
            <a:pPr lvl="1"/>
            <a:r>
              <a:rPr lang="en-US" sz="2000" b="0" i="0" dirty="0">
                <a:solidFill>
                  <a:srgbClr val="000000"/>
                </a:solidFill>
                <a:effectLst/>
              </a:rPr>
              <a:t>Cardiac Evaluation</a:t>
            </a:r>
            <a:endParaRPr lang="en-US" sz="2000" dirty="0">
              <a:solidFill>
                <a:srgbClr val="000000"/>
              </a:solidFill>
            </a:endParaRPr>
          </a:p>
          <a:p>
            <a:pPr lvl="1"/>
            <a:r>
              <a:rPr lang="en-US" sz="2000" b="0" i="0" dirty="0">
                <a:solidFill>
                  <a:srgbClr val="000000"/>
                </a:solidFill>
                <a:effectLst/>
              </a:rPr>
              <a:t>Liver Function Tests</a:t>
            </a:r>
          </a:p>
          <a:p>
            <a:pPr lvl="1"/>
            <a:r>
              <a:rPr lang="en-US" sz="2000" b="0" i="0" dirty="0">
                <a:solidFill>
                  <a:srgbClr val="000000"/>
                </a:solidFill>
                <a:effectLst/>
              </a:rPr>
              <a:t>Ophthalmic Assessment</a:t>
            </a:r>
            <a:endParaRPr lang="en-US" sz="2000" dirty="0">
              <a:solidFill>
                <a:srgbClr val="000000"/>
              </a:solidFill>
            </a:endParaRPr>
          </a:p>
          <a:p>
            <a:pPr lvl="1"/>
            <a:r>
              <a:rPr lang="en-US" sz="2000" b="0" i="0" dirty="0">
                <a:solidFill>
                  <a:srgbClr val="000000"/>
                </a:solidFill>
                <a:effectLst/>
              </a:rPr>
              <a:t>Current or Prior Medications</a:t>
            </a:r>
          </a:p>
          <a:p>
            <a:pPr lvl="1"/>
            <a:r>
              <a:rPr lang="en-US" sz="2000" b="0" i="0" dirty="0">
                <a:solidFill>
                  <a:srgbClr val="000000"/>
                </a:solidFill>
                <a:effectLst/>
              </a:rPr>
              <a:t>Vaccinations</a:t>
            </a:r>
            <a:endParaRPr lang="en-US" sz="2000" dirty="0">
              <a:solidFill>
                <a:srgbClr val="000000"/>
              </a:solidFill>
            </a:endParaRPr>
          </a:p>
          <a:p>
            <a:pPr lvl="1"/>
            <a:r>
              <a:rPr lang="en-US" sz="2000" b="0" i="0" dirty="0">
                <a:solidFill>
                  <a:srgbClr val="000000"/>
                </a:solidFill>
                <a:effectLst/>
              </a:rPr>
              <a:t>Skin Examination</a:t>
            </a:r>
          </a:p>
        </p:txBody>
      </p:sp>
    </p:spTree>
    <p:extLst>
      <p:ext uri="{BB962C8B-B14F-4D97-AF65-F5344CB8AC3E}">
        <p14:creationId xmlns:p14="http://schemas.microsoft.com/office/powerpoint/2010/main" val="328013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515942341"/>
              </p:ext>
            </p:extLst>
          </p:nvPr>
        </p:nvGraphicFramePr>
        <p:xfrm>
          <a:off x="304800" y="742950"/>
          <a:ext cx="8382000" cy="3611880"/>
        </p:xfrm>
        <a:graphic>
          <a:graphicData uri="http://schemas.openxmlformats.org/drawingml/2006/table">
            <a:tbl>
              <a:tblPr>
                <a:tableStyleId>{5C22544A-7EE6-4342-B048-85BDC9FD1C3A}</a:tableStyleId>
              </a:tblPr>
              <a:tblGrid>
                <a:gridCol w="1524000">
                  <a:extLst>
                    <a:ext uri="{9D8B030D-6E8A-4147-A177-3AD203B41FA5}">
                      <a16:colId xmlns:a16="http://schemas.microsoft.com/office/drawing/2014/main" val="2381479405"/>
                    </a:ext>
                  </a:extLst>
                </a:gridCol>
                <a:gridCol w="1219200">
                  <a:extLst>
                    <a:ext uri="{9D8B030D-6E8A-4147-A177-3AD203B41FA5}">
                      <a16:colId xmlns:a16="http://schemas.microsoft.com/office/drawing/2014/main" val="3717505780"/>
                    </a:ext>
                  </a:extLst>
                </a:gridCol>
                <a:gridCol w="1295400">
                  <a:extLst>
                    <a:ext uri="{9D8B030D-6E8A-4147-A177-3AD203B41FA5}">
                      <a16:colId xmlns:a16="http://schemas.microsoft.com/office/drawing/2014/main" val="663915085"/>
                    </a:ext>
                  </a:extLst>
                </a:gridCol>
                <a:gridCol w="990600">
                  <a:extLst>
                    <a:ext uri="{9D8B030D-6E8A-4147-A177-3AD203B41FA5}">
                      <a16:colId xmlns:a16="http://schemas.microsoft.com/office/drawing/2014/main" val="3340097246"/>
                    </a:ext>
                  </a:extLst>
                </a:gridCol>
                <a:gridCol w="871728">
                  <a:extLst>
                    <a:ext uri="{9D8B030D-6E8A-4147-A177-3AD203B41FA5}">
                      <a16:colId xmlns:a16="http://schemas.microsoft.com/office/drawing/2014/main" val="3114602912"/>
                    </a:ext>
                  </a:extLst>
                </a:gridCol>
                <a:gridCol w="880872">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68804">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Major Depressive Disorder</a:t>
                      </a:r>
                      <a:br>
                        <a:rPr lang="en-US" sz="1600" dirty="0">
                          <a:solidFill>
                            <a:srgbClr val="000000"/>
                          </a:solidFill>
                          <a:effectLst/>
                        </a:rPr>
                      </a:br>
                      <a:r>
                        <a:rPr lang="en-US" sz="1600" dirty="0">
                          <a:solidFill>
                            <a:srgbClr val="000000"/>
                          </a:solidFill>
                          <a:effectLst/>
                        </a:rPr>
                        <a:t>(MDD)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Generalized Anxiety Disorder</a:t>
                      </a:r>
                      <a:br>
                        <a:rPr lang="en-US" sz="1600" dirty="0">
                          <a:solidFill>
                            <a:srgbClr val="000000"/>
                          </a:solidFill>
                          <a:effectLst/>
                        </a:rPr>
                      </a:br>
                      <a:r>
                        <a:rPr lang="en-US" sz="1600" dirty="0">
                          <a:solidFill>
                            <a:srgbClr val="000000"/>
                          </a:solidFill>
                          <a:effectLst/>
                        </a:rPr>
                        <a:t>(GAD)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Social Anxiety Disorder</a:t>
                      </a:r>
                      <a:br>
                        <a:rPr lang="en-US" sz="1600" dirty="0">
                          <a:solidFill>
                            <a:srgbClr val="000000"/>
                          </a:solidFill>
                          <a:effectLst/>
                        </a:rPr>
                      </a:br>
                      <a:r>
                        <a:rPr lang="en-US" sz="1600" dirty="0">
                          <a:solidFill>
                            <a:srgbClr val="000000"/>
                          </a:solidFill>
                          <a:effectLst/>
                        </a:rPr>
                        <a:t>(SAD)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Panic Disorder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Other</a:t>
                      </a:r>
                      <a:br>
                        <a:rPr lang="en-US" sz="1600" dirty="0">
                          <a:solidFill>
                            <a:srgbClr val="000000"/>
                          </a:solidFill>
                          <a:effectLst/>
                        </a:rPr>
                      </a:b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636196">
                <a:tc>
                  <a:txBody>
                    <a:bodyPr/>
                    <a:lstStyle/>
                    <a:p>
                      <a:pPr marL="0" marR="0">
                        <a:spcBef>
                          <a:spcPts val="200"/>
                        </a:spcBef>
                        <a:spcAft>
                          <a:spcPts val="200"/>
                        </a:spcAft>
                      </a:pPr>
                      <a:r>
                        <a:rPr lang="en-US" sz="1600" dirty="0">
                          <a:solidFill>
                            <a:srgbClr val="000000"/>
                          </a:solidFill>
                          <a:effectLst/>
                          <a:latin typeface="+mn-lt"/>
                        </a:rPr>
                        <a:t>isocarboxazid (Marplan®)</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dirty="0">
                          <a:solidFill>
                            <a:srgbClr val="000000"/>
                          </a:solidFill>
                          <a:effectLst/>
                          <a:latin typeface="+mn-lt"/>
                        </a:rPr>
                        <a:t>Medilink/ Validus</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X</a:t>
                      </a:r>
                      <a:br>
                        <a:rPr lang="en-US" sz="1600" dirty="0">
                          <a:solidFill>
                            <a:srgbClr val="000000"/>
                          </a:solidFill>
                          <a:effectLst/>
                          <a:latin typeface="+mn-lt"/>
                        </a:rPr>
                      </a:br>
                      <a:r>
                        <a:rPr lang="en-US" sz="1600" dirty="0">
                          <a:solidFill>
                            <a:srgbClr val="000000"/>
                          </a:solidFill>
                          <a:effectLst/>
                          <a:latin typeface="+mn-lt"/>
                        </a:rPr>
                        <a:t>2</a:t>
                      </a:r>
                      <a:r>
                        <a:rPr lang="en-US" sz="1600" baseline="30000" dirty="0">
                          <a:solidFill>
                            <a:srgbClr val="000000"/>
                          </a:solidFill>
                          <a:effectLst/>
                          <a:latin typeface="+mn-lt"/>
                        </a:rPr>
                        <a:t>nd</a:t>
                      </a:r>
                      <a:r>
                        <a:rPr lang="en-US" sz="1600" dirty="0">
                          <a:solidFill>
                            <a:srgbClr val="000000"/>
                          </a:solidFill>
                          <a:effectLst/>
                          <a:latin typeface="+mn-lt"/>
                        </a:rPr>
                        <a:t> line therapy</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176791721"/>
                  </a:ext>
                </a:extLst>
              </a:tr>
              <a:tr h="636196">
                <a:tc>
                  <a:txBody>
                    <a:bodyPr/>
                    <a:lstStyle/>
                    <a:p>
                      <a:pPr marL="0" marR="0">
                        <a:spcBef>
                          <a:spcPts val="200"/>
                        </a:spcBef>
                        <a:spcAft>
                          <a:spcPts val="200"/>
                        </a:spcAft>
                      </a:pPr>
                      <a:r>
                        <a:rPr lang="en-US" sz="1600" dirty="0">
                          <a:solidFill>
                            <a:srgbClr val="000000"/>
                          </a:solidFill>
                          <a:effectLst/>
                          <a:latin typeface="+mn-lt"/>
                        </a:rPr>
                        <a:t>levomilnacipran   (Fetzima®)</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dirty="0">
                          <a:solidFill>
                            <a:srgbClr val="000000"/>
                          </a:solidFill>
                          <a:effectLst/>
                          <a:latin typeface="+mn-lt"/>
                        </a:rPr>
                        <a:t>Allergan/Forest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2261780936"/>
                  </a:ext>
                </a:extLst>
              </a:tr>
              <a:tr h="636196">
                <a:tc>
                  <a:txBody>
                    <a:bodyPr/>
                    <a:lstStyle/>
                    <a:p>
                      <a:pPr marL="0" marR="0">
                        <a:spcBef>
                          <a:spcPts val="200"/>
                        </a:spcBef>
                        <a:spcAft>
                          <a:spcPts val="200"/>
                        </a:spcAft>
                      </a:pPr>
                      <a:r>
                        <a:rPr lang="en-US" sz="1600" dirty="0">
                          <a:solidFill>
                            <a:srgbClr val="000000"/>
                          </a:solidFill>
                          <a:effectLst/>
                          <a:latin typeface="+mn-lt"/>
                        </a:rPr>
                        <a:t>mirtazapine tablet and ODT (Remeron®; Remeron  SolTab)</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tc>
                <a:tc>
                  <a:txBody>
                    <a:bodyPr/>
                    <a:lstStyle/>
                    <a:p>
                      <a:pPr marL="0" marR="0" algn="ctr">
                        <a:spcBef>
                          <a:spcPts val="200"/>
                        </a:spcBef>
                        <a:spcAft>
                          <a:spcPts val="200"/>
                        </a:spcAft>
                      </a:pPr>
                      <a:r>
                        <a:rPr lang="en-US" sz="1600" dirty="0">
                          <a:solidFill>
                            <a:srgbClr val="000000"/>
                          </a:solidFill>
                          <a:effectLst/>
                          <a:latin typeface="+mn-lt"/>
                        </a:rPr>
                        <a:t>generic, </a:t>
                      </a:r>
                      <a:r>
                        <a:rPr lang="en-US" sz="1600" kern="1200" dirty="0">
                          <a:solidFill>
                            <a:srgbClr val="000000"/>
                          </a:solidFill>
                          <a:effectLst/>
                          <a:uFillTx/>
                          <a:latin typeface="+mn-lt"/>
                          <a:ea typeface="+mn-ea"/>
                          <a:cs typeface="+mn-cs"/>
                        </a:rPr>
                        <a:t>Merck/</a:t>
                      </a:r>
                      <a:r>
                        <a:rPr lang="en-US" sz="1600" dirty="0">
                          <a:solidFill>
                            <a:srgbClr val="000000"/>
                          </a:solidFill>
                          <a:effectLst/>
                          <a:latin typeface="+mn-lt"/>
                        </a:rPr>
                        <a:t>Organon</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19755" marR="19755" marT="0" marB="0" anchor="ctr"/>
                </a:tc>
                <a:extLst>
                  <a:ext uri="{0D108BD9-81ED-4DB2-BD59-A6C34878D82A}">
                    <a16:rowId xmlns:a16="http://schemas.microsoft.com/office/drawing/2014/main" val="3810704660"/>
                  </a:ext>
                </a:extLst>
              </a:tr>
            </a:tbl>
          </a:graphicData>
        </a:graphic>
      </p:graphicFrame>
    </p:spTree>
    <p:extLst>
      <p:ext uri="{BB962C8B-B14F-4D97-AF65-F5344CB8AC3E}">
        <p14:creationId xmlns:p14="http://schemas.microsoft.com/office/powerpoint/2010/main" val="16173083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Velsipity (etrasimod)</a:t>
            </a:r>
            <a:endParaRPr lang="en-US" sz="3600" b="1" dirty="0">
              <a:solidFill>
                <a:schemeClr val="accent1"/>
              </a:solidFill>
              <a:ea typeface="Calibri" panose="020F0502020204030204" pitchFamily="34" charset="0"/>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666750"/>
            <a:ext cx="9144000" cy="4038600"/>
          </a:xfrm>
        </p:spPr>
        <p:txBody>
          <a:bodyPr/>
          <a:lstStyle/>
          <a:p>
            <a:pPr indent="-285750"/>
            <a:r>
              <a:rPr lang="en-US" sz="2200" b="0" i="0" dirty="0">
                <a:solidFill>
                  <a:srgbClr val="000000"/>
                </a:solidFill>
                <a:effectLst/>
              </a:rPr>
              <a:t>The recommended dosage is 2 mg orally once daily</a:t>
            </a:r>
          </a:p>
          <a:p>
            <a:pPr indent="-285750"/>
            <a:r>
              <a:rPr lang="en-US" sz="2200" b="0" i="0" dirty="0">
                <a:solidFill>
                  <a:srgbClr val="000000"/>
                </a:solidFill>
                <a:effectLst/>
              </a:rPr>
              <a:t>Available as 2 mg tablets</a:t>
            </a:r>
          </a:p>
          <a:p>
            <a:pPr indent="-285750"/>
            <a:r>
              <a:rPr lang="en-US" sz="2200" dirty="0">
                <a:solidFill>
                  <a:srgbClr val="000000"/>
                </a:solidFill>
              </a:rPr>
              <a:t>Contraindications:</a:t>
            </a:r>
          </a:p>
          <a:p>
            <a:pPr marL="800100" lvl="1"/>
            <a:r>
              <a:rPr lang="en-US" b="0" i="0" dirty="0">
                <a:solidFill>
                  <a:srgbClr val="000000"/>
                </a:solidFill>
                <a:effectLst/>
              </a:rPr>
              <a:t>In the last 6 months, experienced myocardial infarction, unstable angina pectoris, stroke, transient ischemic attack, decompensated heart failure requiring hospitalization, or Class III or IV heart failure</a:t>
            </a:r>
          </a:p>
          <a:p>
            <a:pPr marL="800100" lvl="1"/>
            <a:r>
              <a:rPr lang="en-US" b="0" i="0" dirty="0">
                <a:solidFill>
                  <a:srgbClr val="000000"/>
                </a:solidFill>
                <a:effectLst/>
              </a:rPr>
              <a:t>History or presence of Mobitz type II second-degree or third-degree atrioventricular (AV) block, sick sinus syndrome, or sino-atrial block, unless the patient has a functioning pacemaker</a:t>
            </a:r>
          </a:p>
          <a:p>
            <a:pPr marL="57150" indent="0">
              <a:buNone/>
            </a:pPr>
            <a:endParaRPr lang="en-US" sz="2200" b="0" i="0" dirty="0">
              <a:solidFill>
                <a:srgbClr val="000000"/>
              </a:solidFill>
              <a:effectLst/>
            </a:endParaRPr>
          </a:p>
        </p:txBody>
      </p:sp>
    </p:spTree>
    <p:extLst>
      <p:ext uri="{BB962C8B-B14F-4D97-AF65-F5344CB8AC3E}">
        <p14:creationId xmlns:p14="http://schemas.microsoft.com/office/powerpoint/2010/main" val="370657099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Velsipity (etrasimod)</a:t>
            </a:r>
            <a:endParaRPr lang="en-US" sz="3600" b="1" dirty="0">
              <a:solidFill>
                <a:schemeClr val="accent1"/>
              </a:solidFill>
              <a:ea typeface="Calibri" panose="020F0502020204030204" pitchFamily="34" charset="0"/>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666750"/>
            <a:ext cx="9144000" cy="4038600"/>
          </a:xfrm>
        </p:spPr>
        <p:txBody>
          <a:bodyPr/>
          <a:lstStyle/>
          <a:p>
            <a:pPr marL="400050"/>
            <a:r>
              <a:rPr lang="en-US" sz="2200" dirty="0">
                <a:solidFill>
                  <a:srgbClr val="020202"/>
                </a:solidFill>
              </a:rPr>
              <a:t>Warnings include i</a:t>
            </a:r>
            <a:r>
              <a:rPr lang="en-US" sz="2200" b="0" i="0" dirty="0">
                <a:solidFill>
                  <a:srgbClr val="020202"/>
                </a:solidFill>
                <a:effectLst/>
              </a:rPr>
              <a:t>nfections, bradyarrhythmia and atrioventricular </a:t>
            </a:r>
            <a:r>
              <a:rPr lang="en-US" sz="2200" dirty="0">
                <a:solidFill>
                  <a:srgbClr val="020202"/>
                </a:solidFill>
              </a:rPr>
              <a:t>c</a:t>
            </a:r>
            <a:r>
              <a:rPr lang="en-US" sz="2200" b="0" i="0" dirty="0">
                <a:solidFill>
                  <a:srgbClr val="020202"/>
                </a:solidFill>
                <a:effectLst/>
              </a:rPr>
              <a:t>onduction </a:t>
            </a:r>
            <a:r>
              <a:rPr lang="en-US" sz="2200" dirty="0">
                <a:solidFill>
                  <a:srgbClr val="020202"/>
                </a:solidFill>
              </a:rPr>
              <a:t>d</a:t>
            </a:r>
            <a:r>
              <a:rPr lang="en-US" sz="2200" b="0" i="0" dirty="0">
                <a:solidFill>
                  <a:srgbClr val="020202"/>
                </a:solidFill>
                <a:effectLst/>
              </a:rPr>
              <a:t>elays, liver injury, macular </a:t>
            </a:r>
            <a:r>
              <a:rPr lang="en-US" sz="2200" dirty="0">
                <a:solidFill>
                  <a:srgbClr val="020202"/>
                </a:solidFill>
              </a:rPr>
              <a:t>e</a:t>
            </a:r>
            <a:r>
              <a:rPr lang="en-US" sz="2200" b="0" i="0" dirty="0">
                <a:solidFill>
                  <a:srgbClr val="020202"/>
                </a:solidFill>
                <a:effectLst/>
              </a:rPr>
              <a:t>dema, increased </a:t>
            </a:r>
            <a:r>
              <a:rPr lang="en-US" sz="2200" dirty="0">
                <a:solidFill>
                  <a:srgbClr val="020202"/>
                </a:solidFill>
              </a:rPr>
              <a:t>b</a:t>
            </a:r>
            <a:r>
              <a:rPr lang="en-US" sz="2200" b="0" i="0" dirty="0">
                <a:solidFill>
                  <a:srgbClr val="020202"/>
                </a:solidFill>
                <a:effectLst/>
              </a:rPr>
              <a:t>lood </a:t>
            </a:r>
            <a:r>
              <a:rPr lang="en-US" sz="2200" dirty="0">
                <a:solidFill>
                  <a:srgbClr val="020202"/>
                </a:solidFill>
              </a:rPr>
              <a:t>p</a:t>
            </a:r>
            <a:r>
              <a:rPr lang="en-US" sz="2200" b="0" i="0" dirty="0">
                <a:solidFill>
                  <a:srgbClr val="020202"/>
                </a:solidFill>
                <a:effectLst/>
              </a:rPr>
              <a:t>ressure</a:t>
            </a:r>
            <a:r>
              <a:rPr lang="en-US" sz="2200" dirty="0">
                <a:solidFill>
                  <a:srgbClr val="020202"/>
                </a:solidFill>
              </a:rPr>
              <a:t>, f</a:t>
            </a:r>
            <a:r>
              <a:rPr lang="en-US" sz="2200" b="0" i="0" dirty="0">
                <a:solidFill>
                  <a:srgbClr val="020202"/>
                </a:solidFill>
                <a:effectLst/>
              </a:rPr>
              <a:t>etal </a:t>
            </a:r>
            <a:r>
              <a:rPr lang="en-US" sz="2200" dirty="0">
                <a:solidFill>
                  <a:srgbClr val="020202"/>
                </a:solidFill>
              </a:rPr>
              <a:t>r</a:t>
            </a:r>
            <a:r>
              <a:rPr lang="en-US" sz="2200" b="0" i="0" dirty="0">
                <a:solidFill>
                  <a:srgbClr val="020202"/>
                </a:solidFill>
                <a:effectLst/>
              </a:rPr>
              <a:t>isk, malignancies, posterior reversible </a:t>
            </a:r>
            <a:r>
              <a:rPr lang="en-US" sz="2200" dirty="0">
                <a:solidFill>
                  <a:srgbClr val="020202"/>
                </a:solidFill>
              </a:rPr>
              <a:t>e</a:t>
            </a:r>
            <a:r>
              <a:rPr lang="en-US" sz="2200" b="0" i="0" dirty="0">
                <a:solidFill>
                  <a:srgbClr val="020202"/>
                </a:solidFill>
                <a:effectLst/>
              </a:rPr>
              <a:t>ncephalopathy </a:t>
            </a:r>
            <a:r>
              <a:rPr lang="en-US" sz="2200" dirty="0">
                <a:solidFill>
                  <a:srgbClr val="020202"/>
                </a:solidFill>
              </a:rPr>
              <a:t>s</a:t>
            </a:r>
            <a:r>
              <a:rPr lang="en-US" sz="2200" b="0" i="0" dirty="0">
                <a:solidFill>
                  <a:srgbClr val="020202"/>
                </a:solidFill>
                <a:effectLst/>
              </a:rPr>
              <a:t>yndrome (PRES), respiratory </a:t>
            </a:r>
            <a:r>
              <a:rPr lang="en-US" sz="2200" dirty="0">
                <a:solidFill>
                  <a:srgbClr val="020202"/>
                </a:solidFill>
              </a:rPr>
              <a:t>e</a:t>
            </a:r>
            <a:r>
              <a:rPr lang="en-US" sz="2200" b="0" i="0" dirty="0">
                <a:solidFill>
                  <a:srgbClr val="020202"/>
                </a:solidFill>
                <a:effectLst/>
              </a:rPr>
              <a:t>ffects, unintended </a:t>
            </a:r>
            <a:r>
              <a:rPr lang="en-US" sz="2200" dirty="0">
                <a:solidFill>
                  <a:srgbClr val="020202"/>
                </a:solidFill>
              </a:rPr>
              <a:t>a</a:t>
            </a:r>
            <a:r>
              <a:rPr lang="en-US" sz="2200" b="0" i="0" dirty="0">
                <a:solidFill>
                  <a:srgbClr val="020202"/>
                </a:solidFill>
                <a:effectLst/>
              </a:rPr>
              <a:t>dditive </a:t>
            </a:r>
            <a:r>
              <a:rPr lang="en-US" sz="2200" dirty="0">
                <a:solidFill>
                  <a:srgbClr val="020202"/>
                </a:solidFill>
              </a:rPr>
              <a:t>i</a:t>
            </a:r>
            <a:r>
              <a:rPr lang="en-US" sz="2200" b="0" i="0" dirty="0">
                <a:solidFill>
                  <a:srgbClr val="020202"/>
                </a:solidFill>
                <a:effectLst/>
              </a:rPr>
              <a:t>mmune </a:t>
            </a:r>
            <a:r>
              <a:rPr lang="en-US" sz="2200" dirty="0">
                <a:solidFill>
                  <a:srgbClr val="020202"/>
                </a:solidFill>
              </a:rPr>
              <a:t>s</a:t>
            </a:r>
            <a:r>
              <a:rPr lang="en-US" sz="2200" b="0" i="0" dirty="0">
                <a:solidFill>
                  <a:srgbClr val="020202"/>
                </a:solidFill>
                <a:effectLst/>
              </a:rPr>
              <a:t>ystem </a:t>
            </a:r>
            <a:r>
              <a:rPr lang="en-US" sz="2200" dirty="0">
                <a:solidFill>
                  <a:srgbClr val="020202"/>
                </a:solidFill>
              </a:rPr>
              <a:t>e</a:t>
            </a:r>
            <a:r>
              <a:rPr lang="en-US" sz="2200" b="0" i="0" dirty="0">
                <a:solidFill>
                  <a:srgbClr val="020202"/>
                </a:solidFill>
                <a:effectLst/>
              </a:rPr>
              <a:t>ffects from prior </a:t>
            </a:r>
            <a:r>
              <a:rPr lang="en-US" sz="2200" dirty="0">
                <a:solidFill>
                  <a:srgbClr val="020202"/>
                </a:solidFill>
              </a:rPr>
              <a:t>t</a:t>
            </a:r>
            <a:r>
              <a:rPr lang="en-US" sz="2200" b="0" i="0" dirty="0">
                <a:solidFill>
                  <a:srgbClr val="020202"/>
                </a:solidFill>
                <a:effectLst/>
              </a:rPr>
              <a:t>reatment with immunosuppressive or immune-modulating </a:t>
            </a:r>
            <a:r>
              <a:rPr lang="en-US" sz="2200" dirty="0">
                <a:solidFill>
                  <a:srgbClr val="020202"/>
                </a:solidFill>
              </a:rPr>
              <a:t>d</a:t>
            </a:r>
            <a:r>
              <a:rPr lang="en-US" sz="2200" b="0" i="0" dirty="0">
                <a:solidFill>
                  <a:srgbClr val="020202"/>
                </a:solidFill>
                <a:effectLst/>
              </a:rPr>
              <a:t>rugs, and immune </a:t>
            </a:r>
            <a:r>
              <a:rPr lang="en-US" sz="2200" dirty="0">
                <a:solidFill>
                  <a:srgbClr val="020202"/>
                </a:solidFill>
              </a:rPr>
              <a:t>s</a:t>
            </a:r>
            <a:r>
              <a:rPr lang="en-US" sz="2200" b="0" i="0" dirty="0">
                <a:solidFill>
                  <a:srgbClr val="020202"/>
                </a:solidFill>
                <a:effectLst/>
              </a:rPr>
              <a:t>ystem </a:t>
            </a:r>
            <a:r>
              <a:rPr lang="en-US" sz="2200" dirty="0">
                <a:solidFill>
                  <a:srgbClr val="020202"/>
                </a:solidFill>
              </a:rPr>
              <a:t>e</a:t>
            </a:r>
            <a:r>
              <a:rPr lang="en-US" sz="2200" b="0" i="0" dirty="0">
                <a:solidFill>
                  <a:srgbClr val="020202"/>
                </a:solidFill>
                <a:effectLst/>
              </a:rPr>
              <a:t>ffects </a:t>
            </a:r>
            <a:r>
              <a:rPr lang="en-US" sz="2200" dirty="0">
                <a:solidFill>
                  <a:srgbClr val="020202"/>
                </a:solidFill>
              </a:rPr>
              <a:t>a</a:t>
            </a:r>
            <a:r>
              <a:rPr lang="en-US" sz="2200" b="0" i="0" dirty="0">
                <a:solidFill>
                  <a:srgbClr val="020202"/>
                </a:solidFill>
                <a:effectLst/>
              </a:rPr>
              <a:t>fter </a:t>
            </a:r>
            <a:r>
              <a:rPr lang="en-US" sz="2200" dirty="0">
                <a:solidFill>
                  <a:srgbClr val="020202"/>
                </a:solidFill>
              </a:rPr>
              <a:t>s</a:t>
            </a:r>
            <a:r>
              <a:rPr lang="en-US" sz="2200" b="0" i="0" dirty="0">
                <a:solidFill>
                  <a:srgbClr val="020202"/>
                </a:solidFill>
                <a:effectLst/>
              </a:rPr>
              <a:t>topping Velsipity</a:t>
            </a:r>
            <a:endParaRPr lang="en-US" sz="2200" dirty="0">
              <a:solidFill>
                <a:srgbClr val="020202"/>
              </a:solidFill>
            </a:endParaRPr>
          </a:p>
          <a:p>
            <a:pPr marL="400050"/>
            <a:r>
              <a:rPr lang="en-US" sz="2200" b="0" i="0" dirty="0">
                <a:solidFill>
                  <a:srgbClr val="020202"/>
                </a:solidFill>
                <a:effectLst/>
              </a:rPr>
              <a:t>Adverse Reactions:</a:t>
            </a:r>
          </a:p>
          <a:p>
            <a:pPr marL="800100" lvl="1"/>
            <a:r>
              <a:rPr lang="en-US" b="0" i="0" dirty="0">
                <a:solidFill>
                  <a:srgbClr val="020202"/>
                </a:solidFill>
                <a:effectLst/>
              </a:rPr>
              <a:t>Headache</a:t>
            </a:r>
          </a:p>
          <a:p>
            <a:pPr marL="800100" lvl="1"/>
            <a:r>
              <a:rPr lang="en-US" dirty="0">
                <a:solidFill>
                  <a:srgbClr val="020202"/>
                </a:solidFill>
              </a:rPr>
              <a:t>E</a:t>
            </a:r>
            <a:r>
              <a:rPr lang="en-US" b="0" i="0" dirty="0">
                <a:solidFill>
                  <a:srgbClr val="020202"/>
                </a:solidFill>
                <a:effectLst/>
              </a:rPr>
              <a:t>levated liver tests</a:t>
            </a:r>
          </a:p>
          <a:p>
            <a:pPr marL="800100" lvl="1"/>
            <a:r>
              <a:rPr lang="en-US" dirty="0">
                <a:solidFill>
                  <a:srgbClr val="020202"/>
                </a:solidFill>
              </a:rPr>
              <a:t>D</a:t>
            </a:r>
            <a:r>
              <a:rPr lang="en-US" b="0" i="0" dirty="0">
                <a:solidFill>
                  <a:srgbClr val="020202"/>
                </a:solidFill>
                <a:effectLst/>
              </a:rPr>
              <a:t>izziness</a:t>
            </a:r>
          </a:p>
        </p:txBody>
      </p:sp>
    </p:spTree>
    <p:extLst>
      <p:ext uri="{BB962C8B-B14F-4D97-AF65-F5344CB8AC3E}">
        <p14:creationId xmlns:p14="http://schemas.microsoft.com/office/powerpoint/2010/main" val="190602330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Velsipity (etrasimod)</a:t>
            </a:r>
            <a:endParaRPr lang="en-US" sz="3600" b="1" dirty="0">
              <a:solidFill>
                <a:schemeClr val="accent1"/>
              </a:solidFill>
              <a:ea typeface="Calibri" panose="020F0502020204030204" pitchFamily="34" charset="0"/>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597408"/>
            <a:ext cx="9144000" cy="4107942"/>
          </a:xfrm>
        </p:spPr>
        <p:txBody>
          <a:bodyPr/>
          <a:lstStyle/>
          <a:p>
            <a:pPr marL="400050"/>
            <a:r>
              <a:rPr lang="en-US" sz="1900" dirty="0">
                <a:solidFill>
                  <a:srgbClr val="000000"/>
                </a:solidFill>
              </a:rPr>
              <a:t>There are no comparative trials</a:t>
            </a:r>
          </a:p>
          <a:p>
            <a:pPr marL="400050"/>
            <a:r>
              <a:rPr lang="en-US" sz="1900" b="0" i="0" dirty="0">
                <a:solidFill>
                  <a:srgbClr val="000000"/>
                </a:solidFill>
                <a:effectLst/>
              </a:rPr>
              <a:t>The ELEVATE UC Phase 3 registrational program (ELEVATE UC 52 and ELEVATE UC 12) evaluated the safety and efficacy of Velsipity 2 mg once-daily on clinical remission in UC patients </a:t>
            </a:r>
          </a:p>
          <a:p>
            <a:pPr marL="400050"/>
            <a:r>
              <a:rPr lang="en-US" sz="1900" dirty="0">
                <a:solidFill>
                  <a:srgbClr val="000000"/>
                </a:solidFill>
              </a:rPr>
              <a:t>All participants </a:t>
            </a:r>
            <a:r>
              <a:rPr lang="en-US" sz="1900" b="0" i="0" dirty="0">
                <a:solidFill>
                  <a:srgbClr val="000000"/>
                </a:solidFill>
                <a:effectLst/>
              </a:rPr>
              <a:t>had previously failed or were intolerant to at least one conventional, biologic, or Janus kinase (JAK) inhibitor therapy</a:t>
            </a:r>
          </a:p>
          <a:p>
            <a:pPr marL="400050"/>
            <a:r>
              <a:rPr lang="en-US" sz="1900" b="0" i="0" dirty="0">
                <a:solidFill>
                  <a:srgbClr val="000000"/>
                </a:solidFill>
                <a:effectLst/>
              </a:rPr>
              <a:t>In ELEVATE UC 52, clinical remission was 27.0% for patients receiving Velsipity compared to 7.0% for patients receiving placebo at week 12 and was 32.0% compared to 7.0% at week 52</a:t>
            </a:r>
          </a:p>
          <a:p>
            <a:pPr marL="400050"/>
            <a:r>
              <a:rPr lang="en-US" sz="1900" b="0" i="0" dirty="0">
                <a:solidFill>
                  <a:srgbClr val="000000"/>
                </a:solidFill>
                <a:effectLst/>
              </a:rPr>
              <a:t>In ELEVATE UC 12, clinical remission was achieved among 26.0% of patients receiving Velsipity compared to 15.0% of patients receiving placebo</a:t>
            </a:r>
          </a:p>
          <a:p>
            <a:pPr marL="400050"/>
            <a:r>
              <a:rPr lang="en-US" sz="1900" b="0" i="0" dirty="0">
                <a:solidFill>
                  <a:srgbClr val="000000"/>
                </a:solidFill>
                <a:effectLst/>
              </a:rPr>
              <a:t>All key secondary efficacy endpoints were met at week 12, including endoscopic improvement and mucosal healing</a:t>
            </a:r>
          </a:p>
        </p:txBody>
      </p:sp>
    </p:spTree>
    <p:extLst>
      <p:ext uri="{BB962C8B-B14F-4D97-AF65-F5344CB8AC3E}">
        <p14:creationId xmlns:p14="http://schemas.microsoft.com/office/powerpoint/2010/main" val="366860863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Zurzuvae (zuranolone)</a:t>
            </a:r>
            <a:endParaRPr lang="en-US" sz="3600" b="1" dirty="0">
              <a:solidFill>
                <a:schemeClr val="accent1"/>
              </a:solidFill>
              <a:ea typeface="Calibri" panose="020F0502020204030204" pitchFamily="34" charset="0"/>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597408"/>
            <a:ext cx="9144000" cy="4107942"/>
          </a:xfrm>
        </p:spPr>
        <p:txBody>
          <a:bodyPr/>
          <a:lstStyle/>
          <a:p>
            <a:pPr marL="400050"/>
            <a:r>
              <a:rPr lang="en-US" sz="2000" dirty="0">
                <a:solidFill>
                  <a:srgbClr val="020202"/>
                </a:solidFill>
              </a:rPr>
              <a:t>Indicated for the treatment of postpartum depression (PPD) in adults</a:t>
            </a:r>
          </a:p>
          <a:p>
            <a:pPr marL="400050"/>
            <a:r>
              <a:rPr lang="en-US" sz="2000" dirty="0">
                <a:solidFill>
                  <a:srgbClr val="020202"/>
                </a:solidFill>
              </a:rPr>
              <a:t>Dosage is 50 mg orally once daily in the evening with fat-containing food  for 14 days</a:t>
            </a:r>
          </a:p>
          <a:p>
            <a:pPr marL="400050"/>
            <a:r>
              <a:rPr lang="en-US" sz="2000" dirty="0">
                <a:solidFill>
                  <a:srgbClr val="020202"/>
                </a:solidFill>
              </a:rPr>
              <a:t>Can be used alone or as an adjunct to other oral antidepressant therapy</a:t>
            </a:r>
          </a:p>
          <a:p>
            <a:pPr marL="400050"/>
            <a:r>
              <a:rPr lang="en-US" sz="2000" dirty="0">
                <a:solidFill>
                  <a:srgbClr val="020202"/>
                </a:solidFill>
              </a:rPr>
              <a:t>Available as 20 mg, 25 mg, and 30 mg capsules</a:t>
            </a:r>
          </a:p>
          <a:p>
            <a:pPr marL="400050"/>
            <a:r>
              <a:rPr lang="en-US" sz="2000" b="0" i="0" dirty="0">
                <a:solidFill>
                  <a:srgbClr val="020202"/>
                </a:solidFill>
                <a:effectLst/>
              </a:rPr>
              <a:t>Carries a boxed </a:t>
            </a:r>
            <a:r>
              <a:rPr lang="en-US" sz="2000" dirty="0">
                <a:solidFill>
                  <a:srgbClr val="020202"/>
                </a:solidFill>
              </a:rPr>
              <a:t>w</a:t>
            </a:r>
            <a:r>
              <a:rPr lang="en-US" sz="2000" b="0" i="0" dirty="0">
                <a:solidFill>
                  <a:srgbClr val="020202"/>
                </a:solidFill>
                <a:effectLst/>
              </a:rPr>
              <a:t>arning</a:t>
            </a:r>
            <a:r>
              <a:rPr lang="en-US" sz="2000" dirty="0">
                <a:solidFill>
                  <a:srgbClr val="020202"/>
                </a:solidFill>
              </a:rPr>
              <a:t> for d</a:t>
            </a:r>
            <a:r>
              <a:rPr lang="en-US" sz="2000" b="0" i="0" dirty="0">
                <a:solidFill>
                  <a:srgbClr val="020202"/>
                </a:solidFill>
                <a:effectLst/>
              </a:rPr>
              <a:t>riving impairment due to central nervous system (CNS) depressant effects</a:t>
            </a:r>
            <a:endParaRPr lang="en-US" sz="2000" dirty="0">
              <a:solidFill>
                <a:srgbClr val="020202"/>
              </a:solidFill>
            </a:endParaRPr>
          </a:p>
          <a:p>
            <a:pPr marL="400050"/>
            <a:r>
              <a:rPr lang="en-US" sz="2000" dirty="0">
                <a:solidFill>
                  <a:srgbClr val="020202"/>
                </a:solidFill>
              </a:rPr>
              <a:t>Additional Warnings:</a:t>
            </a:r>
          </a:p>
          <a:p>
            <a:pPr marL="800100" lvl="1"/>
            <a:r>
              <a:rPr lang="en-US" sz="2000" dirty="0">
                <a:solidFill>
                  <a:srgbClr val="020202"/>
                </a:solidFill>
              </a:rPr>
              <a:t>CNS Depressant Effects</a:t>
            </a:r>
          </a:p>
          <a:p>
            <a:pPr marL="800100" lvl="1"/>
            <a:r>
              <a:rPr lang="en-US" sz="2000" dirty="0">
                <a:solidFill>
                  <a:srgbClr val="020202"/>
                </a:solidFill>
              </a:rPr>
              <a:t>Suicidal Thoughts and Behavior</a:t>
            </a:r>
          </a:p>
          <a:p>
            <a:pPr marL="800100" lvl="1"/>
            <a:r>
              <a:rPr lang="en-US" sz="2000" dirty="0">
                <a:solidFill>
                  <a:srgbClr val="020202"/>
                </a:solidFill>
              </a:rPr>
              <a:t>Embryo-fetal Toxicity</a:t>
            </a:r>
          </a:p>
          <a:p>
            <a:pPr marL="400050"/>
            <a:endParaRPr lang="en-US" sz="2200" b="0" i="0" dirty="0">
              <a:solidFill>
                <a:srgbClr val="020202"/>
              </a:solidFill>
              <a:effectLst/>
            </a:endParaRPr>
          </a:p>
        </p:txBody>
      </p:sp>
    </p:spTree>
    <p:extLst>
      <p:ext uri="{BB962C8B-B14F-4D97-AF65-F5344CB8AC3E}">
        <p14:creationId xmlns:p14="http://schemas.microsoft.com/office/powerpoint/2010/main" val="26397015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8DB77-695D-5209-BD35-C4603F0D3B7C}"/>
              </a:ext>
            </a:extLst>
          </p:cNvPr>
          <p:cNvSpPr>
            <a:spLocks noGrp="1"/>
          </p:cNvSpPr>
          <p:nvPr>
            <p:ph type="title"/>
          </p:nvPr>
        </p:nvSpPr>
        <p:spPr>
          <a:xfrm>
            <a:off x="457200" y="135639"/>
            <a:ext cx="8229600" cy="677161"/>
          </a:xfrm>
        </p:spPr>
        <p:txBody>
          <a:bodyPr/>
          <a:lstStyle/>
          <a:p>
            <a:pPr>
              <a:spcBef>
                <a:spcPts val="0"/>
              </a:spcBef>
              <a:buClr>
                <a:srgbClr val="000000"/>
              </a:buClr>
            </a:pPr>
            <a:r>
              <a:rPr lang="en-US" sz="3600" b="1" dirty="0">
                <a:solidFill>
                  <a:schemeClr val="accent1"/>
                </a:solidFill>
                <a:ea typeface="Calibri" panose="020F0502020204030204" pitchFamily="34" charset="0"/>
                <a:cs typeface="Calibri" panose="020F0502020204030204" pitchFamily="34" charset="0"/>
              </a:rPr>
              <a:t>Zurzuvae (zuranolone)</a:t>
            </a:r>
            <a:endParaRPr lang="en-US" sz="3600" b="1" dirty="0">
              <a:solidFill>
                <a:schemeClr val="accent1"/>
              </a:solidFill>
              <a:ea typeface="Calibri" panose="020F0502020204030204" pitchFamily="34" charset="0"/>
            </a:endParaRPr>
          </a:p>
        </p:txBody>
      </p:sp>
      <p:sp>
        <p:nvSpPr>
          <p:cNvPr id="3" name="Content Placeholder 2">
            <a:extLst>
              <a:ext uri="{FF2B5EF4-FFF2-40B4-BE49-F238E27FC236}">
                <a16:creationId xmlns:a16="http://schemas.microsoft.com/office/drawing/2014/main" id="{84078EE0-EA30-9423-8251-C3719B7CD013}"/>
              </a:ext>
            </a:extLst>
          </p:cNvPr>
          <p:cNvSpPr>
            <a:spLocks noGrp="1"/>
          </p:cNvSpPr>
          <p:nvPr>
            <p:ph idx="1"/>
          </p:nvPr>
        </p:nvSpPr>
        <p:spPr>
          <a:xfrm>
            <a:off x="0" y="597408"/>
            <a:ext cx="9144000" cy="4107942"/>
          </a:xfrm>
        </p:spPr>
        <p:txBody>
          <a:bodyPr/>
          <a:lstStyle/>
          <a:p>
            <a:pPr marL="400050"/>
            <a:r>
              <a:rPr lang="en-US" sz="2200" dirty="0">
                <a:solidFill>
                  <a:srgbClr val="020202"/>
                </a:solidFill>
              </a:rPr>
              <a:t>Adverse reactions include somnolence, dizziness, diarrhea, fatigue, nasopharyngitis, and urinary tract infection</a:t>
            </a:r>
          </a:p>
          <a:p>
            <a:pPr marL="400050"/>
            <a:r>
              <a:rPr lang="en-US" sz="2200" b="0" i="0" dirty="0">
                <a:solidFill>
                  <a:srgbClr val="020202"/>
                </a:solidFill>
                <a:effectLst/>
                <a:latin typeface="+mn-lt"/>
              </a:rPr>
              <a:t>The NEST clinical development program included two studies in adult women with PPD (ROBIN and SKYLARK Studies)</a:t>
            </a:r>
          </a:p>
          <a:p>
            <a:pPr marL="400050"/>
            <a:r>
              <a:rPr lang="en-US" sz="2200" b="0" i="0" dirty="0">
                <a:solidFill>
                  <a:srgbClr val="020202"/>
                </a:solidFill>
                <a:effectLst/>
                <a:latin typeface="+mn-lt"/>
              </a:rPr>
              <a:t>Both studies met their primary endpoint, a significant mean reduction from baseline in the 17-item Hamilton Rating Scale for Depression (HAMD-17) total score, a common measure of depression severity, at Day 15 as compared to placebo</a:t>
            </a:r>
          </a:p>
          <a:p>
            <a:pPr marL="400050"/>
            <a:r>
              <a:rPr lang="en-US" sz="2200" b="0" i="0" dirty="0">
                <a:solidFill>
                  <a:srgbClr val="020202"/>
                </a:solidFill>
                <a:effectLst/>
                <a:latin typeface="+mn-lt"/>
              </a:rPr>
              <a:t>In the SKYLARK Study evaluating Zurzuvae 50 mg, all key secondary endpoints were met, with significant reduction in depressive symptoms seen as early as Day 3 and sustained through Day 45</a:t>
            </a:r>
          </a:p>
          <a:p>
            <a:pPr marL="400050"/>
            <a:endParaRPr lang="en-US" sz="2200" b="0" i="0" dirty="0">
              <a:solidFill>
                <a:srgbClr val="020202"/>
              </a:solidFill>
              <a:effectLst/>
            </a:endParaRPr>
          </a:p>
        </p:txBody>
      </p:sp>
    </p:spTree>
    <p:extLst>
      <p:ext uri="{BB962C8B-B14F-4D97-AF65-F5344CB8AC3E}">
        <p14:creationId xmlns:p14="http://schemas.microsoft.com/office/powerpoint/2010/main" val="24833208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E4127-8C1F-41BF-AF6D-9D546197D899}"/>
              </a:ext>
            </a:extLst>
          </p:cNvPr>
          <p:cNvSpPr>
            <a:spLocks noGrp="1"/>
          </p:cNvSpPr>
          <p:nvPr>
            <p:ph type="ctrTitle"/>
          </p:nvPr>
        </p:nvSpPr>
        <p:spPr/>
        <p:txBody>
          <a:bodyPr/>
          <a:lstStyle/>
          <a:p>
            <a:r>
              <a:rPr lang="en-US" dirty="0"/>
              <a:t>Break and Executive Session</a:t>
            </a:r>
          </a:p>
        </p:txBody>
      </p:sp>
    </p:spTree>
    <p:extLst>
      <p:ext uri="{BB962C8B-B14F-4D97-AF65-F5344CB8AC3E}">
        <p14:creationId xmlns:p14="http://schemas.microsoft.com/office/powerpoint/2010/main" val="355263028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a:lstStyle/>
          <a:p>
            <a:r>
              <a:rPr lang="en-US" dirty="0"/>
              <a:t>Public Therapeutic Class Votes</a:t>
            </a:r>
            <a:br>
              <a:rPr lang="en-US" dirty="0"/>
            </a:br>
            <a:endParaRPr lang="en-US" dirty="0"/>
          </a:p>
        </p:txBody>
      </p:sp>
    </p:spTree>
    <p:extLst>
      <p:ext uri="{BB962C8B-B14F-4D97-AF65-F5344CB8AC3E}">
        <p14:creationId xmlns:p14="http://schemas.microsoft.com/office/powerpoint/2010/main" val="9607211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0EA52F-DA32-4314-921B-522864EF5364}"/>
              </a:ext>
            </a:extLst>
          </p:cNvPr>
          <p:cNvSpPr>
            <a:spLocks noGrp="1"/>
          </p:cNvSpPr>
          <p:nvPr>
            <p:ph type="ctrTitle"/>
          </p:nvPr>
        </p:nvSpPr>
        <p:spPr/>
        <p:txBody>
          <a:bodyPr/>
          <a:lstStyle/>
          <a:p>
            <a:r>
              <a:rPr lang="en-US" dirty="0"/>
              <a:t>Biosimilar Update</a:t>
            </a:r>
            <a:br>
              <a:rPr lang="en-US" dirty="0"/>
            </a:br>
            <a:endParaRPr lang="en-US" dirty="0"/>
          </a:p>
        </p:txBody>
      </p:sp>
    </p:spTree>
    <p:extLst>
      <p:ext uri="{BB962C8B-B14F-4D97-AF65-F5344CB8AC3E}">
        <p14:creationId xmlns:p14="http://schemas.microsoft.com/office/powerpoint/2010/main" val="276803774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P&amp;T Meeting Dates</a:t>
            </a:r>
          </a:p>
        </p:txBody>
      </p:sp>
      <p:sp>
        <p:nvSpPr>
          <p:cNvPr id="3" name="Content Placeholder 2"/>
          <p:cNvSpPr>
            <a:spLocks noGrp="1"/>
          </p:cNvSpPr>
          <p:nvPr>
            <p:ph idx="1"/>
          </p:nvPr>
        </p:nvSpPr>
        <p:spPr/>
        <p:txBody>
          <a:bodyPr/>
          <a:lstStyle/>
          <a:p>
            <a:pPr marL="257175" lvl="1" indent="0">
              <a:buNone/>
            </a:pPr>
            <a:endParaRPr lang="en-US" dirty="0">
              <a:solidFill>
                <a:schemeClr val="tx1">
                  <a:lumMod val="50000"/>
                </a:schemeClr>
              </a:solidFill>
            </a:endParaRPr>
          </a:p>
          <a:p>
            <a:r>
              <a:rPr lang="en-US" sz="3200" b="1" dirty="0">
                <a:solidFill>
                  <a:srgbClr val="000000"/>
                </a:solidFill>
              </a:rPr>
              <a:t>Future Meeting Dates:</a:t>
            </a:r>
          </a:p>
          <a:p>
            <a:pPr lvl="1"/>
            <a:r>
              <a:rPr lang="en-US" sz="2800" dirty="0">
                <a:solidFill>
                  <a:srgbClr val="020202"/>
                </a:solidFill>
                <a:effectLst/>
                <a:ea typeface="Times New Roman" panose="02020603050405020304" pitchFamily="18" charset="0"/>
              </a:rPr>
              <a:t>May 21, 2024</a:t>
            </a:r>
          </a:p>
          <a:p>
            <a:pPr lvl="1"/>
            <a:r>
              <a:rPr lang="en-US" sz="2800" dirty="0">
                <a:solidFill>
                  <a:srgbClr val="020202"/>
                </a:solidFill>
                <a:effectLst/>
                <a:ea typeface="Times New Roman" panose="02020603050405020304" pitchFamily="18" charset="0"/>
              </a:rPr>
              <a:t>October 15, 2024</a:t>
            </a:r>
          </a:p>
          <a:p>
            <a:pPr lvl="1"/>
            <a:r>
              <a:rPr lang="en-US" sz="2800">
                <a:solidFill>
                  <a:srgbClr val="020202"/>
                </a:solidFill>
                <a:effectLst/>
                <a:ea typeface="Times New Roman" panose="02020603050405020304" pitchFamily="18" charset="0"/>
              </a:rPr>
              <a:t>January 29, </a:t>
            </a:r>
            <a:r>
              <a:rPr lang="en-US" sz="2800" dirty="0">
                <a:solidFill>
                  <a:srgbClr val="020202"/>
                </a:solidFill>
                <a:effectLst/>
                <a:ea typeface="Times New Roman" panose="02020603050405020304" pitchFamily="18" charset="0"/>
              </a:rPr>
              <a:t>2025</a:t>
            </a:r>
            <a:endParaRPr lang="en-US" sz="2800" dirty="0">
              <a:solidFill>
                <a:srgbClr val="020202"/>
              </a:solidFill>
            </a:endParaRPr>
          </a:p>
        </p:txBody>
      </p:sp>
      <p:sp>
        <p:nvSpPr>
          <p:cNvPr id="4" name="Slide Number Placeholder 3"/>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218</a:t>
            </a:fld>
            <a:endParaRPr lang="en-US" dirty="0"/>
          </a:p>
        </p:txBody>
      </p:sp>
    </p:spTree>
    <p:extLst>
      <p:ext uri="{BB962C8B-B14F-4D97-AF65-F5344CB8AC3E}">
        <p14:creationId xmlns:p14="http://schemas.microsoft.com/office/powerpoint/2010/main" val="4041690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1855399058"/>
              </p:ext>
            </p:extLst>
          </p:nvPr>
        </p:nvGraphicFramePr>
        <p:xfrm>
          <a:off x="304800" y="742950"/>
          <a:ext cx="8382000" cy="3851836"/>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158240">
                  <a:extLst>
                    <a:ext uri="{9D8B030D-6E8A-4147-A177-3AD203B41FA5}">
                      <a16:colId xmlns:a16="http://schemas.microsoft.com/office/drawing/2014/main" val="663915085"/>
                    </a:ext>
                  </a:extLst>
                </a:gridCol>
                <a:gridCol w="1127760">
                  <a:extLst>
                    <a:ext uri="{9D8B030D-6E8A-4147-A177-3AD203B41FA5}">
                      <a16:colId xmlns:a16="http://schemas.microsoft.com/office/drawing/2014/main" val="3340097246"/>
                    </a:ext>
                  </a:extLst>
                </a:gridCol>
                <a:gridCol w="859536">
                  <a:extLst>
                    <a:ext uri="{9D8B030D-6E8A-4147-A177-3AD203B41FA5}">
                      <a16:colId xmlns:a16="http://schemas.microsoft.com/office/drawing/2014/main" val="3114602912"/>
                    </a:ext>
                  </a:extLst>
                </a:gridCol>
                <a:gridCol w="893064">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68804">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Major Depressive Disorder</a:t>
                      </a:r>
                      <a:br>
                        <a:rPr lang="en-US" sz="1600" dirty="0">
                          <a:solidFill>
                            <a:srgbClr val="000000"/>
                          </a:solidFill>
                          <a:effectLst/>
                        </a:rPr>
                      </a:br>
                      <a:r>
                        <a:rPr lang="en-US" sz="1600" dirty="0">
                          <a:solidFill>
                            <a:srgbClr val="000000"/>
                          </a:solidFill>
                          <a:effectLst/>
                        </a:rPr>
                        <a:t>(MDD)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Generalized Anxiety Disorder</a:t>
                      </a:r>
                      <a:br>
                        <a:rPr lang="en-US" sz="1600" dirty="0">
                          <a:solidFill>
                            <a:srgbClr val="000000"/>
                          </a:solidFill>
                          <a:effectLst/>
                        </a:rPr>
                      </a:br>
                      <a:r>
                        <a:rPr lang="en-US" sz="1600" dirty="0">
                          <a:solidFill>
                            <a:srgbClr val="000000"/>
                          </a:solidFill>
                          <a:effectLst/>
                        </a:rPr>
                        <a:t>(GAD)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Social Anxiety Disorder</a:t>
                      </a:r>
                      <a:br>
                        <a:rPr lang="en-US" sz="1600" dirty="0">
                          <a:solidFill>
                            <a:srgbClr val="000000"/>
                          </a:solidFill>
                          <a:effectLst/>
                        </a:rPr>
                      </a:br>
                      <a:r>
                        <a:rPr lang="en-US" sz="1600" dirty="0">
                          <a:solidFill>
                            <a:srgbClr val="000000"/>
                          </a:solidFill>
                          <a:effectLst/>
                        </a:rPr>
                        <a:t>(SAD)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Panic Disorder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Other</a:t>
                      </a:r>
                      <a:br>
                        <a:rPr lang="en-US" sz="1600" dirty="0">
                          <a:solidFill>
                            <a:srgbClr val="000000"/>
                          </a:solidFill>
                          <a:effectLst/>
                        </a:rPr>
                      </a:b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483796">
                <a:tc>
                  <a:txBody>
                    <a:bodyPr/>
                    <a:lstStyle/>
                    <a:p>
                      <a:pPr marL="0" marR="0">
                        <a:spcBef>
                          <a:spcPts val="200"/>
                        </a:spcBef>
                        <a:spcAft>
                          <a:spcPts val="200"/>
                        </a:spcAft>
                      </a:pPr>
                      <a:r>
                        <a:rPr lang="en-US" sz="1600" dirty="0">
                          <a:solidFill>
                            <a:srgbClr val="000000"/>
                          </a:solidFill>
                          <a:effectLst/>
                        </a:rPr>
                        <a:t>nefazodone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Teva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176791721"/>
                  </a:ext>
                </a:extLst>
              </a:tr>
              <a:tr h="636196">
                <a:tc>
                  <a:txBody>
                    <a:bodyPr/>
                    <a:lstStyle/>
                    <a:p>
                      <a:pPr marL="0" marR="0">
                        <a:spcBef>
                          <a:spcPts val="200"/>
                        </a:spcBef>
                        <a:spcAft>
                          <a:spcPts val="200"/>
                        </a:spcAft>
                      </a:pPr>
                      <a:r>
                        <a:rPr lang="en-US" sz="1600" dirty="0">
                          <a:solidFill>
                            <a:srgbClr val="000000"/>
                          </a:solidFill>
                          <a:effectLst/>
                        </a:rPr>
                        <a:t>phenelzine </a:t>
                      </a:r>
                    </a:p>
                    <a:p>
                      <a:pPr marL="0" marR="0">
                        <a:spcBef>
                          <a:spcPts val="200"/>
                        </a:spcBef>
                        <a:spcAft>
                          <a:spcPts val="200"/>
                        </a:spcAft>
                      </a:pPr>
                      <a:r>
                        <a:rPr lang="en-US" sz="1600" dirty="0">
                          <a:solidFill>
                            <a:srgbClr val="000000"/>
                          </a:solidFill>
                          <a:effectLst/>
                        </a:rPr>
                        <a:t>(Nardil®)</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generic, Pfizer </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br>
                        <a:rPr lang="en-US" sz="1600" dirty="0">
                          <a:solidFill>
                            <a:srgbClr val="000000"/>
                          </a:solidFill>
                          <a:effectLst/>
                        </a:rPr>
                      </a:br>
                      <a:r>
                        <a:rPr lang="en-US" sz="1600" dirty="0">
                          <a:solidFill>
                            <a:srgbClr val="000000"/>
                          </a:solidFill>
                          <a:effectLst/>
                        </a:rPr>
                        <a:t>2</a:t>
                      </a:r>
                      <a:r>
                        <a:rPr lang="en-US" sz="1600" baseline="30000" dirty="0">
                          <a:solidFill>
                            <a:srgbClr val="000000"/>
                          </a:solidFill>
                          <a:effectLst/>
                        </a:rPr>
                        <a:t>nd</a:t>
                      </a:r>
                      <a:r>
                        <a:rPr lang="en-US" sz="1600" dirty="0">
                          <a:solidFill>
                            <a:srgbClr val="000000"/>
                          </a:solidFill>
                          <a:effectLst/>
                        </a:rPr>
                        <a:t> line 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261780936"/>
                  </a:ext>
                </a:extLst>
              </a:tr>
              <a:tr h="636196">
                <a:tc>
                  <a:txBody>
                    <a:bodyPr/>
                    <a:lstStyle/>
                    <a:p>
                      <a:pPr marL="0" marR="0">
                        <a:spcBef>
                          <a:spcPts val="200"/>
                        </a:spcBef>
                        <a:spcAft>
                          <a:spcPts val="200"/>
                        </a:spcAft>
                      </a:pPr>
                      <a:r>
                        <a:rPr lang="en-US" sz="1600" dirty="0">
                          <a:solidFill>
                            <a:srgbClr val="000000"/>
                          </a:solidFill>
                          <a:effectLst/>
                        </a:rPr>
                        <a:t>selegiline </a:t>
                      </a:r>
                    </a:p>
                    <a:p>
                      <a:pPr marL="0" marR="0">
                        <a:spcBef>
                          <a:spcPts val="200"/>
                        </a:spcBef>
                        <a:spcAft>
                          <a:spcPts val="200"/>
                        </a:spcAft>
                      </a:pPr>
                      <a:r>
                        <a:rPr lang="en-US" sz="1600" dirty="0">
                          <a:solidFill>
                            <a:srgbClr val="000000"/>
                          </a:solidFill>
                          <a:effectLst/>
                        </a:rPr>
                        <a:t>(Emsam®)</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Mylan Specialty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810704660"/>
                  </a:ext>
                </a:extLst>
              </a:tr>
              <a:tr h="636196">
                <a:tc>
                  <a:txBody>
                    <a:bodyPr/>
                    <a:lstStyle/>
                    <a:p>
                      <a:pPr marL="0" marR="0">
                        <a:spcBef>
                          <a:spcPts val="200"/>
                        </a:spcBef>
                        <a:spcAft>
                          <a:spcPts val="200"/>
                        </a:spcAft>
                      </a:pPr>
                      <a:r>
                        <a:rPr lang="en-US" sz="1600" dirty="0">
                          <a:solidFill>
                            <a:srgbClr val="000000"/>
                          </a:solidFill>
                          <a:effectLst/>
                        </a:rPr>
                        <a:t>tranylcypromine (Parnate®)</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rPr>
                        <a:t>generic, Concordia</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X</a:t>
                      </a:r>
                      <a:br>
                        <a:rPr lang="en-US" sz="1600" dirty="0">
                          <a:solidFill>
                            <a:srgbClr val="000000"/>
                          </a:solidFill>
                          <a:effectLst/>
                        </a:rPr>
                      </a:br>
                      <a:r>
                        <a:rPr lang="en-US" sz="1600" dirty="0">
                          <a:solidFill>
                            <a:srgbClr val="000000"/>
                          </a:solidFill>
                          <a:effectLst/>
                        </a:rPr>
                        <a:t>2</a:t>
                      </a:r>
                      <a:r>
                        <a:rPr lang="en-US" sz="1600" baseline="30000" dirty="0">
                          <a:solidFill>
                            <a:srgbClr val="000000"/>
                          </a:solidFill>
                          <a:effectLst/>
                        </a:rPr>
                        <a:t>nd</a:t>
                      </a:r>
                      <a:r>
                        <a:rPr lang="en-US" sz="1600" dirty="0">
                          <a:solidFill>
                            <a:srgbClr val="000000"/>
                          </a:solidFill>
                          <a:effectLst/>
                        </a:rPr>
                        <a:t> line therapy</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438858822"/>
                  </a:ext>
                </a:extLst>
              </a:tr>
            </a:tbl>
          </a:graphicData>
        </a:graphic>
      </p:graphicFrame>
    </p:spTree>
    <p:extLst>
      <p:ext uri="{BB962C8B-B14F-4D97-AF65-F5344CB8AC3E}">
        <p14:creationId xmlns:p14="http://schemas.microsoft.com/office/powerpoint/2010/main" val="4079990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8"/>
            <a:ext cx="8229600" cy="560955"/>
          </a:xfrm>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23</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3020690387"/>
              </p:ext>
            </p:extLst>
          </p:nvPr>
        </p:nvGraphicFramePr>
        <p:xfrm>
          <a:off x="304800" y="788669"/>
          <a:ext cx="8382000" cy="3751344"/>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146048">
                  <a:extLst>
                    <a:ext uri="{9D8B030D-6E8A-4147-A177-3AD203B41FA5}">
                      <a16:colId xmlns:a16="http://schemas.microsoft.com/office/drawing/2014/main" val="663915085"/>
                    </a:ext>
                  </a:extLst>
                </a:gridCol>
                <a:gridCol w="1139952">
                  <a:extLst>
                    <a:ext uri="{9D8B030D-6E8A-4147-A177-3AD203B41FA5}">
                      <a16:colId xmlns:a16="http://schemas.microsoft.com/office/drawing/2014/main" val="3340097246"/>
                    </a:ext>
                  </a:extLst>
                </a:gridCol>
                <a:gridCol w="883920">
                  <a:extLst>
                    <a:ext uri="{9D8B030D-6E8A-4147-A177-3AD203B41FA5}">
                      <a16:colId xmlns:a16="http://schemas.microsoft.com/office/drawing/2014/main" val="3114602912"/>
                    </a:ext>
                  </a:extLst>
                </a:gridCol>
                <a:gridCol w="868680">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085123">
                <a:tc>
                  <a:txBody>
                    <a:bodyPr/>
                    <a:lstStyle/>
                    <a:p>
                      <a:pPr marL="0" marR="0" algn="ctr">
                        <a:spcBef>
                          <a:spcPts val="200"/>
                        </a:spcBef>
                        <a:spcAft>
                          <a:spcPts val="200"/>
                        </a:spcAft>
                      </a:pPr>
                      <a:r>
                        <a:rPr lang="en-US" sz="1600" dirty="0">
                          <a:solidFill>
                            <a:srgbClr val="000000"/>
                          </a:solidFill>
                          <a:effectLst/>
                          <a:latin typeface="+mn-lt"/>
                        </a:rPr>
                        <a:t>Drug</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latin typeface="+mn-lt"/>
                        </a:rPr>
                        <a:t>Manufacturer</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latin typeface="+mn-lt"/>
                        </a:rPr>
                        <a:t>Major Depressive Disorder</a:t>
                      </a:r>
                      <a:br>
                        <a:rPr lang="en-US" sz="1600" dirty="0">
                          <a:solidFill>
                            <a:srgbClr val="000000"/>
                          </a:solidFill>
                          <a:effectLst/>
                          <a:latin typeface="+mn-lt"/>
                        </a:rPr>
                      </a:br>
                      <a:r>
                        <a:rPr lang="en-US" sz="1600" dirty="0">
                          <a:solidFill>
                            <a:srgbClr val="000000"/>
                          </a:solidFill>
                          <a:effectLst/>
                          <a:latin typeface="+mn-lt"/>
                        </a:rPr>
                        <a:t>(MDD)</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latin typeface="+mn-lt"/>
                        </a:rPr>
                        <a:t>Generalized Anxiety Disorder</a:t>
                      </a:r>
                      <a:br>
                        <a:rPr lang="en-US" sz="1600" dirty="0">
                          <a:solidFill>
                            <a:srgbClr val="000000"/>
                          </a:solidFill>
                          <a:effectLst/>
                          <a:latin typeface="+mn-lt"/>
                        </a:rPr>
                      </a:br>
                      <a:r>
                        <a:rPr lang="en-US" sz="1600" dirty="0">
                          <a:solidFill>
                            <a:srgbClr val="000000"/>
                          </a:solidFill>
                          <a:effectLst/>
                          <a:latin typeface="+mn-lt"/>
                        </a:rPr>
                        <a:t>(GAD)</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latin typeface="+mn-lt"/>
                        </a:rPr>
                        <a:t>Social Anxiety Disorder</a:t>
                      </a:r>
                      <a:br>
                        <a:rPr lang="en-US" sz="1600" dirty="0">
                          <a:solidFill>
                            <a:srgbClr val="000000"/>
                          </a:solidFill>
                          <a:effectLst/>
                          <a:latin typeface="+mn-lt"/>
                        </a:rPr>
                      </a:br>
                      <a:r>
                        <a:rPr lang="en-US" sz="1600" dirty="0">
                          <a:solidFill>
                            <a:srgbClr val="000000"/>
                          </a:solidFill>
                          <a:effectLst/>
                          <a:latin typeface="+mn-lt"/>
                        </a:rPr>
                        <a:t>(SAD)</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latin typeface="+mn-lt"/>
                        </a:rPr>
                        <a:t>Panic Disorder</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latin typeface="+mn-lt"/>
                        </a:rPr>
                        <a:t>Other</a:t>
                      </a:r>
                      <a:br>
                        <a:rPr lang="en-US" sz="1600" dirty="0">
                          <a:solidFill>
                            <a:srgbClr val="000000"/>
                          </a:solidFill>
                          <a:effectLst/>
                          <a:latin typeface="+mn-lt"/>
                        </a:rPr>
                      </a:br>
                      <a:r>
                        <a:rPr lang="en-US" sz="1600" dirty="0">
                          <a:solidFill>
                            <a:srgbClr val="000000"/>
                          </a:solidFill>
                          <a:effectLst/>
                          <a:latin typeface="+mn-lt"/>
                        </a:rPr>
                        <a:t>Indications</a:t>
                      </a:r>
                      <a:endParaRPr lang="en-US" sz="1600" b="1"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469358">
                <a:tc>
                  <a:txBody>
                    <a:bodyPr/>
                    <a:lstStyle/>
                    <a:p>
                      <a:pPr marL="0" marR="0">
                        <a:spcBef>
                          <a:spcPts val="200"/>
                        </a:spcBef>
                        <a:spcAft>
                          <a:spcPts val="200"/>
                        </a:spcAft>
                      </a:pPr>
                      <a:r>
                        <a:rPr lang="en-US" sz="1600" dirty="0">
                          <a:solidFill>
                            <a:srgbClr val="000000"/>
                          </a:solidFill>
                          <a:effectLst/>
                          <a:latin typeface="+mn-lt"/>
                        </a:rPr>
                        <a:t>trazodone</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latin typeface="+mn-lt"/>
                        </a:rPr>
                        <a:t>generic</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176791721"/>
                  </a:ext>
                </a:extLst>
              </a:tr>
              <a:tr h="1084644">
                <a:tc>
                  <a:txBody>
                    <a:bodyPr/>
                    <a:lstStyle/>
                    <a:p>
                      <a:pPr marL="0" marR="0">
                        <a:spcBef>
                          <a:spcPts val="200"/>
                        </a:spcBef>
                        <a:spcAft>
                          <a:spcPts val="200"/>
                        </a:spcAft>
                      </a:pPr>
                      <a:r>
                        <a:rPr lang="nb-NO" sz="1600" dirty="0">
                          <a:solidFill>
                            <a:schemeClr val="tx1">
                              <a:lumMod val="50000"/>
                            </a:schemeClr>
                          </a:solidFill>
                          <a:latin typeface="+mn-lt"/>
                        </a:rPr>
                        <a:t>venlafaxine besylate (Venlafaxine Besylate ER)</a:t>
                      </a:r>
                      <a:endParaRPr lang="en-US" sz="1600" dirty="0">
                        <a:solidFill>
                          <a:schemeClr val="tx1">
                            <a:lumMod val="50000"/>
                          </a:schemeClr>
                        </a:solidFill>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chemeClr val="tx1">
                              <a:lumMod val="50000"/>
                            </a:schemeClr>
                          </a:solidFill>
                          <a:latin typeface="+mn-lt"/>
                        </a:rPr>
                        <a:t>Almatica</a:t>
                      </a:r>
                      <a:endParaRPr lang="en-US" sz="1600" dirty="0">
                        <a:solidFill>
                          <a:schemeClr val="tx1">
                            <a:lumMod val="50000"/>
                          </a:schemeClr>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X</a:t>
                      </a: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tc>
                <a:extLst>
                  <a:ext uri="{0D108BD9-81ED-4DB2-BD59-A6C34878D82A}">
                    <a16:rowId xmlns:a16="http://schemas.microsoft.com/office/drawing/2014/main" val="2531858850"/>
                  </a:ext>
                </a:extLst>
              </a:tr>
              <a:tr h="349578">
                <a:tc>
                  <a:txBody>
                    <a:bodyPr/>
                    <a:lstStyle/>
                    <a:p>
                      <a:pPr marL="0" marR="0">
                        <a:spcBef>
                          <a:spcPts val="200"/>
                        </a:spcBef>
                        <a:spcAft>
                          <a:spcPts val="200"/>
                        </a:spcAft>
                      </a:pPr>
                      <a:r>
                        <a:rPr lang="en-US" sz="1600" dirty="0">
                          <a:solidFill>
                            <a:srgbClr val="000000"/>
                          </a:solidFill>
                          <a:effectLst/>
                          <a:latin typeface="+mn-lt"/>
                        </a:rPr>
                        <a:t>venlafaxine</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latin typeface="+mn-lt"/>
                        </a:rPr>
                        <a:t>generic</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2261780936"/>
                  </a:ext>
                </a:extLst>
              </a:tr>
              <a:tr h="762641">
                <a:tc>
                  <a:txBody>
                    <a:bodyPr/>
                    <a:lstStyle/>
                    <a:p>
                      <a:pPr marL="0" marR="0">
                        <a:spcBef>
                          <a:spcPts val="200"/>
                        </a:spcBef>
                        <a:spcAft>
                          <a:spcPts val="200"/>
                        </a:spcAft>
                      </a:pPr>
                      <a:r>
                        <a:rPr lang="en-US" sz="1600" dirty="0">
                          <a:solidFill>
                            <a:srgbClr val="000000"/>
                          </a:solidFill>
                          <a:effectLst/>
                          <a:latin typeface="+mn-lt"/>
                        </a:rPr>
                        <a:t>venlafaxine ER capsule </a:t>
                      </a:r>
                      <a:br>
                        <a:rPr lang="en-US" sz="1600" dirty="0">
                          <a:solidFill>
                            <a:srgbClr val="000000"/>
                          </a:solidFill>
                          <a:effectLst/>
                          <a:latin typeface="+mn-lt"/>
                        </a:rPr>
                      </a:br>
                      <a:r>
                        <a:rPr lang="en-US" sz="1600" dirty="0">
                          <a:solidFill>
                            <a:srgbClr val="000000"/>
                          </a:solidFill>
                          <a:effectLst/>
                          <a:latin typeface="+mn-lt"/>
                        </a:rPr>
                        <a:t>(Effexor XR®)</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tc>
                <a:tc>
                  <a:txBody>
                    <a:bodyPr/>
                    <a:lstStyle/>
                    <a:p>
                      <a:pPr marL="0" marR="0" algn="ctr">
                        <a:spcBef>
                          <a:spcPts val="200"/>
                        </a:spcBef>
                        <a:spcAft>
                          <a:spcPts val="200"/>
                        </a:spcAft>
                      </a:pPr>
                      <a:r>
                        <a:rPr lang="en-US" sz="1600" dirty="0">
                          <a:solidFill>
                            <a:srgbClr val="000000"/>
                          </a:solidFill>
                          <a:effectLst/>
                          <a:latin typeface="+mn-lt"/>
                        </a:rPr>
                        <a:t>generic, </a:t>
                      </a:r>
                    </a:p>
                    <a:p>
                      <a:pPr marL="0" marR="0" algn="ctr">
                        <a:spcBef>
                          <a:spcPts val="200"/>
                        </a:spcBef>
                        <a:spcAft>
                          <a:spcPts val="200"/>
                        </a:spcAft>
                      </a:pPr>
                      <a:r>
                        <a:rPr lang="en-US" sz="1600" dirty="0">
                          <a:solidFill>
                            <a:srgbClr val="000000"/>
                          </a:solidFill>
                          <a:effectLst/>
                          <a:latin typeface="+mn-lt"/>
                        </a:rPr>
                        <a:t>Pfizer/Viatris</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X</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600" dirty="0">
                          <a:solidFill>
                            <a:srgbClr val="000000"/>
                          </a:solidFill>
                          <a:effectLst/>
                          <a:latin typeface="+mn-lt"/>
                        </a:rPr>
                        <a:t>--</a:t>
                      </a:r>
                      <a:endParaRPr lang="en-US" sz="16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tc>
                <a:extLst>
                  <a:ext uri="{0D108BD9-81ED-4DB2-BD59-A6C34878D82A}">
                    <a16:rowId xmlns:a16="http://schemas.microsoft.com/office/drawing/2014/main" val="3810704660"/>
                  </a:ext>
                </a:extLst>
              </a:tr>
            </a:tbl>
          </a:graphicData>
        </a:graphic>
      </p:graphicFrame>
    </p:spTree>
    <p:extLst>
      <p:ext uri="{BB962C8B-B14F-4D97-AF65-F5344CB8AC3E}">
        <p14:creationId xmlns:p14="http://schemas.microsoft.com/office/powerpoint/2010/main" val="374268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Other</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cross Arizona to provide comprehensive </a:t>
            </a:r>
            <a:br>
              <a:rPr lang="en-US" dirty="0"/>
            </a:br>
            <a:r>
              <a:rPr lang="en-US" dirty="0"/>
              <a:t>quality health care for those in need</a:t>
            </a:r>
          </a:p>
        </p:txBody>
      </p:sp>
      <p:graphicFrame>
        <p:nvGraphicFramePr>
          <p:cNvPr id="8" name="Content Placeholder 5">
            <a:extLst>
              <a:ext uri="{FF2B5EF4-FFF2-40B4-BE49-F238E27FC236}">
                <a16:creationId xmlns:a16="http://schemas.microsoft.com/office/drawing/2014/main" id="{E35B2932-F5FB-4482-A7D7-44E70BD04FA7}"/>
              </a:ext>
            </a:extLst>
          </p:cNvPr>
          <p:cNvGraphicFramePr>
            <a:graphicFrameLocks noGrp="1"/>
          </p:cNvGraphicFramePr>
          <p:nvPr>
            <p:ph idx="1"/>
            <p:extLst>
              <p:ext uri="{D42A27DB-BD31-4B8C-83A1-F6EECF244321}">
                <p14:modId xmlns:p14="http://schemas.microsoft.com/office/powerpoint/2010/main" val="2461386478"/>
              </p:ext>
            </p:extLst>
          </p:nvPr>
        </p:nvGraphicFramePr>
        <p:xfrm>
          <a:off x="304800" y="742952"/>
          <a:ext cx="8382000" cy="3859384"/>
        </p:xfrm>
        <a:graphic>
          <a:graphicData uri="http://schemas.openxmlformats.org/drawingml/2006/table">
            <a:tbl>
              <a:tblPr>
                <a:tableStyleId>{5C22544A-7EE6-4342-B048-85BDC9FD1C3A}</a:tableStyleId>
              </a:tblPr>
              <a:tblGrid>
                <a:gridCol w="1447800">
                  <a:extLst>
                    <a:ext uri="{9D8B030D-6E8A-4147-A177-3AD203B41FA5}">
                      <a16:colId xmlns:a16="http://schemas.microsoft.com/office/drawing/2014/main" val="2381479405"/>
                    </a:ext>
                  </a:extLst>
                </a:gridCol>
                <a:gridCol w="1295400">
                  <a:extLst>
                    <a:ext uri="{9D8B030D-6E8A-4147-A177-3AD203B41FA5}">
                      <a16:colId xmlns:a16="http://schemas.microsoft.com/office/drawing/2014/main" val="3717505780"/>
                    </a:ext>
                  </a:extLst>
                </a:gridCol>
                <a:gridCol w="1194816">
                  <a:extLst>
                    <a:ext uri="{9D8B030D-6E8A-4147-A177-3AD203B41FA5}">
                      <a16:colId xmlns:a16="http://schemas.microsoft.com/office/drawing/2014/main" val="663915085"/>
                    </a:ext>
                  </a:extLst>
                </a:gridCol>
                <a:gridCol w="1091184">
                  <a:extLst>
                    <a:ext uri="{9D8B030D-6E8A-4147-A177-3AD203B41FA5}">
                      <a16:colId xmlns:a16="http://schemas.microsoft.com/office/drawing/2014/main" val="3340097246"/>
                    </a:ext>
                  </a:extLst>
                </a:gridCol>
                <a:gridCol w="871728">
                  <a:extLst>
                    <a:ext uri="{9D8B030D-6E8A-4147-A177-3AD203B41FA5}">
                      <a16:colId xmlns:a16="http://schemas.microsoft.com/office/drawing/2014/main" val="3114602912"/>
                    </a:ext>
                  </a:extLst>
                </a:gridCol>
                <a:gridCol w="880872">
                  <a:extLst>
                    <a:ext uri="{9D8B030D-6E8A-4147-A177-3AD203B41FA5}">
                      <a16:colId xmlns:a16="http://schemas.microsoft.com/office/drawing/2014/main" val="3775976222"/>
                    </a:ext>
                  </a:extLst>
                </a:gridCol>
                <a:gridCol w="1600200">
                  <a:extLst>
                    <a:ext uri="{9D8B030D-6E8A-4147-A177-3AD203B41FA5}">
                      <a16:colId xmlns:a16="http://schemas.microsoft.com/office/drawing/2014/main" val="3121613954"/>
                    </a:ext>
                  </a:extLst>
                </a:gridCol>
              </a:tblGrid>
              <a:tr h="1282027">
                <a:tc>
                  <a:txBody>
                    <a:bodyPr/>
                    <a:lstStyle/>
                    <a:p>
                      <a:pPr marL="0" marR="0" algn="ctr">
                        <a:spcBef>
                          <a:spcPts val="200"/>
                        </a:spcBef>
                        <a:spcAft>
                          <a:spcPts val="200"/>
                        </a:spcAft>
                      </a:pPr>
                      <a:r>
                        <a:rPr lang="en-US" sz="1600" dirty="0">
                          <a:solidFill>
                            <a:srgbClr val="000000"/>
                          </a:solidFill>
                          <a:effectLst/>
                        </a:rPr>
                        <a:t>Drug</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Manufacturer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Major Depressive Disorder</a:t>
                      </a:r>
                      <a:br>
                        <a:rPr lang="en-US" sz="1600" dirty="0">
                          <a:solidFill>
                            <a:srgbClr val="000000"/>
                          </a:solidFill>
                          <a:effectLst/>
                        </a:rPr>
                      </a:br>
                      <a:r>
                        <a:rPr lang="en-US" sz="1600" dirty="0">
                          <a:solidFill>
                            <a:srgbClr val="000000"/>
                          </a:solidFill>
                          <a:effectLst/>
                        </a:rPr>
                        <a:t>(MDD)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Generalized Anxiety Disorder</a:t>
                      </a:r>
                      <a:br>
                        <a:rPr lang="en-US" sz="1600" dirty="0">
                          <a:solidFill>
                            <a:srgbClr val="000000"/>
                          </a:solidFill>
                          <a:effectLst/>
                        </a:rPr>
                      </a:br>
                      <a:r>
                        <a:rPr lang="en-US" sz="1600" dirty="0">
                          <a:solidFill>
                            <a:srgbClr val="000000"/>
                          </a:solidFill>
                          <a:effectLst/>
                        </a:rPr>
                        <a:t>(GAD)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Social Anxiety Disorder</a:t>
                      </a:r>
                      <a:br>
                        <a:rPr lang="en-US" sz="1600" dirty="0">
                          <a:solidFill>
                            <a:srgbClr val="000000"/>
                          </a:solidFill>
                          <a:effectLst/>
                        </a:rPr>
                      </a:br>
                      <a:r>
                        <a:rPr lang="en-US" sz="1600" dirty="0">
                          <a:solidFill>
                            <a:srgbClr val="000000"/>
                          </a:solidFill>
                          <a:effectLst/>
                        </a:rPr>
                        <a:t>(SAD)</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Panic Disorder</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tc>
                  <a:txBody>
                    <a:bodyPr/>
                    <a:lstStyle/>
                    <a:p>
                      <a:pPr marL="0" marR="0" algn="ctr">
                        <a:spcBef>
                          <a:spcPts val="200"/>
                        </a:spcBef>
                        <a:spcAft>
                          <a:spcPts val="200"/>
                        </a:spcAft>
                      </a:pPr>
                      <a:r>
                        <a:rPr lang="en-US" sz="1600" dirty="0">
                          <a:solidFill>
                            <a:srgbClr val="000000"/>
                          </a:solidFill>
                          <a:effectLst/>
                        </a:rPr>
                        <a:t>Other</a:t>
                      </a:r>
                      <a:br>
                        <a:rPr lang="en-US" sz="1600" dirty="0">
                          <a:solidFill>
                            <a:srgbClr val="000000"/>
                          </a:solidFill>
                          <a:effectLst/>
                        </a:rPr>
                      </a:br>
                      <a:r>
                        <a:rPr lang="en-US" sz="1600" dirty="0">
                          <a:solidFill>
                            <a:srgbClr val="000000"/>
                          </a:solidFill>
                          <a:effectLst/>
                        </a:rPr>
                        <a:t>Indications</a:t>
                      </a:r>
                      <a:endPar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chemeClr val="accent5"/>
                    </a:solidFill>
                  </a:tcPr>
                </a:tc>
                <a:extLst>
                  <a:ext uri="{0D108BD9-81ED-4DB2-BD59-A6C34878D82A}">
                    <a16:rowId xmlns:a16="http://schemas.microsoft.com/office/drawing/2014/main" val="33389856"/>
                  </a:ext>
                </a:extLst>
              </a:tr>
              <a:tr h="71306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600" kern="1200" dirty="0">
                          <a:solidFill>
                            <a:srgbClr val="000000"/>
                          </a:solidFill>
                          <a:effectLst/>
                          <a:uFillTx/>
                          <a:latin typeface="+mn-lt"/>
                          <a:ea typeface="+mn-ea"/>
                          <a:cs typeface="+mn-cs"/>
                        </a:rPr>
                        <a:t>venlafaxine ER tablet</a:t>
                      </a:r>
                      <a:br>
                        <a:rPr lang="en-US" sz="1600" kern="1200" dirty="0">
                          <a:solidFill>
                            <a:srgbClr val="000000"/>
                          </a:solidFill>
                          <a:effectLst/>
                          <a:uFillTx/>
                          <a:latin typeface="+mn-lt"/>
                          <a:ea typeface="+mn-ea"/>
                          <a:cs typeface="+mn-cs"/>
                        </a:rPr>
                      </a:br>
                      <a:r>
                        <a:rPr lang="en-US" sz="1600" kern="1200" dirty="0">
                          <a:solidFill>
                            <a:srgbClr val="000000"/>
                          </a:solidFill>
                          <a:effectLst/>
                          <a:uFillTx/>
                          <a:latin typeface="+mn-lt"/>
                          <a:ea typeface="+mn-ea"/>
                          <a:cs typeface="+mn-cs"/>
                        </a:rPr>
                        <a:t>(Venlafaxine ER)</a:t>
                      </a:r>
                    </a:p>
                  </a:txBody>
                  <a:tcPr marL="27305" marR="27305" marT="0" marB="0"/>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generic, Trigen</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extLst>
                  <a:ext uri="{0D108BD9-81ED-4DB2-BD59-A6C34878D82A}">
                    <a16:rowId xmlns:a16="http://schemas.microsoft.com/office/drawing/2014/main" val="4292064962"/>
                  </a:ext>
                </a:extLst>
              </a:tr>
              <a:tr h="598185">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600" kern="1200" dirty="0">
                          <a:solidFill>
                            <a:srgbClr val="000000"/>
                          </a:solidFill>
                          <a:effectLst/>
                          <a:uFillTx/>
                          <a:latin typeface="+mn-lt"/>
                          <a:ea typeface="+mn-ea"/>
                          <a:cs typeface="+mn-cs"/>
                        </a:rPr>
                        <a:t>vilazodone HCl (Viibryd®)</a:t>
                      </a:r>
                    </a:p>
                  </a:txBody>
                  <a:tcPr marL="27305" marR="27305" marT="0" marB="0"/>
                </a:tc>
                <a:tc>
                  <a:txBody>
                    <a:bodyPr/>
                    <a:lstStyle/>
                    <a:p>
                      <a:pPr marL="0" marR="0" algn="ctr" defTabSz="914400" rtl="0" eaLnBrk="1" latinLnBrk="0" hangingPunct="1">
                        <a:spcBef>
                          <a:spcPts val="200"/>
                        </a:spcBef>
                        <a:spcAft>
                          <a:spcPts val="200"/>
                        </a:spcAft>
                      </a:pPr>
                      <a:r>
                        <a:rPr lang="en-US" sz="1600" kern="1200" dirty="0">
                          <a:solidFill>
                            <a:srgbClr val="000000"/>
                          </a:solidFill>
                          <a:effectLst/>
                          <a:highlight>
                            <a:srgbClr val="00FFFF"/>
                          </a:highlight>
                          <a:uFillTx/>
                          <a:latin typeface="+mn-lt"/>
                          <a:ea typeface="+mn-ea"/>
                          <a:cs typeface="+mn-cs"/>
                        </a:rPr>
                        <a:t>generic</a:t>
                      </a:r>
                      <a:r>
                        <a:rPr lang="en-US" sz="1600" kern="1200" dirty="0">
                          <a:solidFill>
                            <a:srgbClr val="000000"/>
                          </a:solidFill>
                          <a:effectLst/>
                          <a:uFillTx/>
                          <a:latin typeface="+mn-lt"/>
                          <a:ea typeface="+mn-ea"/>
                          <a:cs typeface="+mn-cs"/>
                        </a:rPr>
                        <a:t>, Allergan</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extLst>
                  <a:ext uri="{0D108BD9-81ED-4DB2-BD59-A6C34878D82A}">
                    <a16:rowId xmlns:a16="http://schemas.microsoft.com/office/drawing/2014/main" val="2176791721"/>
                  </a:ext>
                </a:extLst>
              </a:tr>
              <a:tr h="54730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600" kern="1200" dirty="0">
                          <a:solidFill>
                            <a:srgbClr val="000000"/>
                          </a:solidFill>
                          <a:effectLst/>
                          <a:uFillTx/>
                          <a:latin typeface="+mn-lt"/>
                          <a:ea typeface="+mn-ea"/>
                          <a:cs typeface="+mn-cs"/>
                        </a:rPr>
                        <a:t>vortioxetine </a:t>
                      </a:r>
                      <a:br>
                        <a:rPr lang="en-US" sz="1600" kern="1200" dirty="0">
                          <a:solidFill>
                            <a:srgbClr val="000000"/>
                          </a:solidFill>
                          <a:effectLst/>
                          <a:uFillTx/>
                          <a:latin typeface="+mn-lt"/>
                          <a:ea typeface="+mn-ea"/>
                          <a:cs typeface="+mn-cs"/>
                        </a:rPr>
                      </a:br>
                      <a:r>
                        <a:rPr lang="en-US" sz="1600" kern="1200" dirty="0">
                          <a:solidFill>
                            <a:srgbClr val="000000"/>
                          </a:solidFill>
                          <a:effectLst/>
                          <a:uFillTx/>
                          <a:latin typeface="+mn-lt"/>
                          <a:ea typeface="+mn-ea"/>
                          <a:cs typeface="+mn-cs"/>
                        </a:rPr>
                        <a:t>(Trintellix®)</a:t>
                      </a:r>
                    </a:p>
                  </a:txBody>
                  <a:tcPr marL="27305" marR="27305" marT="0" marB="0"/>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Takeda </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X</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uFillTx/>
                          <a:latin typeface="+mn-lt"/>
                          <a:ea typeface="+mn-ea"/>
                          <a:cs typeface="+mn-cs"/>
                        </a:rPr>
                        <a:t>--</a:t>
                      </a:r>
                    </a:p>
                  </a:txBody>
                  <a:tcPr marL="27305" marR="27305" marT="0" marB="0" anchor="ctr"/>
                </a:tc>
                <a:extLst>
                  <a:ext uri="{0D108BD9-81ED-4DB2-BD59-A6C34878D82A}">
                    <a16:rowId xmlns:a16="http://schemas.microsoft.com/office/drawing/2014/main" val="2261780936"/>
                  </a:ext>
                </a:extLst>
              </a:tr>
              <a:tr h="70034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600" kern="1200" dirty="0">
                          <a:solidFill>
                            <a:srgbClr val="000000"/>
                          </a:solidFill>
                          <a:effectLst/>
                          <a:highlight>
                            <a:srgbClr val="00FFFF"/>
                          </a:highlight>
                          <a:latin typeface="+mn-lt"/>
                          <a:ea typeface="+mn-ea"/>
                          <a:cs typeface="+mn-cs"/>
                        </a:rPr>
                        <a:t>Zuranolone (Zurzuvae)</a:t>
                      </a:r>
                      <a:endParaRPr lang="en-US" sz="1600" kern="1200" dirty="0">
                        <a:solidFill>
                          <a:srgbClr val="000000"/>
                        </a:solidFill>
                        <a:effectLst/>
                        <a:highlight>
                          <a:srgbClr val="00FFFF"/>
                        </a:highlight>
                        <a:uFillTx/>
                        <a:latin typeface="+mn-lt"/>
                        <a:ea typeface="+mn-ea"/>
                        <a:cs typeface="+mn-cs"/>
                      </a:endParaRPr>
                    </a:p>
                  </a:txBody>
                  <a:tcPr marL="27305" marR="27305" marT="0" marB="0"/>
                </a:tc>
                <a:tc>
                  <a:txBody>
                    <a:bodyPr/>
                    <a:lstStyle/>
                    <a:p>
                      <a:pPr marL="0" marR="0" algn="ctr" defTabSz="914400" rtl="0" eaLnBrk="1" latinLnBrk="0" hangingPunct="1">
                        <a:spcBef>
                          <a:spcPts val="200"/>
                        </a:spcBef>
                        <a:spcAft>
                          <a:spcPts val="200"/>
                        </a:spcAft>
                      </a:pPr>
                      <a:r>
                        <a:rPr lang="en-US" sz="1600" kern="1200" dirty="0">
                          <a:solidFill>
                            <a:srgbClr val="000000"/>
                          </a:solidFill>
                          <a:effectLst/>
                          <a:highlight>
                            <a:srgbClr val="00FFFF"/>
                          </a:highlight>
                          <a:uFillTx/>
                          <a:latin typeface="+mn-lt"/>
                          <a:ea typeface="+mn-ea"/>
                          <a:cs typeface="+mn-cs"/>
                        </a:rPr>
                        <a:t>Sage</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highlight>
                            <a:srgbClr val="00FFFF"/>
                          </a:highligh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highlight>
                            <a:srgbClr val="00FFFF"/>
                          </a:highligh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highlight>
                            <a:srgbClr val="00FFFF"/>
                          </a:highligh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highlight>
                            <a:srgbClr val="00FFFF"/>
                          </a:highlight>
                          <a:uFillTx/>
                          <a:latin typeface="+mn-lt"/>
                          <a:ea typeface="+mn-ea"/>
                          <a:cs typeface="+mn-cs"/>
                        </a:rPr>
                        <a:t>--</a:t>
                      </a:r>
                    </a:p>
                  </a:txBody>
                  <a:tcPr marL="27305" marR="27305" marT="0" marB="0" anchor="ctr"/>
                </a:tc>
                <a:tc>
                  <a:txBody>
                    <a:bodyPr/>
                    <a:lstStyle/>
                    <a:p>
                      <a:pPr marL="0" marR="0" algn="ctr" defTabSz="914400" rtl="0" eaLnBrk="1" latinLnBrk="0" hangingPunct="1">
                        <a:spcBef>
                          <a:spcPts val="200"/>
                        </a:spcBef>
                        <a:spcAft>
                          <a:spcPts val="200"/>
                        </a:spcAft>
                      </a:pPr>
                      <a:r>
                        <a:rPr lang="en-US" sz="1600" kern="1200" dirty="0">
                          <a:solidFill>
                            <a:srgbClr val="000000"/>
                          </a:solidFill>
                          <a:effectLst/>
                          <a:highlight>
                            <a:srgbClr val="00FFFF"/>
                          </a:highlight>
                          <a:uFillTx/>
                          <a:latin typeface="+mn-lt"/>
                          <a:ea typeface="+mn-ea"/>
                          <a:cs typeface="+mn-cs"/>
                        </a:rPr>
                        <a:t>Postpartum depression</a:t>
                      </a:r>
                    </a:p>
                  </a:txBody>
                  <a:tcPr marL="27305" marR="27305" marT="0" marB="0" anchor="ctr"/>
                </a:tc>
                <a:extLst>
                  <a:ext uri="{0D108BD9-81ED-4DB2-BD59-A6C34878D82A}">
                    <a16:rowId xmlns:a16="http://schemas.microsoft.com/office/drawing/2014/main" val="1094428152"/>
                  </a:ext>
                </a:extLst>
              </a:tr>
            </a:tbl>
          </a:graphicData>
        </a:graphic>
      </p:graphicFrame>
    </p:spTree>
    <p:extLst>
      <p:ext uri="{BB962C8B-B14F-4D97-AF65-F5344CB8AC3E}">
        <p14:creationId xmlns:p14="http://schemas.microsoft.com/office/powerpoint/2010/main" val="1197553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122830" y="992889"/>
            <a:ext cx="8920962" cy="3729236"/>
          </a:xfrm>
        </p:spPr>
        <p:txBody>
          <a:bodyPr/>
          <a:lstStyle/>
          <a:p>
            <a:r>
              <a:rPr lang="en-US" sz="2200" dirty="0">
                <a:solidFill>
                  <a:srgbClr val="000000"/>
                </a:solidFill>
                <a:ea typeface="Tahoma" panose="020B0604030504040204" pitchFamily="34" charset="0"/>
                <a:cs typeface="Tahoma" panose="020B0604030504040204" pitchFamily="34" charset="0"/>
              </a:rPr>
              <a:t>I</a:t>
            </a:r>
            <a:r>
              <a:rPr lang="en-US" sz="2200" b="0" i="0" u="none" strike="noStrike" baseline="0" dirty="0">
                <a:solidFill>
                  <a:srgbClr val="000000"/>
                </a:solidFill>
                <a:uFillTx/>
                <a:ea typeface="Tahoma" panose="020B0604030504040204" pitchFamily="34" charset="0"/>
                <a:cs typeface="Tahoma" panose="020B0604030504040204" pitchFamily="34" charset="0"/>
              </a:rPr>
              <a:t>n 2020 about </a:t>
            </a:r>
            <a:r>
              <a:rPr lang="en-US" sz="2200" dirty="0">
                <a:solidFill>
                  <a:srgbClr val="000000"/>
                </a:solidFill>
                <a:ea typeface="Tahoma" panose="020B0604030504040204" pitchFamily="34" charset="0"/>
                <a:cs typeface="Tahoma" panose="020B0604030504040204" pitchFamily="34" charset="0"/>
              </a:rPr>
              <a:t>8.4</a:t>
            </a:r>
            <a:r>
              <a:rPr lang="en-US" sz="2200" b="0" i="0" u="none" strike="noStrike" baseline="0" dirty="0">
                <a:solidFill>
                  <a:srgbClr val="000000"/>
                </a:solidFill>
                <a:uFillTx/>
                <a:ea typeface="Tahoma" panose="020B0604030504040204" pitchFamily="34" charset="0"/>
                <a:cs typeface="Tahoma" panose="020B0604030504040204" pitchFamily="34" charset="0"/>
              </a:rPr>
              <a:t>% of the adult population in the US, which translates to about </a:t>
            </a:r>
            <a:r>
              <a:rPr lang="en-US" sz="2200" dirty="0">
                <a:solidFill>
                  <a:srgbClr val="000000"/>
                </a:solidFill>
                <a:ea typeface="Tahoma" panose="020B0604030504040204" pitchFamily="34" charset="0"/>
                <a:cs typeface="Tahoma" panose="020B0604030504040204" pitchFamily="34" charset="0"/>
              </a:rPr>
              <a:t>21 million</a:t>
            </a:r>
            <a:r>
              <a:rPr lang="en-US" sz="2200" b="0" i="0" u="none" strike="noStrike" baseline="0" dirty="0">
                <a:solidFill>
                  <a:srgbClr val="000000"/>
                </a:solidFill>
                <a:uFillTx/>
                <a:ea typeface="Tahoma" panose="020B0604030504040204" pitchFamily="34" charset="0"/>
                <a:cs typeface="Tahoma" panose="020B0604030504040204" pitchFamily="34" charset="0"/>
              </a:rPr>
              <a:t> adults </a:t>
            </a:r>
            <a:r>
              <a:rPr lang="en-US" sz="2200" dirty="0">
                <a:solidFill>
                  <a:srgbClr val="000000"/>
                </a:solidFill>
                <a:ea typeface="Tahoma" panose="020B0604030504040204" pitchFamily="34" charset="0"/>
                <a:cs typeface="Tahoma" panose="020B0604030504040204" pitchFamily="34" charset="0"/>
              </a:rPr>
              <a:t>have reported experiencing depression</a:t>
            </a:r>
            <a:endParaRPr lang="en-US" sz="2200" b="0" i="0" u="none" strike="noStrike" baseline="0" dirty="0">
              <a:solidFill>
                <a:srgbClr val="000000"/>
              </a:solidFill>
              <a:uFillTx/>
              <a:ea typeface="Tahoma" panose="020B0604030504040204" pitchFamily="34" charset="0"/>
              <a:cs typeface="Tahoma" panose="020B0604030504040204" pitchFamily="34" charset="0"/>
            </a:endParaRPr>
          </a:p>
          <a:p>
            <a:pPr lvl="0"/>
            <a:r>
              <a:rPr lang="en-US" sz="2200" dirty="0">
                <a:solidFill>
                  <a:srgbClr val="020202"/>
                </a:solidFill>
              </a:rPr>
              <a:t>The prevalence of depression among adolescents (ages 12 to 17 years) in 2020 was estimated to be 4.1 million</a:t>
            </a:r>
          </a:p>
          <a:p>
            <a:pPr lvl="0"/>
            <a:r>
              <a:rPr lang="en-US" sz="2200" dirty="0">
                <a:solidFill>
                  <a:srgbClr val="020202"/>
                </a:solidFill>
              </a:rPr>
              <a:t>Generalized anxiety disorder (GAD) and social anxiety disorder (SAD) affect about 6.8 million and 15 million adult Americans, respectively</a:t>
            </a:r>
          </a:p>
          <a:p>
            <a:pPr lvl="0"/>
            <a:r>
              <a:rPr lang="en-US" sz="2200" dirty="0">
                <a:solidFill>
                  <a:srgbClr val="020202"/>
                </a:solidFill>
              </a:rPr>
              <a:t>It is estimated that panic disorder will affect 4.7% of adults in the US during their lifetime</a:t>
            </a: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82276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122830" y="992889"/>
            <a:ext cx="8920962" cy="3729236"/>
          </a:xfrm>
        </p:spPr>
        <p:txBody>
          <a:bodyPr/>
          <a:lstStyle/>
          <a:p>
            <a:r>
              <a:rPr lang="en-US" sz="2200" dirty="0">
                <a:solidFill>
                  <a:srgbClr val="020202"/>
                </a:solidFill>
              </a:rPr>
              <a:t>ACP published a 2023 guideline on nonpharmacologic and pharmacologic treatments of adults in the acute phase of MDD</a:t>
            </a:r>
          </a:p>
          <a:p>
            <a:r>
              <a:rPr lang="en-US" sz="2200" dirty="0">
                <a:solidFill>
                  <a:srgbClr val="020202"/>
                </a:solidFill>
              </a:rPr>
              <a:t>The guideline states that patients with acute mild MDD should initiate CBT as initial treatment</a:t>
            </a:r>
          </a:p>
          <a:p>
            <a:r>
              <a:rPr lang="en-US" sz="2200" dirty="0">
                <a:solidFill>
                  <a:srgbClr val="020202"/>
                </a:solidFill>
              </a:rPr>
              <a:t>Patients with acute moderate or severe MDD undergo monotherapy with either CBT or a second-generation antidepressant (e.g., SSRI, SNRI, bupropion, mirtazapine, nefazodone, trazodone, vilazodone, vortioxetine)</a:t>
            </a:r>
          </a:p>
          <a:p>
            <a:r>
              <a:rPr lang="en-US" sz="2200" dirty="0">
                <a:solidFill>
                  <a:srgbClr val="020202"/>
                </a:solidFill>
              </a:rPr>
              <a:t>Combination therapy with CBT and a second-generation antidepressant can be considered as initial therapy for certain patients with moderate to severe MDD</a:t>
            </a: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7794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122830" y="992889"/>
            <a:ext cx="8920962" cy="3729236"/>
          </a:xfrm>
        </p:spPr>
        <p:txBody>
          <a:bodyPr/>
          <a:lstStyle/>
          <a:p>
            <a:r>
              <a:rPr lang="en-US" sz="2200" dirty="0">
                <a:solidFill>
                  <a:srgbClr val="000000"/>
                </a:solidFill>
              </a:rPr>
              <a:t>The American Academy of Child and Adolescent Psychiatry (AACAP) published a 2023 guideline for the assessment and treatment of children and adolescents with MDD</a:t>
            </a:r>
          </a:p>
          <a:p>
            <a:r>
              <a:rPr lang="en-US" sz="2200" dirty="0">
                <a:solidFill>
                  <a:srgbClr val="000000"/>
                </a:solidFill>
              </a:rPr>
              <a:t>AACAP suggests the use of an SSRI, particularly fluoxetine and excluding paroxetine, as an option for children and adolescents with MDD</a:t>
            </a:r>
          </a:p>
          <a:p>
            <a:r>
              <a:rPr lang="en-US" sz="2200" dirty="0">
                <a:solidFill>
                  <a:srgbClr val="000000"/>
                </a:solidFill>
              </a:rPr>
              <a:t>Combination therapy with CBT and fluoxetine could also be offered to this patient population</a:t>
            </a:r>
          </a:p>
          <a:p>
            <a:r>
              <a:rPr lang="en-US" sz="2200" dirty="0">
                <a:solidFill>
                  <a:srgbClr val="000000"/>
                </a:solidFill>
              </a:rPr>
              <a:t>The 2023 WFSBP guidelines recommend SSRIs and SNRIs as first-line therapies for the treatment of anxiety, obsessive-compulsive, and post-traumatic stress disorders in primary care </a:t>
            </a: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0984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245661" y="1047749"/>
            <a:ext cx="8639032" cy="3602071"/>
          </a:xfrm>
        </p:spPr>
        <p:txBody>
          <a:bodyPr/>
          <a:lstStyle/>
          <a:p>
            <a:r>
              <a:rPr lang="en-US" sz="2200" dirty="0">
                <a:solidFill>
                  <a:srgbClr val="020202"/>
                </a:solidFill>
              </a:rPr>
              <a:t>Per the 2016 American College of Physicians (ACP) guidelines, treatment with either CBT or second-generation antidepressants for major depressive disorder (MDD) is recommended</a:t>
            </a:r>
          </a:p>
          <a:p>
            <a:r>
              <a:rPr lang="en-US" sz="2200" dirty="0">
                <a:solidFill>
                  <a:srgbClr val="000000"/>
                </a:solidFill>
              </a:rPr>
              <a:t>The 2009 American Psychiatric Association (APA) treatment guidelines recommend SSRIs, SNRIs, TCAs, and benzodiazepines as first-line pharmacotherapy for panic disorder</a:t>
            </a:r>
          </a:p>
          <a:p>
            <a:r>
              <a:rPr lang="en-US" sz="2200" dirty="0">
                <a:solidFill>
                  <a:srgbClr val="000000"/>
                </a:solidFill>
              </a:rPr>
              <a:t>Treatment-resistant depression (TRD) occurs in approximately 20% to 30% of patients with MDD</a:t>
            </a:r>
          </a:p>
          <a:p>
            <a:endParaRPr lang="en-US" sz="2000" dirty="0">
              <a:solidFill>
                <a:srgbClr val="000000"/>
              </a:solidFill>
            </a:endParaRP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83887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457200" y="1047750"/>
            <a:ext cx="7985342" cy="3573018"/>
          </a:xfrm>
        </p:spPr>
        <p:txBody>
          <a:bodyPr/>
          <a:lstStyle/>
          <a:p>
            <a:r>
              <a:rPr lang="en-US" sz="2200" dirty="0">
                <a:solidFill>
                  <a:srgbClr val="000000"/>
                </a:solidFill>
              </a:rPr>
              <a:t>Non-SSRI antidepressants are used as first-line therapy in children in the presence of comorbidities, such as attention-deficit/hyperactivity disorder (ADHD), where bupropion may be more effective than an SSRI</a:t>
            </a:r>
          </a:p>
          <a:p>
            <a:r>
              <a:rPr lang="en-US" sz="2200" dirty="0">
                <a:solidFill>
                  <a:srgbClr val="000000"/>
                </a:solidFill>
              </a:rPr>
              <a:t>All antidepressants have a boxed warning regarding suicidality in children, adolescents, and young adults</a:t>
            </a:r>
          </a:p>
          <a:p>
            <a:r>
              <a:rPr lang="en-US" sz="2200" dirty="0">
                <a:solidFill>
                  <a:srgbClr val="000000"/>
                </a:solidFill>
              </a:rPr>
              <a:t>Tranylcypromine (Parnate) carries a boxed warning informing that excessive consumption of foods or beverages that contain significant amounts of tyramine can precipitate hypertensive crisis</a:t>
            </a:r>
          </a:p>
          <a:p>
            <a:pPr marL="457200" lvl="0" indent="-457200" algn="l">
              <a:buChar char="•"/>
            </a:pPr>
            <a:endParaRPr lang="en-US" sz="16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endParaRPr lang="en-US" sz="2000" dirty="0">
              <a:solidFill>
                <a:srgbClr val="000000"/>
              </a:solidFill>
            </a:endParaRP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29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24590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a:xfrm>
            <a:off x="457200" y="1206229"/>
            <a:ext cx="8229600" cy="3274093"/>
          </a:xfrm>
        </p:spPr>
        <p:txBody>
          <a:bodyPr/>
          <a:lstStyle/>
          <a:p>
            <a:pPr>
              <a:spcBef>
                <a:spcPct val="0"/>
              </a:spcBef>
              <a:buClrTx/>
              <a:buNone/>
            </a:pPr>
            <a:r>
              <a:rPr lang="en-US" altLang="en-US" sz="2200" b="1" i="1" dirty="0"/>
              <a:t>Classes for Review: Non-Supplemental Rebate Class Review</a:t>
            </a:r>
          </a:p>
          <a:p>
            <a:r>
              <a:rPr lang="en-US" sz="2400" dirty="0">
                <a:solidFill>
                  <a:srgbClr val="000000"/>
                </a:solidFill>
                <a:effectLst/>
              </a:rPr>
              <a:t>Androgenic Agents </a:t>
            </a:r>
          </a:p>
          <a:p>
            <a:r>
              <a:rPr lang="en-US" sz="2400" dirty="0">
                <a:solidFill>
                  <a:srgbClr val="000000"/>
                </a:solidFill>
              </a:rPr>
              <a:t>Antidepressants, Other</a:t>
            </a:r>
          </a:p>
          <a:p>
            <a:r>
              <a:rPr lang="en-US" sz="2400" dirty="0">
                <a:solidFill>
                  <a:srgbClr val="000000"/>
                </a:solidFill>
              </a:rPr>
              <a:t>Antidepressants, SSRIs </a:t>
            </a:r>
          </a:p>
          <a:p>
            <a:r>
              <a:rPr lang="en-US" sz="2400" dirty="0">
                <a:solidFill>
                  <a:srgbClr val="000000"/>
                </a:solidFill>
                <a:effectLst/>
              </a:rPr>
              <a:t>Antivirals, Topical </a:t>
            </a:r>
            <a:endParaRPr lang="en-US" sz="2400" dirty="0">
              <a:solidFill>
                <a:srgbClr val="000000"/>
              </a:solidFill>
            </a:endParaRPr>
          </a:p>
          <a:p>
            <a:r>
              <a:rPr lang="en-US" sz="2400" dirty="0">
                <a:solidFill>
                  <a:srgbClr val="000000"/>
                </a:solidFill>
              </a:rPr>
              <a:t>Bone Resorption Suppression and Related Agents</a:t>
            </a:r>
          </a:p>
          <a:p>
            <a:pPr marL="0" indent="0">
              <a:buNone/>
            </a:pPr>
            <a:endParaRPr lang="en-US" sz="2200" dirty="0"/>
          </a:p>
          <a:p>
            <a:pPr lvl="0"/>
            <a:endParaRPr lang="en-US" sz="2200" dirty="0"/>
          </a:p>
          <a:p>
            <a:endParaRPr lang="en-US" altLang="en-US" sz="2200" dirty="0"/>
          </a:p>
          <a:p>
            <a:endParaRPr lang="en-US" altLang="en-US" sz="2200" dirty="0"/>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0360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457200" y="804672"/>
            <a:ext cx="8229600" cy="3637550"/>
          </a:xfrm>
        </p:spPr>
        <p:txBody>
          <a:bodyPr/>
          <a:lstStyle/>
          <a:p>
            <a:r>
              <a:rPr lang="en-US" sz="2200" dirty="0">
                <a:solidFill>
                  <a:srgbClr val="000000"/>
                </a:solidFill>
              </a:rPr>
              <a:t>Esketamine (Spravato) carries a boxed warning for risk of dissociation and sedation after administration as well as abuse and misuse</a:t>
            </a:r>
          </a:p>
          <a:p>
            <a:r>
              <a:rPr lang="en-US" sz="2200" dirty="0">
                <a:solidFill>
                  <a:srgbClr val="000000"/>
                </a:solidFill>
                <a:effectLst/>
                <a:ea typeface="Times New Roman" panose="02020603050405020304" pitchFamily="18" charset="0"/>
              </a:rPr>
              <a:t>Use of esketamine (Spravato) requires enrollment in the Spravato REMS program </a:t>
            </a:r>
            <a:r>
              <a:rPr lang="en-US" sz="2200" dirty="0">
                <a:solidFill>
                  <a:srgbClr val="000000"/>
                </a:solidFill>
              </a:rPr>
              <a:t> </a:t>
            </a:r>
          </a:p>
          <a:p>
            <a:r>
              <a:rPr lang="en-US" sz="2200" dirty="0">
                <a:solidFill>
                  <a:srgbClr val="000000"/>
                </a:solidFill>
              </a:rPr>
              <a:t>Pharmacotherapy should be selected based on adverse event profiles, co-morbidities, drug interactions, pharmacokinetics, patient preference, cost, and historical patient response</a:t>
            </a:r>
          </a:p>
          <a:p>
            <a:r>
              <a:rPr lang="en-US" sz="2200" dirty="0">
                <a:solidFill>
                  <a:srgbClr val="000000"/>
                </a:solidFill>
              </a:rPr>
              <a:t>For GAD, the International Consensus Group on Depression and Anxiety (ICGDA) recommends SSRIs, SNRIs, TCAs, and CBT as first-line treatments</a:t>
            </a: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9690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191069" y="859809"/>
            <a:ext cx="8952931" cy="3957851"/>
          </a:xfrm>
        </p:spPr>
        <p:txBody>
          <a:bodyPr/>
          <a:lstStyle/>
          <a:p>
            <a:r>
              <a:rPr lang="en-US" sz="2000" dirty="0">
                <a:solidFill>
                  <a:srgbClr val="000000"/>
                </a:solidFill>
              </a:rPr>
              <a:t>When response is inadequate with trial of a first-line therapy, strategies for treatment include maximizing the dose, switching to another class or another drug within the class, combination therapy, augmentation, or other nonpharmacologic therapy</a:t>
            </a:r>
          </a:p>
          <a:p>
            <a:pPr lvl="0"/>
            <a:r>
              <a:rPr lang="en-US" sz="2000" dirty="0">
                <a:solidFill>
                  <a:srgbClr val="000000"/>
                </a:solidFill>
              </a:rPr>
              <a:t>The Endocrine Society recommends SSRIs, SNRIs, gabapentin, or pregabalin for moderate to severe vasomotor symptoms (VMS) in patients with contraindications to hormone therapy or who choose not to use hormone therapy</a:t>
            </a:r>
          </a:p>
          <a:p>
            <a:pPr lvl="0"/>
            <a:r>
              <a:rPr lang="en-US" sz="2000" dirty="0">
                <a:solidFill>
                  <a:srgbClr val="000000"/>
                </a:solidFill>
              </a:rPr>
              <a:t>The American College of Obstetricians and Gynecologists (ACOG) also states SSRIs, SNRIs, clonidine, and gabapentin are effective alternatives to hormone therapy for the treatment of VMS related to menopause</a:t>
            </a:r>
            <a:endParaRPr lang="en-US" sz="2000" dirty="0">
              <a:solidFill>
                <a:srgbClr val="000000"/>
              </a:solidFill>
              <a:uFillTx/>
              <a:ea typeface="Tahoma" panose="020B0604030504040204" pitchFamily="34" charset="0"/>
              <a:cs typeface="Tahoma" panose="020B0604030504040204" pitchFamily="34" charset="0"/>
            </a:endParaRPr>
          </a:p>
          <a:p>
            <a:endParaRPr lang="en-US" sz="2000" dirty="0">
              <a:solidFill>
                <a:srgbClr val="000000"/>
              </a:solidFill>
            </a:endParaRP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40617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Other</a:t>
            </a:r>
          </a:p>
        </p:txBody>
      </p:sp>
      <p:sp>
        <p:nvSpPr>
          <p:cNvPr id="3" name="Content Placeholder 2"/>
          <p:cNvSpPr>
            <a:spLocks noGrp="1"/>
          </p:cNvSpPr>
          <p:nvPr>
            <p:ph idx="1"/>
          </p:nvPr>
        </p:nvSpPr>
        <p:spPr>
          <a:xfrm>
            <a:off x="191069" y="859809"/>
            <a:ext cx="8952931" cy="3957851"/>
          </a:xfrm>
        </p:spPr>
        <p:txBody>
          <a:bodyPr/>
          <a:lstStyle/>
          <a:p>
            <a:pPr marL="0" indent="0">
              <a:buNone/>
            </a:pPr>
            <a:r>
              <a:rPr lang="en-US" b="1" i="1" dirty="0">
                <a:solidFill>
                  <a:srgbClr val="000000"/>
                </a:solidFill>
                <a:effectLst/>
                <a:ea typeface="MS Mincho" panose="02020609040205080304" pitchFamily="49" charset="-128"/>
                <a:cs typeface="Arial" panose="020B0604020202020204" pitchFamily="34" charset="0"/>
              </a:rPr>
              <a:t>Guideline Update:</a:t>
            </a:r>
          </a:p>
          <a:p>
            <a:r>
              <a:rPr lang="en-US" dirty="0">
                <a:solidFill>
                  <a:srgbClr val="000000"/>
                </a:solidFill>
                <a:effectLst/>
                <a:ea typeface="MS Mincho" panose="02020609040205080304" pitchFamily="49" charset="-128"/>
                <a:cs typeface="Arial" panose="020B0604020202020204" pitchFamily="34" charset="0"/>
              </a:rPr>
              <a:t>In November 2023, the USPSTF released its 13th Annual Report to Congress which highlights high-priority evidence gaps related to screening for anxiety disorders, depression, and suicide risk in pediatric patients and adults</a:t>
            </a:r>
            <a:endParaRPr lang="en-US" dirty="0">
              <a:solidFill>
                <a:srgbClr val="000000"/>
              </a:solidFill>
            </a:endParaRPr>
          </a:p>
          <a:p>
            <a:pPr lvl="0"/>
            <a:endParaRPr lang="en-US" sz="2000" dirty="0">
              <a:solidFill>
                <a:srgbClr val="000000"/>
              </a:solidFill>
            </a:endParaRPr>
          </a:p>
          <a:p>
            <a:endParaRPr lang="en-US" sz="2000" dirty="0">
              <a:solidFill>
                <a:srgbClr val="000000"/>
              </a:solidFill>
            </a:endParaRPr>
          </a:p>
          <a:p>
            <a:endParaRPr lang="en-US" sz="18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06066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297E39-4F72-442C-9CC0-8DA05980D427}"/>
              </a:ext>
            </a:extLst>
          </p:cNvPr>
          <p:cNvSpPr>
            <a:spLocks noGrp="1"/>
          </p:cNvSpPr>
          <p:nvPr>
            <p:ph type="ctrTitle"/>
          </p:nvPr>
        </p:nvSpPr>
        <p:spPr/>
        <p:txBody>
          <a:bodyPr/>
          <a:lstStyle/>
          <a:p>
            <a:r>
              <a:rPr lang="en-US" dirty="0"/>
              <a:t>	Antidepressants, SSRIs</a:t>
            </a:r>
          </a:p>
        </p:txBody>
      </p:sp>
    </p:spTree>
    <p:extLst>
      <p:ext uri="{BB962C8B-B14F-4D97-AF65-F5344CB8AC3E}">
        <p14:creationId xmlns:p14="http://schemas.microsoft.com/office/powerpoint/2010/main" val="1806293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34</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1736410166"/>
              </p:ext>
            </p:extLst>
          </p:nvPr>
        </p:nvGraphicFramePr>
        <p:xfrm>
          <a:off x="152401" y="819151"/>
          <a:ext cx="8839197" cy="3820390"/>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532139">
                <a:tc>
                  <a:txBody>
                    <a:bodyPr/>
                    <a:lstStyle/>
                    <a:p>
                      <a:pPr marL="0" marR="0">
                        <a:spcBef>
                          <a:spcPts val="200"/>
                        </a:spcBef>
                        <a:spcAft>
                          <a:spcPts val="200"/>
                        </a:spcAft>
                      </a:pPr>
                      <a:r>
                        <a:rPr lang="en-US" sz="1500" dirty="0">
                          <a:solidFill>
                            <a:srgbClr val="000000"/>
                          </a:solidFill>
                          <a:effectLst/>
                        </a:rPr>
                        <a:t>citalopram (Celexa®)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2479847577"/>
                  </a:ext>
                </a:extLst>
              </a:tr>
              <a:tr h="798210">
                <a:tc>
                  <a:txBody>
                    <a:bodyPr/>
                    <a:lstStyle/>
                    <a:p>
                      <a:pPr marL="0" marR="0">
                        <a:spcBef>
                          <a:spcPts val="200"/>
                        </a:spcBef>
                        <a:spcAft>
                          <a:spcPts val="200"/>
                        </a:spcAft>
                      </a:pPr>
                      <a:r>
                        <a:rPr lang="en-US" sz="1500" dirty="0">
                          <a:solidFill>
                            <a:srgbClr val="000000"/>
                          </a:solidFill>
                          <a:effectLst/>
                        </a:rPr>
                        <a:t>escitalopram (Lexapro®)</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br>
                        <a:rPr lang="en-US" sz="1500" dirty="0">
                          <a:solidFill>
                            <a:srgbClr val="000000"/>
                          </a:solidFill>
                          <a:effectLst/>
                        </a:rPr>
                      </a:br>
                      <a:r>
                        <a:rPr lang="en-US" sz="1500" dirty="0">
                          <a:solidFill>
                            <a:srgbClr val="000000"/>
                          </a:solidFill>
                          <a:effectLst/>
                        </a:rPr>
                        <a:t>(≥ 12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6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effectLst/>
                          <a:highlight>
                            <a:srgbClr val="00FFFF"/>
                          </a:highlight>
                        </a:rPr>
                        <a:t>≥ 7 years</a:t>
                      </a:r>
                      <a:r>
                        <a:rPr lang="en-US" sz="1600" dirty="0">
                          <a:solidFill>
                            <a:srgbClr val="000000"/>
                          </a:solidFill>
                          <a:effectLst/>
                        </a:rPr>
                        <a:t>)</a:t>
                      </a:r>
                      <a:endPar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200"/>
                        </a:spcBef>
                        <a:spcAft>
                          <a:spcPts val="200"/>
                        </a:spcAft>
                      </a:pP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55824561"/>
                  </a:ext>
                </a:extLst>
              </a:tr>
              <a:tr h="798210">
                <a:tc>
                  <a:txBody>
                    <a:bodyPr/>
                    <a:lstStyle/>
                    <a:p>
                      <a:pPr marL="0" marR="0">
                        <a:spcBef>
                          <a:spcPts val="200"/>
                        </a:spcBef>
                        <a:spcAft>
                          <a:spcPts val="200"/>
                        </a:spcAft>
                      </a:pPr>
                      <a:r>
                        <a:rPr lang="en-US" sz="1500" dirty="0">
                          <a:solidFill>
                            <a:srgbClr val="000000"/>
                          </a:solidFill>
                          <a:effectLst/>
                        </a:rPr>
                        <a:t>fluoxetine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Alvogen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8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7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1730352486"/>
                  </a:ext>
                </a:extLst>
              </a:tr>
              <a:tr h="798210">
                <a:tc>
                  <a:txBody>
                    <a:bodyPr/>
                    <a:lstStyle/>
                    <a:p>
                      <a:pPr marL="0" marR="0">
                        <a:spcBef>
                          <a:spcPts val="200"/>
                        </a:spcBef>
                        <a:spcAft>
                          <a:spcPts val="200"/>
                        </a:spcAft>
                      </a:pPr>
                      <a:r>
                        <a:rPr lang="en-US" sz="1500" dirty="0">
                          <a:solidFill>
                            <a:srgbClr val="000000"/>
                          </a:solidFill>
                          <a:effectLst/>
                        </a:rPr>
                        <a:t>fluoxetine (Prozac®)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Dista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8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 </a:t>
                      </a:r>
                      <a:br>
                        <a:rPr lang="en-US" sz="1500" dirty="0">
                          <a:solidFill>
                            <a:srgbClr val="000000"/>
                          </a:solidFill>
                          <a:effectLst/>
                        </a:rPr>
                      </a:br>
                      <a:r>
                        <a:rPr lang="en-US" sz="1500" dirty="0">
                          <a:solidFill>
                            <a:srgbClr val="000000"/>
                          </a:solidFill>
                          <a:effectLst/>
                        </a:rPr>
                        <a:t>(≥ 7 years)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329828979"/>
                  </a:ext>
                </a:extLst>
              </a:tr>
            </a:tbl>
          </a:graphicData>
        </a:graphic>
      </p:graphicFrame>
    </p:spTree>
    <p:extLst>
      <p:ext uri="{BB962C8B-B14F-4D97-AF65-F5344CB8AC3E}">
        <p14:creationId xmlns:p14="http://schemas.microsoft.com/office/powerpoint/2010/main" val="3589513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35</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1476301331"/>
              </p:ext>
            </p:extLst>
          </p:nvPr>
        </p:nvGraphicFramePr>
        <p:xfrm>
          <a:off x="152401" y="819151"/>
          <a:ext cx="8839197" cy="3590680"/>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847481">
                <a:tc>
                  <a:txBody>
                    <a:bodyPr/>
                    <a:lstStyle/>
                    <a:p>
                      <a:pPr marL="0" marR="0">
                        <a:spcBef>
                          <a:spcPts val="200"/>
                        </a:spcBef>
                        <a:spcAft>
                          <a:spcPts val="200"/>
                        </a:spcAft>
                      </a:pPr>
                      <a:r>
                        <a:rPr lang="en-US" sz="1500" dirty="0">
                          <a:solidFill>
                            <a:srgbClr val="000000"/>
                          </a:solidFill>
                          <a:effectLst/>
                        </a:rPr>
                        <a:t>fluoxetine (Sarafem®)</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generic, Actavis/</a:t>
                      </a:r>
                    </a:p>
                    <a:p>
                      <a:pPr marL="0" marR="0" algn="ctr">
                        <a:spcBef>
                          <a:spcPts val="200"/>
                        </a:spcBef>
                        <a:spcAft>
                          <a:spcPts val="200"/>
                        </a:spcAft>
                      </a:pPr>
                      <a:r>
                        <a:rPr lang="en-US" sz="1500" dirty="0">
                          <a:solidFill>
                            <a:srgbClr val="000000"/>
                          </a:solidFill>
                          <a:effectLst/>
                        </a:rPr>
                        <a:t>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X</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5746903"/>
                  </a:ext>
                </a:extLst>
              </a:tr>
              <a:tr h="640767">
                <a:tc>
                  <a:txBody>
                    <a:bodyPr/>
                    <a:lstStyle/>
                    <a:p>
                      <a:r>
                        <a:rPr lang="en-US" sz="1500" kern="1200" dirty="0">
                          <a:solidFill>
                            <a:srgbClr val="000000"/>
                          </a:solidFill>
                          <a:effectLst/>
                          <a:uFillTx/>
                          <a:latin typeface="+mn-lt"/>
                          <a:ea typeface="+mn-ea"/>
                          <a:cs typeface="+mn-cs"/>
                        </a:rPr>
                        <a:t>fluoxetine ER</a:t>
                      </a:r>
                      <a:r>
                        <a:rPr lang="en-US" sz="1500" dirty="0">
                          <a:solidFill>
                            <a:srgbClr val="000000"/>
                          </a:solidFill>
                          <a:effectLst/>
                          <a:latin typeface="+mn-lt"/>
                        </a:rPr>
                        <a:t> </a:t>
                      </a:r>
                      <a:endParaRPr lang="en-US" sz="1500" kern="1200" dirty="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generic</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X</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908387948"/>
                  </a:ext>
                </a:extLst>
              </a:tr>
              <a:tr h="609600">
                <a:tc>
                  <a:txBody>
                    <a:bodyPr/>
                    <a:lstStyle/>
                    <a:p>
                      <a:pPr marL="0" marR="0">
                        <a:spcBef>
                          <a:spcPts val="200"/>
                        </a:spcBef>
                        <a:spcAft>
                          <a:spcPts val="200"/>
                        </a:spcAft>
                      </a:pPr>
                      <a:r>
                        <a:rPr lang="en-US" sz="1500" kern="1200" dirty="0">
                          <a:solidFill>
                            <a:srgbClr val="000000"/>
                          </a:solidFill>
                          <a:effectLst/>
                          <a:uFillTx/>
                          <a:latin typeface="+mn-lt"/>
                          <a:ea typeface="+mn-ea"/>
                          <a:cs typeface="+mn-cs"/>
                        </a:rPr>
                        <a:t>fluvoxamine</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generic, ANI</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kern="1200" dirty="0">
                          <a:solidFill>
                            <a:srgbClr val="000000"/>
                          </a:solidFill>
                          <a:effectLst/>
                          <a:uFillTx/>
                          <a:latin typeface="+mn-lt"/>
                          <a:ea typeface="+mn-ea"/>
                          <a:cs typeface="+mn-cs"/>
                        </a:rPr>
                        <a:t>X</a:t>
                      </a:r>
                      <a:br>
                        <a:rPr lang="en-US" sz="1500" kern="1200" dirty="0">
                          <a:solidFill>
                            <a:srgbClr val="000000"/>
                          </a:solidFill>
                          <a:effectLst/>
                          <a:uFillTx/>
                          <a:latin typeface="+mn-lt"/>
                          <a:ea typeface="+mn-ea"/>
                          <a:cs typeface="+mn-cs"/>
                        </a:rPr>
                      </a:br>
                      <a:r>
                        <a:rPr lang="en-US" sz="1500" kern="1200" dirty="0">
                          <a:solidFill>
                            <a:srgbClr val="000000"/>
                          </a:solidFill>
                          <a:effectLst/>
                          <a:uFillTx/>
                          <a:latin typeface="+mn-lt"/>
                          <a:ea typeface="+mn-ea"/>
                          <a:cs typeface="+mn-cs"/>
                        </a:rPr>
                        <a:t>(≥ 8 years)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236034376"/>
                  </a:ext>
                </a:extLst>
              </a:tr>
              <a:tr h="847481">
                <a:tc>
                  <a:txBody>
                    <a:bodyPr/>
                    <a:lstStyle/>
                    <a:p>
                      <a:pPr marL="0" marR="0">
                        <a:spcBef>
                          <a:spcPts val="200"/>
                        </a:spcBef>
                        <a:spcAft>
                          <a:spcPts val="200"/>
                        </a:spcAft>
                      </a:pPr>
                      <a:r>
                        <a:rPr lang="en-US" sz="1500" kern="1200" dirty="0">
                          <a:solidFill>
                            <a:srgbClr val="000000"/>
                          </a:solidFill>
                          <a:effectLst/>
                          <a:uFillTx/>
                          <a:latin typeface="+mn-lt"/>
                          <a:ea typeface="+mn-ea"/>
                          <a:cs typeface="+mn-cs"/>
                        </a:rPr>
                        <a:t>fluvoxamine ER</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kern="1200" dirty="0">
                          <a:solidFill>
                            <a:srgbClr val="000000"/>
                          </a:solidFill>
                          <a:effectLst/>
                          <a:uFillTx/>
                          <a:latin typeface="+mn-lt"/>
                          <a:ea typeface="+mn-ea"/>
                          <a:cs typeface="+mn-cs"/>
                        </a:rPr>
                        <a:t>Dr. Reddy’s</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X </a:t>
                      </a:r>
                      <a:br>
                        <a:rPr lang="en-US" sz="1500" dirty="0">
                          <a:solidFill>
                            <a:srgbClr val="000000"/>
                          </a:solidFill>
                          <a:effectLst/>
                          <a:latin typeface="+mn-lt"/>
                        </a:rPr>
                      </a:b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ea typeface="Times New Roman" panose="02020603050405020304" pitchFamily="18" charset="0"/>
                          <a:cs typeface="Times New Roman" panose="02020603050405020304" pitchFamily="18" charset="0"/>
                        </a:rPr>
                        <a:t>--</a:t>
                      </a: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27305" marR="27305"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585686793"/>
                  </a:ext>
                </a:extLst>
              </a:tr>
            </a:tbl>
          </a:graphicData>
        </a:graphic>
      </p:graphicFrame>
    </p:spTree>
    <p:extLst>
      <p:ext uri="{BB962C8B-B14F-4D97-AF65-F5344CB8AC3E}">
        <p14:creationId xmlns:p14="http://schemas.microsoft.com/office/powerpoint/2010/main" val="2881911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36</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1798971443"/>
              </p:ext>
            </p:extLst>
          </p:nvPr>
        </p:nvGraphicFramePr>
        <p:xfrm>
          <a:off x="152401" y="819151"/>
          <a:ext cx="8839197" cy="3657599"/>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87864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HCl (Paxil®)</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Apotex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5746903"/>
                  </a:ext>
                </a:extLst>
              </a:tr>
              <a:tr h="12954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HCl controlled release (Paxil® CR)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Apotex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endParaRPr lang="en-US" sz="1500" kern="1200" dirty="0">
                        <a:solidFill>
                          <a:srgbClr val="000000"/>
                        </a:solidFill>
                        <a:effectLst/>
                        <a:uFillTx/>
                        <a:latin typeface="+mn-lt"/>
                        <a:ea typeface="+mn-ea"/>
                        <a:cs typeface="+mn-cs"/>
                      </a:endParaRP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908387948"/>
                  </a:ext>
                </a:extLst>
              </a:tr>
              <a:tr h="8382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mesylate (Brisdelle®)</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Sebela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236034376"/>
                  </a:ext>
                </a:extLst>
              </a:tr>
            </a:tbl>
          </a:graphicData>
        </a:graphic>
      </p:graphicFrame>
    </p:spTree>
    <p:extLst>
      <p:ext uri="{BB962C8B-B14F-4D97-AF65-F5344CB8AC3E}">
        <p14:creationId xmlns:p14="http://schemas.microsoft.com/office/powerpoint/2010/main" val="53642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Antidepressants, SSRIs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37</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2ED6A5F2-D896-4E57-A8BA-CF4685E34811}"/>
              </a:ext>
            </a:extLst>
          </p:cNvPr>
          <p:cNvGraphicFramePr>
            <a:graphicFrameLocks noGrp="1"/>
          </p:cNvGraphicFramePr>
          <p:nvPr>
            <p:extLst>
              <p:ext uri="{D42A27DB-BD31-4B8C-83A1-F6EECF244321}">
                <p14:modId xmlns:p14="http://schemas.microsoft.com/office/powerpoint/2010/main" val="1549526855"/>
              </p:ext>
            </p:extLst>
          </p:nvPr>
        </p:nvGraphicFramePr>
        <p:xfrm>
          <a:off x="152401" y="819151"/>
          <a:ext cx="8839197" cy="3124199"/>
        </p:xfrm>
        <a:graphic>
          <a:graphicData uri="http://schemas.openxmlformats.org/drawingml/2006/table">
            <a:tbl>
              <a:tblPr firstRow="1" bandRow="1" bandCol="1">
                <a:tableStyleId>{5C22544A-7EE6-4342-B048-85BDC9FD1C3A}</a:tableStyleId>
              </a:tblPr>
              <a:tblGrid>
                <a:gridCol w="1079596">
                  <a:extLst>
                    <a:ext uri="{9D8B030D-6E8A-4147-A177-3AD203B41FA5}">
                      <a16:colId xmlns:a16="http://schemas.microsoft.com/office/drawing/2014/main" val="4234718766"/>
                    </a:ext>
                  </a:extLst>
                </a:gridCol>
                <a:gridCol w="1012122">
                  <a:extLst>
                    <a:ext uri="{9D8B030D-6E8A-4147-A177-3AD203B41FA5}">
                      <a16:colId xmlns:a16="http://schemas.microsoft.com/office/drawing/2014/main" val="1811589151"/>
                    </a:ext>
                  </a:extLst>
                </a:gridCol>
                <a:gridCol w="1012122">
                  <a:extLst>
                    <a:ext uri="{9D8B030D-6E8A-4147-A177-3AD203B41FA5}">
                      <a16:colId xmlns:a16="http://schemas.microsoft.com/office/drawing/2014/main" val="4037666151"/>
                    </a:ext>
                  </a:extLst>
                </a:gridCol>
                <a:gridCol w="607273">
                  <a:extLst>
                    <a:ext uri="{9D8B030D-6E8A-4147-A177-3AD203B41FA5}">
                      <a16:colId xmlns:a16="http://schemas.microsoft.com/office/drawing/2014/main" val="600538072"/>
                    </a:ext>
                  </a:extLst>
                </a:gridCol>
                <a:gridCol w="607273">
                  <a:extLst>
                    <a:ext uri="{9D8B030D-6E8A-4147-A177-3AD203B41FA5}">
                      <a16:colId xmlns:a16="http://schemas.microsoft.com/office/drawing/2014/main" val="1669372592"/>
                    </a:ext>
                  </a:extLst>
                </a:gridCol>
                <a:gridCol w="809697">
                  <a:extLst>
                    <a:ext uri="{9D8B030D-6E8A-4147-A177-3AD203B41FA5}">
                      <a16:colId xmlns:a16="http://schemas.microsoft.com/office/drawing/2014/main" val="2383821941"/>
                    </a:ext>
                  </a:extLst>
                </a:gridCol>
                <a:gridCol w="607273">
                  <a:extLst>
                    <a:ext uri="{9D8B030D-6E8A-4147-A177-3AD203B41FA5}">
                      <a16:colId xmlns:a16="http://schemas.microsoft.com/office/drawing/2014/main" val="532684500"/>
                    </a:ext>
                  </a:extLst>
                </a:gridCol>
                <a:gridCol w="1012122">
                  <a:extLst>
                    <a:ext uri="{9D8B030D-6E8A-4147-A177-3AD203B41FA5}">
                      <a16:colId xmlns:a16="http://schemas.microsoft.com/office/drawing/2014/main" val="2504215610"/>
                    </a:ext>
                  </a:extLst>
                </a:gridCol>
                <a:gridCol w="607273">
                  <a:extLst>
                    <a:ext uri="{9D8B030D-6E8A-4147-A177-3AD203B41FA5}">
                      <a16:colId xmlns:a16="http://schemas.microsoft.com/office/drawing/2014/main" val="1656483658"/>
                    </a:ext>
                  </a:extLst>
                </a:gridCol>
                <a:gridCol w="742223">
                  <a:extLst>
                    <a:ext uri="{9D8B030D-6E8A-4147-A177-3AD203B41FA5}">
                      <a16:colId xmlns:a16="http://schemas.microsoft.com/office/drawing/2014/main" val="4112558393"/>
                    </a:ext>
                  </a:extLst>
                </a:gridCol>
                <a:gridCol w="742223">
                  <a:extLst>
                    <a:ext uri="{9D8B030D-6E8A-4147-A177-3AD203B41FA5}">
                      <a16:colId xmlns:a16="http://schemas.microsoft.com/office/drawing/2014/main" val="1439236186"/>
                    </a:ext>
                  </a:extLst>
                </a:gridCol>
              </a:tblGrid>
              <a:tr h="64535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Mfr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GAD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SAD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Panic </a:t>
                      </a:r>
                      <a:br>
                        <a:rPr lang="en-US" sz="1500" b="0" dirty="0">
                          <a:solidFill>
                            <a:srgbClr val="000000"/>
                          </a:solidFill>
                          <a:effectLst/>
                        </a:rPr>
                      </a:br>
                      <a:r>
                        <a:rPr lang="en-US" sz="1500" b="0" dirty="0">
                          <a:solidFill>
                            <a:srgbClr val="000000"/>
                          </a:solidFill>
                          <a:effectLst/>
                        </a:rPr>
                        <a:t>Disorder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PTSD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OCD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PMDD</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Bulimia Nervosa</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VMS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2300838"/>
                  </a:ext>
                </a:extLst>
              </a:tr>
              <a:tr h="87864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paroxetine mesylate (Pexeva®)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Sebela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5746903"/>
                  </a:ext>
                </a:extLst>
              </a:tr>
              <a:tr h="6858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sertraline capsules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1430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Almatica</a:t>
                      </a:r>
                    </a:p>
                    <a:p>
                      <a:pPr marL="0" marR="0" lvl="0" indent="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 6 years)</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908387948"/>
                  </a:ext>
                </a:extLst>
              </a:tr>
              <a:tr h="83820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fr-FR" sz="1500" kern="1200" dirty="0">
                          <a:solidFill>
                            <a:srgbClr val="000000"/>
                          </a:solidFill>
                          <a:effectLst/>
                          <a:uFillTx/>
                          <a:latin typeface="+mn-lt"/>
                          <a:ea typeface="+mn-ea"/>
                          <a:cs typeface="+mn-cs"/>
                        </a:rPr>
                        <a:t>sertraline tablets, oral solution (Zoloft®)	</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228600" marR="0" lvl="0" indent="-57150" algn="l"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generic, Pfizer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 6 years)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X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endParaRPr lang="en-US" sz="1500" kern="1200" dirty="0">
                        <a:solidFill>
                          <a:srgbClr val="000000"/>
                        </a:solidFill>
                        <a:effectLst/>
                        <a:uFillTx/>
                        <a:latin typeface="+mn-lt"/>
                        <a:ea typeface="+mn-ea"/>
                        <a:cs typeface="+mn-cs"/>
                      </a:endParaRP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500" kern="1200" dirty="0">
                          <a:solidFill>
                            <a:srgbClr val="000000"/>
                          </a:solidFill>
                          <a:effectLst/>
                          <a:uFillTx/>
                          <a:latin typeface="+mn-lt"/>
                          <a:ea typeface="+mn-ea"/>
                          <a:cs typeface="+mn-cs"/>
                        </a:rPr>
                        <a:t> </a:t>
                      </a:r>
                    </a:p>
                  </a:txBody>
                  <a:tcPr marL="27305" marR="2730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236034376"/>
                  </a:ext>
                </a:extLst>
              </a:tr>
            </a:tbl>
          </a:graphicData>
        </a:graphic>
      </p:graphicFrame>
    </p:spTree>
    <p:extLst>
      <p:ext uri="{BB962C8B-B14F-4D97-AF65-F5344CB8AC3E}">
        <p14:creationId xmlns:p14="http://schemas.microsoft.com/office/powerpoint/2010/main" val="1217144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SSRIs</a:t>
            </a:r>
          </a:p>
        </p:txBody>
      </p:sp>
      <p:sp>
        <p:nvSpPr>
          <p:cNvPr id="3" name="Content Placeholder 2"/>
          <p:cNvSpPr>
            <a:spLocks noGrp="1"/>
          </p:cNvSpPr>
          <p:nvPr>
            <p:ph idx="1"/>
          </p:nvPr>
        </p:nvSpPr>
        <p:spPr>
          <a:xfrm>
            <a:off x="457200" y="846161"/>
            <a:ext cx="8482084" cy="3596061"/>
          </a:xfrm>
        </p:spPr>
        <p:txBody>
          <a:bodyPr/>
          <a:lstStyle/>
          <a:p>
            <a:r>
              <a:rPr lang="en-US" sz="2200" dirty="0">
                <a:solidFill>
                  <a:srgbClr val="020202"/>
                </a:solidFill>
              </a:rPr>
              <a:t>SSRIs are generally considered first-line therapy for their FDA-approved indications due to improved tolerability, lower lethality in overdose, safety in cardiovascular disease, and lesser incidence of weight gain</a:t>
            </a:r>
          </a:p>
          <a:p>
            <a:r>
              <a:rPr lang="en-US" sz="2200" dirty="0">
                <a:solidFill>
                  <a:srgbClr val="020202"/>
                </a:solidFill>
              </a:rPr>
              <a:t>SSRIs have comparable efficacy and adverse event profiles for their FDA-approved indications</a:t>
            </a:r>
          </a:p>
          <a:p>
            <a:r>
              <a:rPr lang="en-US" sz="2200" dirty="0">
                <a:solidFill>
                  <a:srgbClr val="020202"/>
                </a:solidFill>
              </a:rPr>
              <a:t>SSRIs are preferred as a first medication trial for OCD and are recommended first-line medications for the treatment of PTSD</a:t>
            </a:r>
          </a:p>
          <a:p>
            <a:r>
              <a:rPr lang="en-US" sz="2200" dirty="0">
                <a:solidFill>
                  <a:srgbClr val="020202"/>
                </a:solidFill>
              </a:rPr>
              <a:t>For social anxiety disorder, the ICGDA expert panel guidelines recommend SSRIs as first-line therapy</a:t>
            </a:r>
          </a:p>
          <a:p>
            <a:endParaRPr lang="en-US" sz="2000" dirty="0">
              <a:solidFill>
                <a:srgbClr val="000000"/>
              </a:solidFill>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526236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Antidepressants, SSRIs</a:t>
            </a:r>
          </a:p>
        </p:txBody>
      </p:sp>
      <p:sp>
        <p:nvSpPr>
          <p:cNvPr id="3" name="Content Placeholder 2"/>
          <p:cNvSpPr>
            <a:spLocks noGrp="1"/>
          </p:cNvSpPr>
          <p:nvPr>
            <p:ph idx="1"/>
          </p:nvPr>
        </p:nvSpPr>
        <p:spPr>
          <a:xfrm>
            <a:off x="109182" y="719847"/>
            <a:ext cx="8925636" cy="4029574"/>
          </a:xfrm>
        </p:spPr>
        <p:txBody>
          <a:bodyPr/>
          <a:lstStyle/>
          <a:p>
            <a:r>
              <a:rPr lang="en-US" sz="2000" dirty="0">
                <a:solidFill>
                  <a:srgbClr val="020202"/>
                </a:solidFill>
              </a:rPr>
              <a:t>The 2020 American Academy of Child and Adolescent Psychiatry (AACAP) recommend SSRIs are first-line agents for the treatment of anxiety disorders in children 6-18 years old </a:t>
            </a:r>
          </a:p>
          <a:p>
            <a:r>
              <a:rPr lang="en-US" sz="2000" dirty="0">
                <a:solidFill>
                  <a:srgbClr val="020202"/>
                </a:solidFill>
              </a:rPr>
              <a:t>Fluoxetine (Prozac) is the only SSRI medication approved by the FDA for the treatment of bulimia and has been shown to reduce the episodes of binge-eating and purging behavior, and their chance of relapse</a:t>
            </a:r>
          </a:p>
          <a:p>
            <a:r>
              <a:rPr lang="en-US" sz="2000" dirty="0"/>
              <a:t>It is recommended first-line in the 2023 APA eating disorder guidelines</a:t>
            </a:r>
            <a:endParaRPr lang="en-US" sz="2000" dirty="0">
              <a:solidFill>
                <a:srgbClr val="020202"/>
              </a:solidFill>
            </a:endParaRPr>
          </a:p>
          <a:p>
            <a:r>
              <a:rPr lang="en-US" sz="2000" dirty="0">
                <a:solidFill>
                  <a:srgbClr val="020202"/>
                </a:solidFill>
              </a:rPr>
              <a:t>The American Association of Clinical Endocrinologists (AACE) states that therapeutic trials of SSRIs and possibly other nonhormonal medications may be considered for the relief of menopausal symptoms in women with no specific contraindications</a:t>
            </a:r>
          </a:p>
          <a:p>
            <a:r>
              <a:rPr lang="en-US" sz="2000" dirty="0">
                <a:solidFill>
                  <a:srgbClr val="020202"/>
                </a:solidFill>
              </a:rPr>
              <a:t>Paroxetine mesylate (Brisdelle) is the only SSRI approved to treat VMS</a:t>
            </a:r>
          </a:p>
          <a:p>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39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9292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200" b="1" i="1" dirty="0"/>
              <a:t>Classes for Review: Non-Supplemental Rebate Class Review</a:t>
            </a:r>
          </a:p>
          <a:p>
            <a:r>
              <a:rPr lang="en-US" sz="2400" dirty="0">
                <a:solidFill>
                  <a:srgbClr val="000000"/>
                </a:solidFill>
              </a:rPr>
              <a:t>Bronchodilators, Beta Agonists</a:t>
            </a:r>
          </a:p>
          <a:p>
            <a:r>
              <a:rPr lang="en-US" sz="2400" dirty="0">
                <a:solidFill>
                  <a:srgbClr val="000000"/>
                </a:solidFill>
              </a:rPr>
              <a:t>Colony Stimulating Factors</a:t>
            </a:r>
          </a:p>
          <a:p>
            <a:r>
              <a:rPr lang="en-US" sz="2400" dirty="0">
                <a:solidFill>
                  <a:srgbClr val="000000"/>
                </a:solidFill>
              </a:rPr>
              <a:t>Enzyme Replacement Products, Gaucher Disease</a:t>
            </a:r>
          </a:p>
          <a:p>
            <a:pPr lvl="0"/>
            <a:r>
              <a:rPr lang="en-US" sz="2400" dirty="0">
                <a:solidFill>
                  <a:srgbClr val="000000"/>
                </a:solidFill>
              </a:rPr>
              <a:t>Erythropoiesis Stimulating Proteins</a:t>
            </a:r>
          </a:p>
          <a:p>
            <a:pPr lvl="0"/>
            <a:r>
              <a:rPr lang="en-US" sz="2400" dirty="0">
                <a:solidFill>
                  <a:srgbClr val="000000"/>
                </a:solidFill>
              </a:rPr>
              <a:t>Hypoglycemics, Alpha Glucosidase Inhibitors</a:t>
            </a:r>
          </a:p>
          <a:p>
            <a:endParaRPr lang="en-US" altLang="en-US" sz="2200" dirty="0"/>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27027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797D-7A32-4253-BC44-2C28056D6D72}"/>
              </a:ext>
            </a:extLst>
          </p:cNvPr>
          <p:cNvSpPr>
            <a:spLocks noGrp="1"/>
          </p:cNvSpPr>
          <p:nvPr>
            <p:ph type="ctrTitle"/>
          </p:nvPr>
        </p:nvSpPr>
        <p:spPr/>
        <p:txBody>
          <a:bodyPr/>
          <a:lstStyle/>
          <a:p>
            <a:r>
              <a:rPr lang="en-US" altLang="en-US" sz="3600" dirty="0"/>
              <a:t>Antivirals, Topical</a:t>
            </a:r>
            <a:endParaRPr lang="en-US" sz="3600" dirty="0"/>
          </a:p>
        </p:txBody>
      </p:sp>
    </p:spTree>
    <p:extLst>
      <p:ext uri="{BB962C8B-B14F-4D97-AF65-F5344CB8AC3E}">
        <p14:creationId xmlns:p14="http://schemas.microsoft.com/office/powerpoint/2010/main" val="1125117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Antivirals, Topical</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Content Placeholder 9">
            <a:extLst>
              <a:ext uri="{FF2B5EF4-FFF2-40B4-BE49-F238E27FC236}">
                <a16:creationId xmlns:a16="http://schemas.microsoft.com/office/drawing/2014/main" id="{38BBEED6-BDEA-478E-B99B-FD35A2BB1F5B}"/>
              </a:ext>
            </a:extLst>
          </p:cNvPr>
          <p:cNvGraphicFramePr>
            <a:graphicFrameLocks noGrp="1"/>
          </p:cNvGraphicFramePr>
          <p:nvPr>
            <p:ph idx="1"/>
            <p:extLst>
              <p:ext uri="{D42A27DB-BD31-4B8C-83A1-F6EECF244321}">
                <p14:modId xmlns:p14="http://schemas.microsoft.com/office/powerpoint/2010/main" val="3472963315"/>
              </p:ext>
            </p:extLst>
          </p:nvPr>
        </p:nvGraphicFramePr>
        <p:xfrm>
          <a:off x="457200" y="819150"/>
          <a:ext cx="8229601" cy="3505201"/>
        </p:xfrm>
        <a:graphic>
          <a:graphicData uri="http://schemas.openxmlformats.org/drawingml/2006/table">
            <a:tbl>
              <a:tblPr firstRow="1" firstCol="1" lastRow="1" lastCol="1" bandRow="1" bandCol="1">
                <a:tableStyleId>{5C22544A-7EE6-4342-B048-85BDC9FD1C3A}</a:tableStyleId>
              </a:tblPr>
              <a:tblGrid>
                <a:gridCol w="1562645">
                  <a:extLst>
                    <a:ext uri="{9D8B030D-6E8A-4147-A177-3AD203B41FA5}">
                      <a16:colId xmlns:a16="http://schemas.microsoft.com/office/drawing/2014/main" val="4113368377"/>
                    </a:ext>
                  </a:extLst>
                </a:gridCol>
                <a:gridCol w="1384443">
                  <a:extLst>
                    <a:ext uri="{9D8B030D-6E8A-4147-A177-3AD203B41FA5}">
                      <a16:colId xmlns:a16="http://schemas.microsoft.com/office/drawing/2014/main" val="3913336754"/>
                    </a:ext>
                  </a:extLst>
                </a:gridCol>
                <a:gridCol w="5282513">
                  <a:extLst>
                    <a:ext uri="{9D8B030D-6E8A-4147-A177-3AD203B41FA5}">
                      <a16:colId xmlns:a16="http://schemas.microsoft.com/office/drawing/2014/main" val="54648861"/>
                    </a:ext>
                  </a:extLst>
                </a:gridCol>
              </a:tblGrid>
              <a:tr h="331370">
                <a:tc>
                  <a:txBody>
                    <a:bodyPr/>
                    <a:lstStyle/>
                    <a:p>
                      <a:pPr marL="0" marR="0" algn="ctr">
                        <a:lnSpc>
                          <a:spcPct val="107000"/>
                        </a:lnSpc>
                        <a:spcBef>
                          <a:spcPts val="200"/>
                        </a:spcBef>
                        <a:spcAft>
                          <a:spcPts val="200"/>
                        </a:spcAft>
                      </a:pPr>
                      <a:r>
                        <a:rPr lang="en-US" sz="1400" b="0" dirty="0">
                          <a:solidFill>
                            <a:srgbClr val="000000"/>
                          </a:solidFill>
                          <a:effectLst/>
                        </a:rPr>
                        <a:t>Drug</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lnSpc>
                          <a:spcPct val="107000"/>
                        </a:lnSpc>
                        <a:spcBef>
                          <a:spcPts val="200"/>
                        </a:spcBef>
                        <a:spcAft>
                          <a:spcPts val="200"/>
                        </a:spcAft>
                      </a:pPr>
                      <a:r>
                        <a:rPr lang="en-US" sz="1400" b="0" dirty="0">
                          <a:solidFill>
                            <a:srgbClr val="000000"/>
                          </a:solidFill>
                          <a:effectLst/>
                        </a:rPr>
                        <a:t>Manufacturer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lnSpc>
                          <a:spcPct val="107000"/>
                        </a:lnSpc>
                        <a:spcBef>
                          <a:spcPts val="200"/>
                        </a:spcBef>
                        <a:spcAft>
                          <a:spcPts val="200"/>
                        </a:spcAft>
                      </a:pPr>
                      <a:r>
                        <a:rPr lang="en-US" sz="1400" b="0" dirty="0">
                          <a:solidFill>
                            <a:srgbClr val="000000"/>
                          </a:solidFill>
                          <a:effectLst/>
                        </a:rPr>
                        <a:t>Indication</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075209674"/>
                  </a:ext>
                </a:extLst>
              </a:tr>
              <a:tr h="500813">
                <a:tc>
                  <a:txBody>
                    <a:bodyPr/>
                    <a:lstStyle/>
                    <a:p>
                      <a:pPr marL="0" marR="0">
                        <a:lnSpc>
                          <a:spcPct val="107000"/>
                        </a:lnSpc>
                        <a:spcBef>
                          <a:spcPts val="200"/>
                        </a:spcBef>
                        <a:spcAft>
                          <a:spcPts val="200"/>
                        </a:spcAft>
                      </a:pPr>
                      <a:r>
                        <a:rPr lang="en-US" sz="1400" b="0" dirty="0">
                          <a:solidFill>
                            <a:srgbClr val="000000"/>
                          </a:solidFill>
                          <a:effectLst/>
                        </a:rPr>
                        <a:t>acyclovir cream (Zovirax®)</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generic, Valeant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Treatment of recurrent herpes labialis (cold sores) in immunocompetent adults and children 12 years of age and older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013985548"/>
                  </a:ext>
                </a:extLst>
              </a:tr>
              <a:tr h="729998">
                <a:tc>
                  <a:txBody>
                    <a:bodyPr/>
                    <a:lstStyle/>
                    <a:p>
                      <a:pPr marL="0" marR="0">
                        <a:lnSpc>
                          <a:spcPct val="107000"/>
                        </a:lnSpc>
                        <a:spcBef>
                          <a:spcPts val="200"/>
                        </a:spcBef>
                        <a:spcAft>
                          <a:spcPts val="200"/>
                        </a:spcAft>
                      </a:pPr>
                      <a:r>
                        <a:rPr lang="en-US" sz="1400" b="0" dirty="0">
                          <a:solidFill>
                            <a:srgbClr val="000000"/>
                          </a:solidFill>
                          <a:effectLst/>
                        </a:rPr>
                        <a:t>acyclovir ointment (Zovirax®)</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generic, Valeant</a:t>
                      </a:r>
                    </a:p>
                    <a:p>
                      <a:pPr marL="0" marR="0" algn="ctr">
                        <a:lnSpc>
                          <a:spcPct val="107000"/>
                        </a:lnSpc>
                        <a:spcBef>
                          <a:spcPts val="200"/>
                        </a:spcBef>
                        <a:spcAft>
                          <a:spcPts val="200"/>
                        </a:spcAft>
                      </a:pPr>
                      <a:r>
                        <a:rPr lang="en-US" sz="1400" b="0" dirty="0">
                          <a:solidFill>
                            <a:srgbClr val="000000"/>
                          </a:solidFill>
                          <a:effectLst/>
                        </a:rPr>
                        <a:t>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Management of initial genital herpes and in limited </a:t>
                      </a:r>
                      <a:br>
                        <a:rPr lang="en-US" sz="1400" b="0" dirty="0">
                          <a:solidFill>
                            <a:srgbClr val="000000"/>
                          </a:solidFill>
                          <a:effectLst/>
                        </a:rPr>
                      </a:br>
                      <a:r>
                        <a:rPr lang="en-US" sz="1400" b="0" dirty="0">
                          <a:solidFill>
                            <a:srgbClr val="000000"/>
                          </a:solidFill>
                          <a:effectLst/>
                        </a:rPr>
                        <a:t>non-life-threatening mucocutaneous herpes simplex virus infections in immunocompromised adult patients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2116486519"/>
                  </a:ext>
                </a:extLst>
              </a:tr>
              <a:tr h="729998">
                <a:tc>
                  <a:txBody>
                    <a:bodyPr/>
                    <a:lstStyle/>
                    <a:p>
                      <a:pPr marL="0" marR="0">
                        <a:lnSpc>
                          <a:spcPct val="107000"/>
                        </a:lnSpc>
                        <a:spcBef>
                          <a:spcPts val="200"/>
                        </a:spcBef>
                        <a:spcAft>
                          <a:spcPts val="200"/>
                        </a:spcAft>
                      </a:pPr>
                      <a:r>
                        <a:rPr lang="en-US" sz="1400" b="0" dirty="0">
                          <a:solidFill>
                            <a:srgbClr val="000000"/>
                          </a:solidFill>
                          <a:effectLst/>
                        </a:rPr>
                        <a:t>acyclovir/ hydrocortisone</a:t>
                      </a:r>
                      <a:br>
                        <a:rPr lang="en-US" sz="1400" b="0" dirty="0">
                          <a:solidFill>
                            <a:srgbClr val="000000"/>
                          </a:solidFill>
                          <a:effectLst/>
                        </a:rPr>
                      </a:br>
                      <a:r>
                        <a:rPr lang="en-US" sz="1400" b="0" dirty="0">
                          <a:solidFill>
                            <a:srgbClr val="000000"/>
                          </a:solidFill>
                          <a:effectLst/>
                        </a:rPr>
                        <a:t>(Xerese®)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Valeant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Early treatment of recurrent herpes labialis (cold sores) to reduce the likelihood of ulcerative cold sores and to shorten the lesion healing time in adults and children 6 years of age and older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extLst>
                  <a:ext uri="{0D108BD9-81ED-4DB2-BD59-A6C34878D82A}">
                    <a16:rowId xmlns:a16="http://schemas.microsoft.com/office/drawing/2014/main" val="3036615731"/>
                  </a:ext>
                </a:extLst>
              </a:tr>
              <a:tr h="729998">
                <a:tc>
                  <a:txBody>
                    <a:bodyPr/>
                    <a:lstStyle/>
                    <a:p>
                      <a:pPr marL="0" marR="0">
                        <a:lnSpc>
                          <a:spcPct val="107000"/>
                        </a:lnSpc>
                        <a:spcBef>
                          <a:spcPts val="200"/>
                        </a:spcBef>
                        <a:spcAft>
                          <a:spcPts val="200"/>
                        </a:spcAft>
                      </a:pPr>
                      <a:r>
                        <a:rPr lang="en-US" sz="1400" b="0" dirty="0">
                          <a:solidFill>
                            <a:srgbClr val="000000"/>
                          </a:solidFill>
                          <a:effectLst/>
                        </a:rPr>
                        <a:t>docosanol </a:t>
                      </a:r>
                    </a:p>
                    <a:p>
                      <a:pPr marL="0" marR="0">
                        <a:lnSpc>
                          <a:spcPct val="107000"/>
                        </a:lnSpc>
                        <a:spcBef>
                          <a:spcPts val="200"/>
                        </a:spcBef>
                        <a:spcAft>
                          <a:spcPts val="200"/>
                        </a:spcAft>
                      </a:pPr>
                      <a:r>
                        <a:rPr lang="en-US" sz="1400" b="0" dirty="0">
                          <a:solidFill>
                            <a:srgbClr val="000000"/>
                          </a:solidFill>
                          <a:effectLst/>
                        </a:rPr>
                        <a:t>(Abreva®)</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rPr>
                        <a:t>generic, GlaxoSmithKline</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Treatment of cold sores/fever blisters on the face or lips in adults and children 12 years of age and older to shorten healing time and duration of symptoms</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3421719892"/>
                  </a:ext>
                </a:extLst>
              </a:tr>
              <a:tr h="483024">
                <a:tc>
                  <a:txBody>
                    <a:bodyPr/>
                    <a:lstStyle/>
                    <a:p>
                      <a:pPr marL="0" marR="0">
                        <a:lnSpc>
                          <a:spcPct val="107000"/>
                        </a:lnSpc>
                        <a:spcBef>
                          <a:spcPts val="200"/>
                        </a:spcBef>
                        <a:spcAft>
                          <a:spcPts val="200"/>
                        </a:spcAft>
                      </a:pPr>
                      <a:r>
                        <a:rPr lang="en-US" sz="1400" b="0" dirty="0">
                          <a:solidFill>
                            <a:srgbClr val="000000"/>
                          </a:solidFill>
                          <a:effectLst/>
                        </a:rPr>
                        <a:t>penciclovir (Denavir®)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gn="ctr">
                        <a:lnSpc>
                          <a:spcPct val="107000"/>
                        </a:lnSpc>
                        <a:spcBef>
                          <a:spcPts val="200"/>
                        </a:spcBef>
                        <a:spcAft>
                          <a:spcPts val="200"/>
                        </a:spcAft>
                      </a:pPr>
                      <a:r>
                        <a:rPr lang="en-US" sz="1400" b="0" dirty="0">
                          <a:solidFill>
                            <a:srgbClr val="000000"/>
                          </a:solidFill>
                          <a:effectLst/>
                          <a:highlight>
                            <a:srgbClr val="00FFFF"/>
                          </a:highlight>
                        </a:rPr>
                        <a:t>generic</a:t>
                      </a:r>
                      <a:r>
                        <a:rPr lang="en-US" sz="1400" b="0" dirty="0">
                          <a:solidFill>
                            <a:srgbClr val="000000"/>
                          </a:solidFill>
                          <a:effectLst/>
                        </a:rPr>
                        <a:t>, Mylan </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solidFill>
                      <a:srgbClr val="E8EEF6"/>
                    </a:solidFill>
                  </a:tcPr>
                </a:tc>
                <a:tc>
                  <a:txBody>
                    <a:bodyPr/>
                    <a:lstStyle/>
                    <a:p>
                      <a:pPr marL="0" marR="0">
                        <a:lnSpc>
                          <a:spcPct val="107000"/>
                        </a:lnSpc>
                        <a:spcBef>
                          <a:spcPts val="200"/>
                        </a:spcBef>
                        <a:spcAft>
                          <a:spcPts val="200"/>
                        </a:spcAft>
                      </a:pPr>
                      <a:r>
                        <a:rPr lang="en-US" sz="1400" b="0" dirty="0">
                          <a:solidFill>
                            <a:srgbClr val="000000"/>
                          </a:solidFill>
                          <a:effectLst/>
                        </a:rPr>
                        <a:t>Treatment of recurrent herpes labialis (cold sores) in adults and children 12 years of age and older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nchor="ctr">
                    <a:solidFill>
                      <a:srgbClr val="E8EEF6"/>
                    </a:solidFill>
                  </a:tcPr>
                </a:tc>
                <a:extLst>
                  <a:ext uri="{0D108BD9-81ED-4DB2-BD59-A6C34878D82A}">
                    <a16:rowId xmlns:a16="http://schemas.microsoft.com/office/drawing/2014/main" val="2069578740"/>
                  </a:ext>
                </a:extLst>
              </a:tr>
            </a:tbl>
          </a:graphicData>
        </a:graphic>
      </p:graphicFrame>
    </p:spTree>
    <p:extLst>
      <p:ext uri="{BB962C8B-B14F-4D97-AF65-F5344CB8AC3E}">
        <p14:creationId xmlns:p14="http://schemas.microsoft.com/office/powerpoint/2010/main" val="1036982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Antivirals, Topical</a:t>
            </a:r>
          </a:p>
        </p:txBody>
      </p:sp>
      <p:sp>
        <p:nvSpPr>
          <p:cNvPr id="3" name="Content Placeholder 2"/>
          <p:cNvSpPr>
            <a:spLocks noGrp="1"/>
          </p:cNvSpPr>
          <p:nvPr>
            <p:ph idx="1"/>
          </p:nvPr>
        </p:nvSpPr>
        <p:spPr>
          <a:xfrm>
            <a:off x="152399" y="805218"/>
            <a:ext cx="8841475" cy="3889612"/>
          </a:xfrm>
        </p:spPr>
        <p:txBody>
          <a:bodyPr/>
          <a:lstStyle/>
          <a:p>
            <a:r>
              <a:rPr lang="en-US" sz="2200" dirty="0">
                <a:solidFill>
                  <a:srgbClr val="020202"/>
                </a:solidFill>
              </a:rPr>
              <a:t>In the US, about 48% of people aged 14 to 49 years have serologic infection with HSV-1 and 12% are seropositive for HSV-2</a:t>
            </a:r>
          </a:p>
          <a:p>
            <a:r>
              <a:rPr lang="en-US" sz="2200" dirty="0">
                <a:solidFill>
                  <a:srgbClr val="000000"/>
                </a:solidFill>
                <a:effectLst/>
              </a:rPr>
              <a:t>The HSV-1 and HSV-2 viruses become reactivated secondary to certain stimuli including fever, upper respiratory infection, physical or emotional stress, ultraviolet light exposure, and axonal injury</a:t>
            </a:r>
          </a:p>
          <a:p>
            <a:r>
              <a:rPr lang="en-US" sz="2200" dirty="0">
                <a:solidFill>
                  <a:srgbClr val="000000"/>
                </a:solidFill>
                <a:effectLst/>
              </a:rPr>
              <a:t>Topical antiviral medications are used for the treatment of an active lesion and should be started during the prodrome phase, characterized by perioral tingling, itching, and redness, to be most beneficial</a:t>
            </a:r>
          </a:p>
          <a:p>
            <a:r>
              <a:rPr lang="en-US" sz="2200" dirty="0">
                <a:solidFill>
                  <a:srgbClr val="000000"/>
                </a:solidFill>
                <a:effectLst/>
              </a:rPr>
              <a:t>Overall, acyclovir, penciclovir, and docosanol for herpes labialis treatment only provide modest benefit if used very early in the prodrome phase</a:t>
            </a:r>
          </a:p>
          <a:p>
            <a:endParaRPr lang="en-US" sz="1800" dirty="0">
              <a:solidFill>
                <a:schemeClr val="tx2">
                  <a:lumMod val="50000"/>
                </a:schemeClr>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41618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Antivirals, Topical</a:t>
            </a:r>
          </a:p>
        </p:txBody>
      </p:sp>
      <p:sp>
        <p:nvSpPr>
          <p:cNvPr id="3" name="Content Placeholder 2"/>
          <p:cNvSpPr>
            <a:spLocks noGrp="1"/>
          </p:cNvSpPr>
          <p:nvPr>
            <p:ph idx="1"/>
          </p:nvPr>
        </p:nvSpPr>
        <p:spPr>
          <a:xfrm>
            <a:off x="228600" y="895350"/>
            <a:ext cx="8686800" cy="3546872"/>
          </a:xfrm>
        </p:spPr>
        <p:txBody>
          <a:bodyPr/>
          <a:lstStyle/>
          <a:p>
            <a:r>
              <a:rPr lang="en-US" sz="2200" dirty="0">
                <a:solidFill>
                  <a:srgbClr val="000000"/>
                </a:solidFill>
                <a:effectLst/>
              </a:rPr>
              <a:t>Compared to placebo, treatment has reduced lesion healing time by approximately 0.75 to 1.5 days in clinical trials</a:t>
            </a:r>
            <a:endParaRPr lang="en-US" sz="2200" dirty="0">
              <a:solidFill>
                <a:srgbClr val="000000"/>
              </a:solidFill>
            </a:endParaRPr>
          </a:p>
          <a:p>
            <a:r>
              <a:rPr lang="en-US" sz="2200" dirty="0">
                <a:solidFill>
                  <a:srgbClr val="000000"/>
                </a:solidFill>
                <a:effectLst/>
              </a:rPr>
              <a:t>Left untreated, herpes labialis may take up to 10 days or more to heal</a:t>
            </a:r>
          </a:p>
          <a:p>
            <a:r>
              <a:rPr lang="en-US" sz="2200" dirty="0">
                <a:solidFill>
                  <a:srgbClr val="000000"/>
                </a:solidFill>
                <a:effectLst/>
              </a:rPr>
              <a:t>According to studies, all products are effective in treating herpes labialis and provide symptom relief, such as decreased lesion count, lesion size, pain, and healing time compared to placebo</a:t>
            </a:r>
            <a:endParaRPr lang="en-US" sz="2200" dirty="0">
              <a:solidFill>
                <a:srgbClr val="000000"/>
              </a:solidFill>
            </a:endParaRPr>
          </a:p>
          <a:p>
            <a:r>
              <a:rPr lang="en-US" sz="2200" dirty="0">
                <a:solidFill>
                  <a:srgbClr val="000000"/>
                </a:solidFill>
              </a:rPr>
              <a:t>The 2021 Centers for Disease Control and Prevention (CDC) sexually-transmitted infections (STI) recommendations for genital herpes state oral antiviral therapy is preferred over topical antiviral therapy</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56554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05DE-8BE3-433B-AC13-FBEAF737630C}"/>
              </a:ext>
            </a:extLst>
          </p:cNvPr>
          <p:cNvSpPr>
            <a:spLocks noGrp="1"/>
          </p:cNvSpPr>
          <p:nvPr>
            <p:ph type="ctrTitle"/>
          </p:nvPr>
        </p:nvSpPr>
        <p:spPr/>
        <p:txBody>
          <a:bodyPr/>
          <a:lstStyle/>
          <a:p>
            <a:r>
              <a:rPr lang="en-US" altLang="en-US" dirty="0"/>
              <a:t>Bone Resorption Suppression </a:t>
            </a:r>
            <a:br>
              <a:rPr lang="en-US" altLang="en-US" dirty="0"/>
            </a:br>
            <a:r>
              <a:rPr lang="en-US" altLang="en-US" dirty="0"/>
              <a:t>and Related Agents</a:t>
            </a:r>
            <a:endParaRPr lang="en-US" dirty="0"/>
          </a:p>
        </p:txBody>
      </p:sp>
    </p:spTree>
    <p:extLst>
      <p:ext uri="{BB962C8B-B14F-4D97-AF65-F5344CB8AC3E}">
        <p14:creationId xmlns:p14="http://schemas.microsoft.com/office/powerpoint/2010/main" val="1124583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extLst>
              <p:ext uri="{D42A27DB-BD31-4B8C-83A1-F6EECF244321}">
                <p14:modId xmlns:p14="http://schemas.microsoft.com/office/powerpoint/2010/main" val="651454061"/>
              </p:ext>
            </p:extLst>
          </p:nvPr>
        </p:nvGraphicFramePr>
        <p:xfrm>
          <a:off x="223837" y="742950"/>
          <a:ext cx="8696325" cy="3797950"/>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143000">
                  <a:extLst>
                    <a:ext uri="{9D8B030D-6E8A-4147-A177-3AD203B41FA5}">
                      <a16:colId xmlns:a16="http://schemas.microsoft.com/office/drawing/2014/main" val="80967718"/>
                    </a:ext>
                  </a:extLst>
                </a:gridCol>
                <a:gridCol w="6481762">
                  <a:extLst>
                    <a:ext uri="{9D8B030D-6E8A-4147-A177-3AD203B41FA5}">
                      <a16:colId xmlns:a16="http://schemas.microsoft.com/office/drawing/2014/main" val="3008216398"/>
                    </a:ext>
                  </a:extLst>
                </a:gridCol>
              </a:tblGrid>
              <a:tr h="36079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209364">
                <a:tc gridSpan="3">
                  <a:txBody>
                    <a:bodyPr/>
                    <a:lstStyle/>
                    <a:p>
                      <a:pPr marL="0" marR="0" algn="ctr">
                        <a:spcBef>
                          <a:spcPts val="200"/>
                        </a:spcBef>
                        <a:spcAft>
                          <a:spcPts val="200"/>
                        </a:spcAft>
                      </a:pPr>
                      <a:r>
                        <a:rPr lang="en-US" sz="1500" b="1" dirty="0">
                          <a:solidFill>
                            <a:schemeClr val="tx2">
                              <a:lumMod val="75000"/>
                            </a:schemeClr>
                          </a:solidFill>
                          <a:effectLst/>
                        </a:rPr>
                        <a:t>Bisphosphonates</a:t>
                      </a:r>
                      <a:endParaRPr lang="en-US" sz="1500" b="1" dirty="0">
                        <a:solidFill>
                          <a:schemeClr val="tx2">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T w="12700" cap="flat" cmpd="sng" algn="ctr">
                      <a:solidFill>
                        <a:schemeClr val="bg1"/>
                      </a:solidFill>
                      <a:prstDash val="solid"/>
                      <a:round/>
                      <a:headEnd type="none" w="med" len="med"/>
                      <a:tailEnd type="none" w="med" len="med"/>
                    </a:lnT>
                    <a:solidFill>
                      <a:srgbClr val="E8EEF6"/>
                    </a:solidFill>
                  </a:tcPr>
                </a:tc>
                <a:tc hMerge="1">
                  <a:txBody>
                    <a:bodyPr/>
                    <a:lstStyle/>
                    <a:p>
                      <a:endParaRPr lang="en-US"/>
                    </a:p>
                  </a:txBody>
                  <a:tcPr>
                    <a:lnT w="12700" cap="flat" cmpd="sng" algn="ctr">
                      <a:solidFill>
                        <a:schemeClr val="bg1"/>
                      </a:solidFill>
                      <a:prstDash val="solid"/>
                      <a:round/>
                      <a:headEnd type="none" w="med" len="med"/>
                      <a:tailEnd type="none" w="med" len="med"/>
                    </a:lnT>
                  </a:tcPr>
                </a:tc>
                <a:tc hMerge="1">
                  <a:txBody>
                    <a:bodyPr/>
                    <a:lstStyle/>
                    <a:p>
                      <a:pPr marL="0" marR="0" algn="ctr">
                        <a:spcBef>
                          <a:spcPts val="200"/>
                        </a:spcBef>
                        <a:spcAft>
                          <a:spcPts val="200"/>
                        </a:spcAft>
                      </a:pPr>
                      <a:endParaRPr lang="en-US" sz="1500" b="1">
                        <a:solidFill>
                          <a:schemeClr val="accent2">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615527586"/>
                  </a:ext>
                </a:extLst>
              </a:tr>
              <a:tr h="584155">
                <a:tc>
                  <a:txBody>
                    <a:bodyPr/>
                    <a:lstStyle/>
                    <a:p>
                      <a:pPr marL="0" marR="0">
                        <a:spcBef>
                          <a:spcPts val="200"/>
                        </a:spcBef>
                        <a:spcAft>
                          <a:spcPts val="200"/>
                        </a:spcAft>
                      </a:pPr>
                      <a:r>
                        <a:rPr lang="en-US" sz="1500" dirty="0">
                          <a:solidFill>
                            <a:srgbClr val="000000"/>
                          </a:solidFill>
                          <a:effectLst/>
                        </a:rPr>
                        <a:t>alendronate</a:t>
                      </a:r>
                      <a:br>
                        <a:rPr lang="en-US" sz="1500" dirty="0">
                          <a:solidFill>
                            <a:srgbClr val="000000"/>
                          </a:solidFill>
                          <a:effectLst/>
                        </a:rPr>
                      </a:br>
                      <a:r>
                        <a:rPr lang="en-US" sz="1500" dirty="0">
                          <a:solidFill>
                            <a:srgbClr val="000000"/>
                          </a:solidFill>
                          <a:effectLst/>
                        </a:rPr>
                        <a:t>(Binosto</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Mission, </a:t>
                      </a:r>
                      <a:r>
                        <a:rPr lang="en-US" sz="1500" kern="1200" dirty="0">
                          <a:solidFill>
                            <a:srgbClr val="000000"/>
                          </a:solidFill>
                          <a:effectLst/>
                          <a:uFillTx/>
                          <a:latin typeface="+mn-lt"/>
                          <a:ea typeface="+mn-ea"/>
                          <a:cs typeface="+mn-cs"/>
                        </a:rPr>
                        <a:t>Ascend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1627104591"/>
                  </a:ext>
                </a:extLst>
              </a:tr>
              <a:tr h="1710004">
                <a:tc>
                  <a:txBody>
                    <a:bodyPr/>
                    <a:lstStyle/>
                    <a:p>
                      <a:pPr marL="0" marR="0">
                        <a:spcBef>
                          <a:spcPts val="200"/>
                        </a:spcBef>
                        <a:spcAft>
                          <a:spcPts val="200"/>
                        </a:spcAft>
                      </a:pPr>
                      <a:r>
                        <a:rPr lang="en-US" sz="1500" dirty="0">
                          <a:solidFill>
                            <a:srgbClr val="000000"/>
                          </a:solidFill>
                          <a:effectLst/>
                        </a:rPr>
                        <a:t>alendronate (Fosamax</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Merck, Organon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p>
                    <a:p>
                      <a:pPr marL="0" marR="0">
                        <a:spcBef>
                          <a:spcPts val="200"/>
                        </a:spcBef>
                        <a:spcAft>
                          <a:spcPts val="200"/>
                        </a:spcAft>
                      </a:pPr>
                      <a:r>
                        <a:rPr lang="en-US" sz="1500" dirty="0">
                          <a:solidFill>
                            <a:srgbClr val="000000"/>
                          </a:solidFill>
                          <a:effectLst/>
                        </a:rPr>
                        <a:t>Treatment of glucocorticoid-induced osteoporosis in men and women receiving glucocorticoids in a daily dosage equivalent of 7.5 mg or greater of prednisone and who have low bone mineral density</a:t>
                      </a:r>
                    </a:p>
                    <a:p>
                      <a:pPr marL="0" marR="0">
                        <a:spcBef>
                          <a:spcPts val="200"/>
                        </a:spcBef>
                        <a:spcAft>
                          <a:spcPts val="200"/>
                        </a:spcAft>
                      </a:pPr>
                      <a:r>
                        <a:rPr lang="en-US" sz="1500" dirty="0">
                          <a:solidFill>
                            <a:srgbClr val="000000"/>
                          </a:solidFill>
                          <a:effectLst/>
                        </a:rPr>
                        <a:t>Treatment of Paget’s disease of bone in men and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669597061"/>
                  </a:ext>
                </a:extLst>
              </a:tr>
              <a:tr h="837456">
                <a:tc>
                  <a:txBody>
                    <a:bodyPr/>
                    <a:lstStyle/>
                    <a:p>
                      <a:pPr marL="0" marR="0">
                        <a:spcBef>
                          <a:spcPts val="200"/>
                        </a:spcBef>
                        <a:spcAft>
                          <a:spcPts val="200"/>
                        </a:spcAft>
                      </a:pPr>
                      <a:r>
                        <a:rPr lang="en-US" sz="1500" dirty="0">
                          <a:solidFill>
                            <a:srgbClr val="000000"/>
                          </a:solidFill>
                          <a:effectLst/>
                        </a:rPr>
                        <a:t>alendronate/ vitamin D                          (Fosamax® Plus 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Merck, Organon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1799034621"/>
                  </a:ext>
                </a:extLst>
              </a:tr>
            </a:tbl>
          </a:graphicData>
        </a:graphic>
      </p:graphicFrame>
    </p:spTree>
    <p:extLst>
      <p:ext uri="{BB962C8B-B14F-4D97-AF65-F5344CB8AC3E}">
        <p14:creationId xmlns:p14="http://schemas.microsoft.com/office/powerpoint/2010/main" val="474636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581400"/>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143000">
                  <a:extLst>
                    <a:ext uri="{9D8B030D-6E8A-4147-A177-3AD203B41FA5}">
                      <a16:colId xmlns:a16="http://schemas.microsoft.com/office/drawing/2014/main" val="80967718"/>
                    </a:ext>
                  </a:extLst>
                </a:gridCol>
                <a:gridCol w="6481762">
                  <a:extLst>
                    <a:ext uri="{9D8B030D-6E8A-4147-A177-3AD203B41FA5}">
                      <a16:colId xmlns:a16="http://schemas.microsoft.com/office/drawing/2014/main" val="3008216398"/>
                    </a:ext>
                  </a:extLst>
                </a:gridCol>
              </a:tblGrid>
              <a:tr h="36079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934609">
                <a:tc>
                  <a:txBody>
                    <a:bodyPr/>
                    <a:lstStyle/>
                    <a:p>
                      <a:pPr marL="0" marR="0">
                        <a:spcBef>
                          <a:spcPts val="200"/>
                        </a:spcBef>
                        <a:spcAft>
                          <a:spcPts val="200"/>
                        </a:spcAft>
                      </a:pPr>
                      <a:r>
                        <a:rPr lang="en-US" sz="1500" dirty="0">
                          <a:solidFill>
                            <a:srgbClr val="000000"/>
                          </a:solidFill>
                          <a:effectLst/>
                        </a:rPr>
                        <a:t>etidronate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Treatment of Paget’s disease of bone</a:t>
                      </a:r>
                    </a:p>
                    <a:p>
                      <a:pPr marL="0" marR="0">
                        <a:spcBef>
                          <a:spcPts val="200"/>
                        </a:spcBef>
                        <a:spcAft>
                          <a:spcPts val="200"/>
                        </a:spcAft>
                      </a:pPr>
                      <a:r>
                        <a:rPr lang="en-US" sz="1500" dirty="0">
                          <a:solidFill>
                            <a:srgbClr val="000000"/>
                          </a:solidFill>
                          <a:effectLst/>
                        </a:rPr>
                        <a:t>Prevention and treatment of heterotopic ossification following total hip replacement or spinal cord injury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121479047"/>
                  </a:ext>
                </a:extLst>
              </a:tr>
              <a:tr h="762000">
                <a:tc>
                  <a:txBody>
                    <a:bodyPr/>
                    <a:lstStyle/>
                    <a:p>
                      <a:pPr marL="0" marR="0">
                        <a:spcBef>
                          <a:spcPts val="200"/>
                        </a:spcBef>
                        <a:spcAft>
                          <a:spcPts val="200"/>
                        </a:spcAft>
                      </a:pPr>
                      <a:r>
                        <a:rPr lang="en-US" sz="1500" dirty="0">
                          <a:solidFill>
                            <a:srgbClr val="000000"/>
                          </a:solidFill>
                          <a:effectLst/>
                        </a:rPr>
                        <a:t>ibandronate     (Boniva</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Roche</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666481499"/>
                  </a:ext>
                </a:extLst>
              </a:tr>
              <a:tr h="938872">
                <a:tc>
                  <a:txBody>
                    <a:bodyPr/>
                    <a:lstStyle/>
                    <a:p>
                      <a:pPr marL="0" marR="0">
                        <a:spcBef>
                          <a:spcPts val="200"/>
                        </a:spcBef>
                        <a:spcAft>
                          <a:spcPts val="200"/>
                        </a:spcAft>
                      </a:pPr>
                      <a:r>
                        <a:rPr lang="en-US" sz="1500" dirty="0">
                          <a:solidFill>
                            <a:srgbClr val="000000"/>
                          </a:solidFill>
                          <a:effectLst/>
                        </a:rPr>
                        <a:t>risedronate (Actonel</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lgn="ctr">
                        <a:spcBef>
                          <a:spcPts val="200"/>
                        </a:spcBef>
                        <a:spcAft>
                          <a:spcPts val="200"/>
                        </a:spcAft>
                      </a:pPr>
                      <a:r>
                        <a:rPr lang="en-US" sz="1500" dirty="0">
                          <a:solidFill>
                            <a:srgbClr val="000000"/>
                          </a:solidFill>
                          <a:effectLst/>
                        </a:rPr>
                        <a:t>generic, Actavis/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Treatment to increase bone mass in men with osteoporosis</a:t>
                      </a:r>
                    </a:p>
                    <a:p>
                      <a:pPr marL="0" marR="0">
                        <a:spcBef>
                          <a:spcPts val="200"/>
                        </a:spcBef>
                        <a:spcAft>
                          <a:spcPts val="200"/>
                        </a:spcAft>
                      </a:pPr>
                      <a:r>
                        <a:rPr lang="en-US" sz="1500" dirty="0">
                          <a:solidFill>
                            <a:srgbClr val="000000"/>
                          </a:solidFill>
                          <a:effectLst/>
                        </a:rPr>
                        <a:t>Prevention and treatment of glucocorticoid-induced osteoporosis in men and women who are either initiating or continuing systemic glucocorticoids in a daily dosage equivalent of 7.5 mg or greater of prednisone for chronic diseases</a:t>
                      </a:r>
                    </a:p>
                    <a:p>
                      <a:pPr marL="0" marR="0">
                        <a:spcBef>
                          <a:spcPts val="200"/>
                        </a:spcBef>
                        <a:spcAft>
                          <a:spcPts val="200"/>
                        </a:spcAft>
                      </a:pPr>
                      <a:r>
                        <a:rPr lang="en-US" sz="1500" dirty="0">
                          <a:solidFill>
                            <a:srgbClr val="000000"/>
                          </a:solidFill>
                          <a:effectLst/>
                        </a:rPr>
                        <a:t>Treatment of Paget’s disease of bone in men and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54658888"/>
                  </a:ext>
                </a:extLst>
              </a:tr>
            </a:tbl>
          </a:graphicData>
        </a:graphic>
      </p:graphicFrame>
    </p:spTree>
    <p:extLst>
      <p:ext uri="{BB962C8B-B14F-4D97-AF65-F5344CB8AC3E}">
        <p14:creationId xmlns:p14="http://schemas.microsoft.com/office/powerpoint/2010/main" val="1915418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extLst>
              <p:ext uri="{D42A27DB-BD31-4B8C-83A1-F6EECF244321}">
                <p14:modId xmlns:p14="http://schemas.microsoft.com/office/powerpoint/2010/main" val="582887684"/>
              </p:ext>
            </p:extLst>
          </p:nvPr>
        </p:nvGraphicFramePr>
        <p:xfrm>
          <a:off x="223837" y="742950"/>
          <a:ext cx="8696325" cy="3648281"/>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52400">
                  <a:extLst>
                    <a:ext uri="{9D8B030D-6E8A-4147-A177-3AD203B41FA5}">
                      <a16:colId xmlns:a16="http://schemas.microsoft.com/office/drawing/2014/main" val="80967718"/>
                    </a:ext>
                  </a:extLst>
                </a:gridCol>
                <a:gridCol w="990600">
                  <a:extLst>
                    <a:ext uri="{9D8B030D-6E8A-4147-A177-3AD203B41FA5}">
                      <a16:colId xmlns:a16="http://schemas.microsoft.com/office/drawing/2014/main" val="4260410493"/>
                    </a:ext>
                  </a:extLst>
                </a:gridCol>
                <a:gridCol w="6481762">
                  <a:extLst>
                    <a:ext uri="{9D8B030D-6E8A-4147-A177-3AD203B41FA5}">
                      <a16:colId xmlns:a16="http://schemas.microsoft.com/office/drawing/2014/main" val="3008216398"/>
                    </a:ext>
                  </a:extLst>
                </a:gridCol>
              </a:tblGrid>
              <a:tr h="388154">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gridSpan="2">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hMerge="1">
                  <a:txBody>
                    <a:bodyPr/>
                    <a:lstStyle/>
                    <a:p>
                      <a:pPr marL="0" marR="0" algn="ctr">
                        <a:spcBef>
                          <a:spcPts val="200"/>
                        </a:spcBef>
                        <a:spcAft>
                          <a:spcPts val="200"/>
                        </a:spcAft>
                      </a:pPr>
                      <a:endParaRPr lang="en-US" sz="1500" b="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1169450">
                <a:tc>
                  <a:txBody>
                    <a:bodyPr/>
                    <a:lstStyle/>
                    <a:p>
                      <a:pPr marL="0" marR="0">
                        <a:spcBef>
                          <a:spcPts val="200"/>
                        </a:spcBef>
                        <a:spcAft>
                          <a:spcPts val="200"/>
                        </a:spcAft>
                      </a:pPr>
                      <a:r>
                        <a:rPr lang="en-US" sz="1500" dirty="0">
                          <a:solidFill>
                            <a:srgbClr val="000000"/>
                          </a:solidFill>
                          <a:effectLst/>
                        </a:rPr>
                        <a:t>risedronate delayed-release                   (Atelvia®)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gridSpan="2">
                  <a:txBody>
                    <a:bodyPr/>
                    <a:lstStyle/>
                    <a:p>
                      <a:pPr marL="0" marR="0" algn="ctr">
                        <a:spcBef>
                          <a:spcPts val="200"/>
                        </a:spcBef>
                        <a:spcAft>
                          <a:spcPts val="200"/>
                        </a:spcAft>
                      </a:pPr>
                      <a:r>
                        <a:rPr lang="en-US" sz="1500" dirty="0">
                          <a:solidFill>
                            <a:srgbClr val="000000"/>
                          </a:solidFill>
                          <a:effectLst/>
                        </a:rPr>
                        <a:t>generic, Actavis/ Allergan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tc hMerge="1">
                  <a:txBody>
                    <a:bodyPr/>
                    <a:lstStyle/>
                    <a:p>
                      <a:pPr marL="0" marR="0" algn="ctr">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121479047"/>
                  </a:ext>
                </a:extLst>
              </a:tr>
              <a:tr h="327917">
                <a:tc gridSpan="4">
                  <a:txBody>
                    <a:bodyPr/>
                    <a:lstStyle/>
                    <a:p>
                      <a:pPr marL="0" marR="0" algn="ctr" defTabSz="914400" rtl="0" eaLnBrk="1" latinLnBrk="0" hangingPunct="1">
                        <a:spcBef>
                          <a:spcPts val="200"/>
                        </a:spcBef>
                        <a:spcAft>
                          <a:spcPts val="200"/>
                        </a:spcAft>
                      </a:pPr>
                      <a:r>
                        <a:rPr lang="en-US" sz="1500" b="1" kern="1200" dirty="0">
                          <a:solidFill>
                            <a:schemeClr val="tx2">
                              <a:lumMod val="75000"/>
                            </a:schemeClr>
                          </a:solidFill>
                          <a:effectLst/>
                          <a:latin typeface="+mn-lt"/>
                          <a:ea typeface="+mn-ea"/>
                          <a:cs typeface="+mn-cs"/>
                        </a:rPr>
                        <a:t>Others</a:t>
                      </a:r>
                    </a:p>
                  </a:txBody>
                  <a:tcPr marL="17210" marR="17210" marT="0" marB="0" anchor="ctr">
                    <a:solidFill>
                      <a:srgbClr val="E8EEF6"/>
                    </a:solidFill>
                  </a:tcPr>
                </a:tc>
                <a:tc hMerge="1">
                  <a:txBody>
                    <a:bodyPr/>
                    <a:lstStyle/>
                    <a:p>
                      <a:pPr marL="0" marR="0" algn="ctr">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tc hMerge="1">
                  <a:txBody>
                    <a:bodyPr/>
                    <a:lstStyle/>
                    <a:p>
                      <a:endParaRPr lang="en-US"/>
                    </a:p>
                  </a:txBody>
                  <a:tcPr/>
                </a:tc>
                <a:tc hMerge="1">
                  <a:txBody>
                    <a:bodyPr/>
                    <a:lstStyle/>
                    <a:p>
                      <a:pPr marL="0" marR="0">
                        <a:spcBef>
                          <a:spcPts val="200"/>
                        </a:spcBef>
                        <a:spcAft>
                          <a:spcPts val="200"/>
                        </a:spcAft>
                      </a:pP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solidFill>
                      <a:srgbClr val="E8EEF6"/>
                    </a:solidFill>
                  </a:tcPr>
                </a:tc>
                <a:extLst>
                  <a:ext uri="{0D108BD9-81ED-4DB2-BD59-A6C34878D82A}">
                    <a16:rowId xmlns:a16="http://schemas.microsoft.com/office/drawing/2014/main" val="666481499"/>
                  </a:ext>
                </a:extLst>
              </a:tr>
              <a:tr h="1010078">
                <a:tc gridSpan="2">
                  <a:txBody>
                    <a:bodyPr/>
                    <a:lstStyle/>
                    <a:p>
                      <a:pPr marL="0" marR="0">
                        <a:spcBef>
                          <a:spcPts val="200"/>
                        </a:spcBef>
                        <a:spcAft>
                          <a:spcPts val="200"/>
                        </a:spcAft>
                      </a:pPr>
                      <a:r>
                        <a:rPr lang="en-US" sz="1500" dirty="0">
                          <a:solidFill>
                            <a:srgbClr val="000000"/>
                          </a:solidFill>
                          <a:effectLst/>
                        </a:rPr>
                        <a:t>abaloparatide (Tymlos®)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tc hMerge="1">
                  <a:txBody>
                    <a:bodyPr/>
                    <a:lstStyle/>
                    <a:p>
                      <a:pPr marL="0" marR="0">
                        <a:spcBef>
                          <a:spcPts val="200"/>
                        </a:spcBef>
                        <a:spcAft>
                          <a:spcPts val="200"/>
                        </a:spcAft>
                      </a:pPr>
                      <a:r>
                        <a:rPr lang="en-US" sz="1500">
                          <a:solidFill>
                            <a:srgbClr val="000000"/>
                          </a:solidFill>
                          <a:effectLst/>
                        </a:rPr>
                        <a:t>Radius Health</a:t>
                      </a:r>
                      <a:endParaRPr lang="en-US" sz="15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tc>
                  <a:txBody>
                    <a:bodyPr/>
                    <a:lstStyle/>
                    <a:p>
                      <a:pPr marL="0" marR="0" algn="ctr">
                        <a:spcBef>
                          <a:spcPts val="200"/>
                        </a:spcBef>
                        <a:spcAft>
                          <a:spcPts val="200"/>
                        </a:spcAft>
                      </a:pPr>
                      <a:r>
                        <a:rPr lang="en-US" sz="1500" dirty="0">
                          <a:solidFill>
                            <a:srgbClr val="000000"/>
                          </a:solidFill>
                          <a:effectLst/>
                        </a:rPr>
                        <a:t>Radius Health</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 who are at high risk for fractures</a:t>
                      </a:r>
                    </a:p>
                    <a:p>
                      <a:pPr marL="0" marR="0">
                        <a:spcBef>
                          <a:spcPts val="200"/>
                        </a:spcBef>
                        <a:spcAft>
                          <a:spcPts val="200"/>
                        </a:spcAft>
                      </a:pPr>
                      <a:r>
                        <a:rPr lang="en-US" sz="1600" dirty="0">
                          <a:solidFill>
                            <a:srgbClr val="020202"/>
                          </a:solidFill>
                        </a:rPr>
                        <a:t>Treatment to increase bone density in men with osteoporosis at high risk for fracture, defined as a history of osteoporotic fracture or multiple risk factors for fracture, or in patients who have failed or are intolerant to other available osteoporosis therapy</a:t>
                      </a:r>
                      <a:endParaRPr lang="en-US" sz="1500" dirty="0">
                        <a:solidFill>
                          <a:srgbClr val="020202"/>
                        </a:solidFill>
                        <a:effectLst/>
                      </a:endParaRPr>
                    </a:p>
                    <a:p>
                      <a:pPr marL="0" marR="0">
                        <a:spcBef>
                          <a:spcPts val="200"/>
                        </a:spcBef>
                        <a:spcAft>
                          <a:spcPts val="200"/>
                        </a:spcAft>
                      </a:pPr>
                      <a:r>
                        <a:rPr lang="en-US" sz="1500" dirty="0">
                          <a:solidFill>
                            <a:srgbClr val="000000"/>
                          </a:solidFill>
                          <a:effectLst/>
                        </a:rPr>
                        <a:t> </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solidFill>
                      <a:srgbClr val="E8EEF6"/>
                    </a:solidFill>
                  </a:tcPr>
                </a:tc>
                <a:extLst>
                  <a:ext uri="{0D108BD9-81ED-4DB2-BD59-A6C34878D82A}">
                    <a16:rowId xmlns:a16="http://schemas.microsoft.com/office/drawing/2014/main" val="54658888"/>
                  </a:ext>
                </a:extLst>
              </a:tr>
            </a:tbl>
          </a:graphicData>
        </a:graphic>
      </p:graphicFrame>
    </p:spTree>
    <p:extLst>
      <p:ext uri="{BB962C8B-B14F-4D97-AF65-F5344CB8AC3E}">
        <p14:creationId xmlns:p14="http://schemas.microsoft.com/office/powerpoint/2010/main" val="18863312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429000"/>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143000">
                  <a:extLst>
                    <a:ext uri="{9D8B030D-6E8A-4147-A177-3AD203B41FA5}">
                      <a16:colId xmlns:a16="http://schemas.microsoft.com/office/drawing/2014/main" val="80967718"/>
                    </a:ext>
                  </a:extLst>
                </a:gridCol>
                <a:gridCol w="6481762">
                  <a:extLst>
                    <a:ext uri="{9D8B030D-6E8A-4147-A177-3AD203B41FA5}">
                      <a16:colId xmlns:a16="http://schemas.microsoft.com/office/drawing/2014/main" val="3008216398"/>
                    </a:ext>
                  </a:extLst>
                </a:gridCol>
              </a:tblGrid>
              <a:tr h="40185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3027144">
                <a:tc>
                  <a:txBody>
                    <a:bodyPr/>
                    <a:lstStyle/>
                    <a:p>
                      <a:pPr marL="0" marR="0">
                        <a:spcBef>
                          <a:spcPts val="200"/>
                        </a:spcBef>
                        <a:spcAft>
                          <a:spcPts val="200"/>
                        </a:spcAft>
                      </a:pPr>
                      <a:r>
                        <a:rPr lang="en-US" sz="1500" dirty="0">
                          <a:solidFill>
                            <a:srgbClr val="000000"/>
                          </a:solidFill>
                          <a:effectLst/>
                        </a:rPr>
                        <a:t>denosumab  (Prolia®)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 at high risk for fracture, defined as a history of osteoporotic fracture, or multiple risk factors for fracture, or in patients who have failed or are intolerant to other available osteoporosis therapy</a:t>
                      </a:r>
                    </a:p>
                    <a:p>
                      <a:pPr marL="0" marR="0">
                        <a:spcBef>
                          <a:spcPts val="200"/>
                        </a:spcBef>
                        <a:spcAft>
                          <a:spcPts val="200"/>
                        </a:spcAft>
                      </a:pPr>
                      <a:r>
                        <a:rPr lang="en-US" sz="1500" dirty="0">
                          <a:solidFill>
                            <a:srgbClr val="000000"/>
                          </a:solidFill>
                          <a:effectLst/>
                        </a:rPr>
                        <a:t>Treatment of osteoporosis associated with newly initiated or sustained systemic glucocorticoid therapy in men and women at high risk for fracture.</a:t>
                      </a:r>
                    </a:p>
                    <a:p>
                      <a:pPr marL="0" marR="0">
                        <a:spcBef>
                          <a:spcPts val="200"/>
                        </a:spcBef>
                        <a:spcAft>
                          <a:spcPts val="200"/>
                        </a:spcAft>
                      </a:pPr>
                      <a:r>
                        <a:rPr lang="en-US" sz="1500" dirty="0">
                          <a:solidFill>
                            <a:srgbClr val="000000"/>
                          </a:solidFill>
                          <a:effectLst/>
                        </a:rPr>
                        <a:t>Treatment of bone loss in men with prostate cancer on androgen deprivation therapy</a:t>
                      </a:r>
                    </a:p>
                    <a:p>
                      <a:pPr marL="0" marR="0">
                        <a:spcBef>
                          <a:spcPts val="200"/>
                        </a:spcBef>
                        <a:spcAft>
                          <a:spcPts val="200"/>
                        </a:spcAft>
                      </a:pPr>
                      <a:r>
                        <a:rPr lang="en-US" sz="1500" dirty="0">
                          <a:solidFill>
                            <a:srgbClr val="000000"/>
                          </a:solidFill>
                          <a:effectLst/>
                        </a:rPr>
                        <a:t>Treatment of bone loss in women undergoing breast cancer therapy with adjuvant aromatase therapy</a:t>
                      </a:r>
                    </a:p>
                    <a:p>
                      <a:pPr marL="0" marR="0">
                        <a:spcBef>
                          <a:spcPts val="200"/>
                        </a:spcBef>
                        <a:spcAft>
                          <a:spcPts val="200"/>
                        </a:spcAft>
                      </a:pPr>
                      <a:r>
                        <a:rPr lang="en-US" sz="1500" dirty="0">
                          <a:solidFill>
                            <a:srgbClr val="000000"/>
                          </a:solidFill>
                          <a:effectLst/>
                        </a:rPr>
                        <a:t>Treatment to increase bone mass in men diagnosed with osteoporosis and a high fracture risk who have failed or are intolerant to other potential therapies</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121479047"/>
                  </a:ext>
                </a:extLst>
              </a:tr>
            </a:tbl>
          </a:graphicData>
        </a:graphic>
      </p:graphicFrame>
    </p:spTree>
    <p:extLst>
      <p:ext uri="{BB962C8B-B14F-4D97-AF65-F5344CB8AC3E}">
        <p14:creationId xmlns:p14="http://schemas.microsoft.com/office/powerpoint/2010/main" val="1837260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49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703209"/>
        </p:xfrm>
        <a:graphic>
          <a:graphicData uri="http://schemas.openxmlformats.org/drawingml/2006/table">
            <a:tbl>
              <a:tblPr firstRow="1" bandRow="1" bandCol="1">
                <a:tableStyleId>{5C22544A-7EE6-4342-B048-85BDC9FD1C3A}</a:tableStyleId>
              </a:tblPr>
              <a:tblGrid>
                <a:gridCol w="1376363">
                  <a:extLst>
                    <a:ext uri="{9D8B030D-6E8A-4147-A177-3AD203B41FA5}">
                      <a16:colId xmlns:a16="http://schemas.microsoft.com/office/drawing/2014/main" val="2373961271"/>
                    </a:ext>
                  </a:extLst>
                </a:gridCol>
                <a:gridCol w="1219200">
                  <a:extLst>
                    <a:ext uri="{9D8B030D-6E8A-4147-A177-3AD203B41FA5}">
                      <a16:colId xmlns:a16="http://schemas.microsoft.com/office/drawing/2014/main" val="80967718"/>
                    </a:ext>
                  </a:extLst>
                </a:gridCol>
                <a:gridCol w="6100762">
                  <a:extLst>
                    <a:ext uri="{9D8B030D-6E8A-4147-A177-3AD203B41FA5}">
                      <a16:colId xmlns:a16="http://schemas.microsoft.com/office/drawing/2014/main" val="3008216398"/>
                    </a:ext>
                  </a:extLst>
                </a:gridCol>
              </a:tblGrid>
              <a:tr h="360791">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782209">
                <a:tc>
                  <a:txBody>
                    <a:bodyPr/>
                    <a:lstStyle/>
                    <a:p>
                      <a:pPr marL="0" marR="0">
                        <a:spcBef>
                          <a:spcPts val="200"/>
                        </a:spcBef>
                        <a:spcAft>
                          <a:spcPts val="200"/>
                        </a:spcAft>
                      </a:pPr>
                      <a:r>
                        <a:rPr lang="en-US" sz="1500" dirty="0">
                          <a:solidFill>
                            <a:srgbClr val="000000"/>
                          </a:solidFill>
                          <a:effectLst/>
                        </a:rPr>
                        <a:t>raloxifene </a:t>
                      </a:r>
                      <a:br>
                        <a:rPr lang="en-US" sz="1500" dirty="0">
                          <a:solidFill>
                            <a:srgbClr val="000000"/>
                          </a:solidFill>
                          <a:effectLst/>
                        </a:rPr>
                      </a:br>
                      <a:r>
                        <a:rPr lang="en-US" sz="1500" dirty="0">
                          <a:solidFill>
                            <a:srgbClr val="000000"/>
                          </a:solidFill>
                          <a:effectLst/>
                        </a:rPr>
                        <a:t>(Evista</a:t>
                      </a:r>
                      <a:r>
                        <a:rPr lang="en-US" sz="1500" baseline="30000" dirty="0">
                          <a:solidFill>
                            <a:srgbClr val="000000"/>
                          </a:solidFill>
                          <a:effectLst/>
                          <a:sym typeface="Symbol" panose="05050102010706020507" pitchFamily="18" charset="2"/>
                        </a:rPr>
                        <a:t></a:t>
                      </a:r>
                      <a:r>
                        <a:rPr lang="en-US" sz="1500" dirty="0">
                          <a:solidFill>
                            <a:srgbClr val="000000"/>
                          </a:solidFill>
                          <a:effectLst/>
                        </a:rPr>
                        <a:t>)</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generic, Eli Lilly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rPr>
                        <a:t>Treatment and prevention of osteoporosis in postmenopausal women</a:t>
                      </a:r>
                    </a:p>
                    <a:p>
                      <a:pPr marL="0" marR="0">
                        <a:spcBef>
                          <a:spcPts val="200"/>
                        </a:spcBef>
                        <a:spcAft>
                          <a:spcPts val="200"/>
                        </a:spcAft>
                      </a:pPr>
                      <a:r>
                        <a:rPr lang="en-US" sz="1500" dirty="0">
                          <a:solidFill>
                            <a:srgbClr val="000000"/>
                          </a:solidFill>
                          <a:effectLst/>
                        </a:rPr>
                        <a:t>Reduction in risk of invasive breast cancer in postmenopausal women who either have osteoporosis or are at high risk for invasive breast cancer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121479047"/>
                  </a:ext>
                </a:extLst>
              </a:tr>
              <a:tr h="1087009">
                <a:tc>
                  <a:txBody>
                    <a:bodyPr/>
                    <a:lstStyle/>
                    <a:p>
                      <a:pPr marL="0" marR="0">
                        <a:spcBef>
                          <a:spcPts val="200"/>
                        </a:spcBef>
                        <a:spcAft>
                          <a:spcPts val="200"/>
                        </a:spcAft>
                      </a:pPr>
                      <a:r>
                        <a:rPr lang="en-US" sz="1500" dirty="0">
                          <a:solidFill>
                            <a:srgbClr val="000000"/>
                          </a:solidFill>
                          <a:effectLst/>
                        </a:rPr>
                        <a:t>romosozumab-aqqg </a:t>
                      </a:r>
                    </a:p>
                    <a:p>
                      <a:pPr marL="0" marR="0">
                        <a:spcBef>
                          <a:spcPts val="200"/>
                        </a:spcBef>
                        <a:spcAft>
                          <a:spcPts val="200"/>
                        </a:spcAft>
                      </a:pPr>
                      <a:r>
                        <a:rPr lang="en-US" sz="1500" dirty="0">
                          <a:solidFill>
                            <a:srgbClr val="000000"/>
                          </a:solidFill>
                          <a:effectLst/>
                        </a:rPr>
                        <a:t>(Evenity®)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rPr>
                        <a:t>Treatment of osteoporosis in postmenopausal women at high risk for fracture, defined as a history of osteoporotic fracture, or multiple risk factors for fracture; or patients who have failed or are intolerant to other available osteoporosis therapy</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11281204"/>
                  </a:ext>
                </a:extLst>
              </a:tr>
              <a:tr h="1087009">
                <a:tc>
                  <a:txBody>
                    <a:bodyPr/>
                    <a:lstStyle/>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teriparatide*</a:t>
                      </a: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Alvogen</a:t>
                      </a: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Treatment of osteoporosis in postmenopausal women who are at high risk for fracture</a:t>
                      </a:r>
                    </a:p>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Increase of bone mass in men with primary or hypogonadal osteoporosis who are at high risk for fracture</a:t>
                      </a:r>
                    </a:p>
                    <a:p>
                      <a:pPr marL="0" marR="0" algn="l" defTabSz="914400" rtl="0" eaLnBrk="1" latinLnBrk="0" hangingPunct="1">
                        <a:spcBef>
                          <a:spcPts val="200"/>
                        </a:spcBef>
                        <a:spcAft>
                          <a:spcPts val="200"/>
                        </a:spcAft>
                      </a:pPr>
                      <a:r>
                        <a:rPr lang="en-US" sz="1500" kern="1200" dirty="0">
                          <a:solidFill>
                            <a:srgbClr val="000000"/>
                          </a:solidFill>
                          <a:effectLst/>
                          <a:uFillTx/>
                          <a:latin typeface="+mn-lt"/>
                          <a:ea typeface="+mn-ea"/>
                          <a:cs typeface="+mn-cs"/>
                        </a:rPr>
                        <a:t>Treatment of men and women with osteoporosis associated with sustained systemic glucocorticoid therapy at high risk for fracture</a:t>
                      </a: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526275056"/>
                  </a:ext>
                </a:extLst>
              </a:tr>
            </a:tbl>
          </a:graphicData>
        </a:graphic>
      </p:graphicFrame>
      <p:sp>
        <p:nvSpPr>
          <p:cNvPr id="6" name="TextBox 5">
            <a:extLst>
              <a:ext uri="{FF2B5EF4-FFF2-40B4-BE49-F238E27FC236}">
                <a16:creationId xmlns:a16="http://schemas.microsoft.com/office/drawing/2014/main" id="{0B949C28-3760-4F98-A160-7F6FFAC189C0}"/>
              </a:ext>
            </a:extLst>
          </p:cNvPr>
          <p:cNvSpPr txBox="1"/>
          <p:nvPr/>
        </p:nvSpPr>
        <p:spPr>
          <a:xfrm>
            <a:off x="0" y="4465209"/>
            <a:ext cx="9296400" cy="261610"/>
          </a:xfrm>
          <a:prstGeom prst="rect">
            <a:avLst/>
          </a:prstGeom>
        </p:spPr>
        <p:txBody>
          <a:bodyPr wrap="square" rtlCol="0">
            <a:spAutoFit/>
          </a:bodyPr>
          <a:lstStyle/>
          <a:p>
            <a:r>
              <a:rPr lang="en-US" sz="1100" b="0" i="0" u="none" strike="noStrike" baseline="0" dirty="0">
                <a:solidFill>
                  <a:srgbClr val="000000"/>
                </a:solidFill>
                <a:latin typeface="Calibri" panose="020F0502020204030204" pitchFamily="34" charset="0"/>
              </a:rPr>
              <a:t>* Approved via an abbreviated approval pathway under a 505(b)(2) application that relied, in part, on safety and efficacy data for Eli Lilly’s teriparatide (Forteo) </a:t>
            </a:r>
            <a:endParaRPr lang="en-US" sz="1100" dirty="0"/>
          </a:p>
        </p:txBody>
      </p:sp>
    </p:spTree>
    <p:extLst>
      <p:ext uri="{BB962C8B-B14F-4D97-AF65-F5344CB8AC3E}">
        <p14:creationId xmlns:p14="http://schemas.microsoft.com/office/powerpoint/2010/main" val="139042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200" b="1" i="1" dirty="0"/>
              <a:t>Classes for Review: Non-Supplemental Rebate Class Review</a:t>
            </a:r>
          </a:p>
          <a:p>
            <a:pPr lvl="0"/>
            <a:r>
              <a:rPr lang="en-US" sz="2400" dirty="0">
                <a:solidFill>
                  <a:srgbClr val="000000"/>
                </a:solidFill>
              </a:rPr>
              <a:t>Hypoglycemics, Metformins</a:t>
            </a:r>
          </a:p>
          <a:p>
            <a:pPr lvl="0"/>
            <a:r>
              <a:rPr lang="en-US" sz="2400" dirty="0">
                <a:solidFill>
                  <a:srgbClr val="000000"/>
                </a:solidFill>
              </a:rPr>
              <a:t>Hypoglycemics, SGLT2s</a:t>
            </a:r>
          </a:p>
          <a:p>
            <a:pPr lvl="0"/>
            <a:r>
              <a:rPr lang="en-US" sz="2400" dirty="0">
                <a:solidFill>
                  <a:srgbClr val="000000"/>
                </a:solidFill>
              </a:rPr>
              <a:t>Immune Globulins</a:t>
            </a:r>
          </a:p>
          <a:p>
            <a:pPr lvl="0"/>
            <a:r>
              <a:rPr lang="en-US" sz="2400" dirty="0">
                <a:solidFill>
                  <a:srgbClr val="000000"/>
                </a:solidFill>
              </a:rPr>
              <a:t>Oncology, Oral – Hematologics</a:t>
            </a:r>
          </a:p>
          <a:p>
            <a:pPr lvl="0"/>
            <a:r>
              <a:rPr lang="en-US" sz="2400" dirty="0">
                <a:solidFill>
                  <a:srgbClr val="000000"/>
                </a:solidFill>
              </a:rPr>
              <a:t>Ophthalmics, Anti-inflammatory/Immunomodulators</a:t>
            </a:r>
          </a:p>
          <a:p>
            <a:endParaRPr lang="en-US" altLang="en-US" sz="2200" dirty="0"/>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47417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Bone Resorption Suppression and Related Agents</a:t>
            </a:r>
            <a:endParaRPr lang="en-US"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E281D976-B3F5-4621-A1C3-846B68ABC400}"/>
              </a:ext>
            </a:extLst>
          </p:cNvPr>
          <p:cNvGraphicFramePr>
            <a:graphicFrameLocks noGrp="1"/>
          </p:cNvGraphicFramePr>
          <p:nvPr/>
        </p:nvGraphicFramePr>
        <p:xfrm>
          <a:off x="223837" y="742950"/>
          <a:ext cx="8696325" cy="3428999"/>
        </p:xfrm>
        <a:graphic>
          <a:graphicData uri="http://schemas.openxmlformats.org/drawingml/2006/table">
            <a:tbl>
              <a:tblPr firstRow="1" bandRow="1" bandCol="1">
                <a:tableStyleId>{5C22544A-7EE6-4342-B048-85BDC9FD1C3A}</a:tableStyleId>
              </a:tblPr>
              <a:tblGrid>
                <a:gridCol w="1071563">
                  <a:extLst>
                    <a:ext uri="{9D8B030D-6E8A-4147-A177-3AD203B41FA5}">
                      <a16:colId xmlns:a16="http://schemas.microsoft.com/office/drawing/2014/main" val="2373961271"/>
                    </a:ext>
                  </a:extLst>
                </a:gridCol>
                <a:gridCol w="1371600">
                  <a:extLst>
                    <a:ext uri="{9D8B030D-6E8A-4147-A177-3AD203B41FA5}">
                      <a16:colId xmlns:a16="http://schemas.microsoft.com/office/drawing/2014/main" val="80967718"/>
                    </a:ext>
                  </a:extLst>
                </a:gridCol>
                <a:gridCol w="6253162">
                  <a:extLst>
                    <a:ext uri="{9D8B030D-6E8A-4147-A177-3AD203B41FA5}">
                      <a16:colId xmlns:a16="http://schemas.microsoft.com/office/drawing/2014/main" val="3008216398"/>
                    </a:ext>
                  </a:extLst>
                </a:gridCol>
              </a:tblGrid>
              <a:tr h="384136">
                <a:tc>
                  <a:txBody>
                    <a:bodyPr/>
                    <a:lstStyle/>
                    <a:p>
                      <a:pPr marL="0" marR="0" algn="ctr">
                        <a:spcBef>
                          <a:spcPts val="200"/>
                        </a:spcBef>
                        <a:spcAft>
                          <a:spcPts val="20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500" b="0" dirty="0">
                          <a:solidFill>
                            <a:srgbClr val="000000"/>
                          </a:solidFill>
                          <a:effectLst/>
                        </a:rPr>
                        <a:t>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210" marR="17210"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098126838"/>
                  </a:ext>
                </a:extLst>
              </a:tr>
              <a:tr h="1568524">
                <a:tc>
                  <a:txBody>
                    <a:bodyPr/>
                    <a:lstStyle/>
                    <a:p>
                      <a:pPr marL="0" marR="0">
                        <a:spcBef>
                          <a:spcPts val="200"/>
                        </a:spcBef>
                        <a:spcAft>
                          <a:spcPts val="200"/>
                        </a:spcAft>
                      </a:pPr>
                      <a:r>
                        <a:rPr lang="en-US" sz="1500" dirty="0">
                          <a:solidFill>
                            <a:srgbClr val="000000"/>
                          </a:solidFill>
                          <a:effectLst/>
                          <a:latin typeface="+mn-lt"/>
                        </a:rPr>
                        <a:t>teriparatide (Forteo®)</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500" dirty="0">
                          <a:solidFill>
                            <a:srgbClr val="000000"/>
                          </a:solidFill>
                          <a:effectLst/>
                          <a:latin typeface="+mn-lt"/>
                        </a:rPr>
                        <a:t>Eli Lilly</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spcBef>
                          <a:spcPts val="200"/>
                        </a:spcBef>
                        <a:spcAft>
                          <a:spcPts val="200"/>
                        </a:spcAft>
                      </a:pPr>
                      <a:r>
                        <a:rPr lang="en-US" sz="1500" dirty="0">
                          <a:solidFill>
                            <a:srgbClr val="000000"/>
                          </a:solidFill>
                          <a:effectLst/>
                          <a:latin typeface="+mn-lt"/>
                        </a:rPr>
                        <a:t>Treatment of osteoporosis in postmenopausal women who are at high risk for fractures</a:t>
                      </a:r>
                    </a:p>
                    <a:p>
                      <a:pPr marL="0" marR="0">
                        <a:spcBef>
                          <a:spcPts val="200"/>
                        </a:spcBef>
                        <a:spcAft>
                          <a:spcPts val="200"/>
                        </a:spcAft>
                      </a:pPr>
                      <a:r>
                        <a:rPr lang="en-US" sz="1500" dirty="0">
                          <a:solidFill>
                            <a:srgbClr val="000000"/>
                          </a:solidFill>
                          <a:effectLst/>
                          <a:latin typeface="+mn-lt"/>
                        </a:rPr>
                        <a:t>Increase of bone mass in men with primary or hypogonadal osteoporosis who are at high risk for fractures</a:t>
                      </a:r>
                    </a:p>
                    <a:p>
                      <a:pPr marL="0" marR="0">
                        <a:spcBef>
                          <a:spcPts val="200"/>
                        </a:spcBef>
                        <a:spcAft>
                          <a:spcPts val="200"/>
                        </a:spcAft>
                      </a:pPr>
                      <a:r>
                        <a:rPr lang="en-US" sz="1500" dirty="0">
                          <a:solidFill>
                            <a:srgbClr val="000000"/>
                          </a:solidFill>
                          <a:effectLst/>
                          <a:latin typeface="+mn-lt"/>
                        </a:rPr>
                        <a:t>Treatment of men and women with osteoporosis associated with sustained systemic glucocorticoid therapy at high risk for fracture</a:t>
                      </a:r>
                      <a:endParaRPr lang="en-US" sz="1500" dirty="0">
                        <a:solidFill>
                          <a:srgbClr val="000000"/>
                        </a:solidFill>
                        <a:effectLst/>
                        <a:latin typeface="+mn-lt"/>
                        <a:ea typeface="Times New Roman" panose="02020603050405020304" pitchFamily="18" charset="0"/>
                        <a:cs typeface="Times New Roman" panose="02020603050405020304" pitchFamily="18" charset="0"/>
                      </a:endParaRPr>
                    </a:p>
                  </a:txBody>
                  <a:tcPr marL="16336" marR="16336"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411281204"/>
                  </a:ext>
                </a:extLst>
              </a:tr>
              <a:tr h="318995">
                <a:tc gridSpan="3">
                  <a:txBody>
                    <a:bodyPr/>
                    <a:lstStyle/>
                    <a:p>
                      <a:pPr marL="0" marR="0" algn="ctr" defTabSz="914400" rtl="0" eaLnBrk="1" latinLnBrk="0" hangingPunct="1">
                        <a:spcBef>
                          <a:spcPts val="200"/>
                        </a:spcBef>
                        <a:spcAft>
                          <a:spcPts val="200"/>
                        </a:spcAft>
                      </a:pPr>
                      <a:r>
                        <a:rPr lang="en-US" sz="1500" b="1" kern="1200" dirty="0">
                          <a:solidFill>
                            <a:schemeClr val="tx2">
                              <a:lumMod val="75000"/>
                            </a:schemeClr>
                          </a:solidFill>
                          <a:effectLst/>
                          <a:uFillTx/>
                          <a:latin typeface="+mn-lt"/>
                          <a:ea typeface="+mn-ea"/>
                          <a:cs typeface="+mn-cs"/>
                        </a:rPr>
                        <a:t>Calcitonins</a:t>
                      </a: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0" marR="0" algn="ctr" defTabSz="914400" rtl="0" eaLnBrk="1" latinLnBrk="0" hangingPunct="1">
                        <a:spcBef>
                          <a:spcPts val="200"/>
                        </a:spcBef>
                        <a:spcAft>
                          <a:spcPts val="200"/>
                        </a:spcAft>
                      </a:pPr>
                      <a:endParaRPr lang="en-US" sz="1500" kern="120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hMerge="1">
                  <a:txBody>
                    <a:bodyPr/>
                    <a:lstStyle/>
                    <a:p>
                      <a:pPr marL="0" marR="0" algn="l" defTabSz="914400" rtl="0" eaLnBrk="1" latinLnBrk="0" hangingPunct="1">
                        <a:spcBef>
                          <a:spcPts val="200"/>
                        </a:spcBef>
                        <a:spcAft>
                          <a:spcPts val="200"/>
                        </a:spcAft>
                      </a:pPr>
                      <a:endParaRPr lang="en-US" sz="1500" kern="1200">
                        <a:solidFill>
                          <a:srgbClr val="000000"/>
                        </a:solidFill>
                        <a:effectLst/>
                        <a:uFillTx/>
                        <a:latin typeface="+mn-lt"/>
                        <a:ea typeface="+mn-ea"/>
                        <a:cs typeface="+mn-cs"/>
                      </a:endParaRPr>
                    </a:p>
                  </a:txBody>
                  <a:tcPr marL="27305" marR="2730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3526275056"/>
                  </a:ext>
                </a:extLst>
              </a:tr>
              <a:tr h="1157344">
                <a:tc>
                  <a:txBody>
                    <a:bodyPr/>
                    <a:lstStyle/>
                    <a:p>
                      <a:pPr marL="0" marR="0">
                        <a:spcBef>
                          <a:spcPts val="200"/>
                        </a:spcBef>
                        <a:spcAft>
                          <a:spcPts val="200"/>
                        </a:spcAft>
                      </a:pPr>
                      <a:r>
                        <a:rPr lang="en-US" sz="1500" dirty="0">
                          <a:solidFill>
                            <a:srgbClr val="000000"/>
                          </a:solidFill>
                          <a:effectLst/>
                        </a:rPr>
                        <a:t>calcitonin-salmon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500" dirty="0">
                          <a:solidFill>
                            <a:srgbClr val="000000"/>
                          </a:solidFill>
                          <a:effectLst/>
                        </a:rPr>
                        <a:t>generic</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spcBef>
                          <a:spcPts val="200"/>
                        </a:spcBef>
                        <a:spcAft>
                          <a:spcPts val="200"/>
                        </a:spcAft>
                      </a:pPr>
                      <a:r>
                        <a:rPr lang="en-US" sz="1500" dirty="0">
                          <a:solidFill>
                            <a:srgbClr val="000000"/>
                          </a:solidFill>
                          <a:effectLst/>
                        </a:rPr>
                        <a:t>Treatment of postmenopausal osteoporosis in females greater than 5 years postmenopause when alternative treatments are not suitable. Fracture reduction efficacy has not been demonstrated</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7305" marR="2730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830635748"/>
                  </a:ext>
                </a:extLst>
              </a:tr>
            </a:tbl>
          </a:graphicData>
        </a:graphic>
      </p:graphicFrame>
    </p:spTree>
    <p:extLst>
      <p:ext uri="{BB962C8B-B14F-4D97-AF65-F5344CB8AC3E}">
        <p14:creationId xmlns:p14="http://schemas.microsoft.com/office/powerpoint/2010/main" val="19101549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199" y="1001248"/>
            <a:ext cx="8499231" cy="3570751"/>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Approximately 12 million Americans have a diagnosis of osteoporosis, and an additional 43 million have low bone mass, placing them at increased risk for this disease</a:t>
            </a:r>
          </a:p>
          <a:p>
            <a:pPr marL="457200" indent="-457200"/>
            <a:r>
              <a:rPr lang="en-US" sz="2000" dirty="0">
                <a:solidFill>
                  <a:srgbClr val="000000"/>
                </a:solidFill>
                <a:ea typeface="Tahoma" panose="020B0604030504040204" pitchFamily="34" charset="0"/>
                <a:cs typeface="Tahoma" panose="020B0604030504040204" pitchFamily="34" charset="0"/>
              </a:rPr>
              <a:t>The American Association of Clinical Endocrinologists (AACE) and American College of Endocrinology (ACE) clinical practice guidelines for the diagnosis and treatment of postmenopausal osteoporosis (2020 update) recommend alendronate, risedronate, zoledronic acid, and denosumab as initial therapy for most patients at high risk of fracture</a:t>
            </a:r>
          </a:p>
          <a:p>
            <a:pPr marL="457200" indent="-457200"/>
            <a:r>
              <a:rPr lang="en-US" sz="2000" dirty="0">
                <a:solidFill>
                  <a:srgbClr val="000000"/>
                </a:solidFill>
                <a:ea typeface="Tahoma" panose="020B0604030504040204" pitchFamily="34" charset="0"/>
                <a:cs typeface="Tahoma" panose="020B0604030504040204" pitchFamily="34" charset="0"/>
              </a:rPr>
              <a:t>Per the AACE/ACE, teriparatide, abaloparatide, denosumab, romosozumab, or zoledronic acid should be considered for patients unable to use oral therapy and as initial therapy for patients at especially high fracture risk</a:t>
            </a: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53143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0" y="856034"/>
            <a:ext cx="9143999" cy="3988340"/>
          </a:xfrm>
        </p:spPr>
        <p:txBody>
          <a:bodyPr/>
          <a:lstStyle/>
          <a:p>
            <a:pPr marL="457200" indent="-457200">
              <a:buChar char="•"/>
            </a:pPr>
            <a:r>
              <a:rPr lang="en-US" sz="1800" dirty="0">
                <a:solidFill>
                  <a:srgbClr val="020202"/>
                </a:solidFill>
              </a:rPr>
              <a:t>The Bone Health &amp; Osteoporosis Foundation (BHOF) Clinician’s Guide to prevention and treatment of osteoporosis recommends a “treat-to-target” approach to therapy that includes a specific BMD goal and no fractures</a:t>
            </a:r>
          </a:p>
          <a:p>
            <a:pPr marL="457200" indent="-457200">
              <a:buChar char="•"/>
            </a:pPr>
            <a:r>
              <a:rPr lang="en-US" sz="1800" dirty="0">
                <a:solidFill>
                  <a:srgbClr val="020202"/>
                </a:solidFill>
              </a:rPr>
              <a:t>The guide states that a therapy proven to reduce the risk of both vertebral and non-vertebral fractures (e.g., alendronate, risedronate, zoledronic acid, denosumab, teriparatide, abaloparatide, romosozumab) should be considered preferentially over a therapy that has not demonstrated vertebral and non-vertebral fracture risk reduction (e.g., raloxifene, calcitonin, ibandronate)</a:t>
            </a:r>
          </a:p>
          <a:p>
            <a:pPr marL="457200" indent="-457200">
              <a:buChar char="•"/>
            </a:pPr>
            <a:r>
              <a:rPr lang="en-US" sz="1800" dirty="0">
                <a:solidFill>
                  <a:srgbClr val="020202"/>
                </a:solidFill>
              </a:rPr>
              <a:t>Combination therapy with an anabolic agent (e.g., teriparatide, abaloparatide) and an anti-resorptive agent (e.g., bisphosphonate, denosumab) may be warranted for a patient at very high risk for fracture (e.g., multiple vertebral fractures)</a:t>
            </a:r>
          </a:p>
          <a:p>
            <a:pPr marL="457200" indent="-457200">
              <a:buChar char="•"/>
            </a:pPr>
            <a:r>
              <a:rPr lang="en-US" sz="1800" dirty="0">
                <a:solidFill>
                  <a:srgbClr val="020202"/>
                </a:solidFill>
              </a:rPr>
              <a:t>Calcitonin salmon should be reserved as second-line treatment for postmenopausal women when other drug therapies are not suitable</a:t>
            </a:r>
            <a:endParaRPr lang="en-US" sz="1800" dirty="0">
              <a:solidFill>
                <a:srgbClr val="020202"/>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49967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pPr marL="457200" indent="-457200">
              <a:buChar char="•"/>
            </a:pPr>
            <a:r>
              <a:rPr lang="en-US" sz="1900" dirty="0">
                <a:solidFill>
                  <a:srgbClr val="020202"/>
                </a:solidFill>
              </a:rPr>
              <a:t>In 2023, the American College of Physicians (ACP) published an update to the 2017 guidelines for the treatment of low bone mass and primary osteoporosis to prevent fractures in adults</a:t>
            </a:r>
          </a:p>
          <a:p>
            <a:pPr marL="457200" indent="-457200">
              <a:buChar char="•"/>
            </a:pPr>
            <a:r>
              <a:rPr lang="en-US" sz="1900" dirty="0">
                <a:solidFill>
                  <a:srgbClr val="020202"/>
                </a:solidFill>
              </a:rPr>
              <a:t>ACP recommends physicians offer bisphosphonates for initial treatment of postmenopausal women with primary osteoporosis to reduce the risk of fractures and men with primary osteoporosis </a:t>
            </a:r>
          </a:p>
          <a:p>
            <a:pPr marL="457200" indent="-457200">
              <a:buChar char="•"/>
            </a:pPr>
            <a:r>
              <a:rPr lang="en-US" sz="1900" dirty="0">
                <a:solidFill>
                  <a:srgbClr val="020202"/>
                </a:solidFill>
              </a:rPr>
              <a:t>Denosumab is suggested second-line as an option in postmenopausal women or men with primary osteoporosis for whom bisphosphonates are not appropriate or who experience adverse effects with bisphosphonates</a:t>
            </a:r>
          </a:p>
          <a:p>
            <a:pPr marL="457200" indent="-457200">
              <a:buChar char="•"/>
            </a:pPr>
            <a:r>
              <a:rPr lang="en-US" sz="1900" dirty="0">
                <a:solidFill>
                  <a:srgbClr val="020202"/>
                </a:solidFill>
              </a:rPr>
              <a:t>In postmenopausal women with a very high risk of fracture, ACP suggests romosozumab or teriparatide followed by a bisphosphonate</a:t>
            </a:r>
            <a:endParaRPr lang="en-US" sz="1900" dirty="0">
              <a:solidFill>
                <a:srgbClr val="020202"/>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045678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According to the American College of Rheumatology’s (ACR) 2017 updated guidance on managing glucocorticoid-induced osteoporosis in adults and children, treatment should include optimal calcium and vitamin D intake and lifestyle changes consistent with good bone health</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ACR’s recommendations on antiresorptive treatment are based on individual patient characteristics, including fracture risk, age, and special populations</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In patients with moderate to high risk of fracture, oral bisphosphonates are generally recommended as first-line therapy, per ACR; subsequent treatments may include IV bisphosphonates, teriparatide, denosumab, and raloxifene</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54374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49"/>
            <a:ext cx="8229600" cy="3890659"/>
          </a:xfrm>
        </p:spPr>
        <p:txBody>
          <a:bodyPr/>
          <a:lstStyle/>
          <a:p>
            <a:pPr marL="457200" indent="-457200">
              <a:buFont typeface="Arial" panose="020B0604020202020204" pitchFamily="34" charset="0"/>
              <a:buChar char="•"/>
            </a:pPr>
            <a:r>
              <a:rPr lang="en-US" sz="2000" dirty="0">
                <a:solidFill>
                  <a:srgbClr val="020202"/>
                </a:solidFill>
                <a:ea typeface="Tahoma" panose="020B0604030504040204" pitchFamily="34" charset="0"/>
                <a:cs typeface="Tahoma" panose="020B0604030504040204" pitchFamily="34" charset="0"/>
              </a:rPr>
              <a:t>The Endocrine Society 2020 guidelines on osteoporosis recommends pharmacologic therapy for postmenopausal women at high risk of fracture, especially those with recent fracture </a:t>
            </a:r>
          </a:p>
          <a:p>
            <a:pPr marL="457200" indent="-457200">
              <a:buFont typeface="Arial" panose="020B0604020202020204" pitchFamily="34" charset="0"/>
              <a:buChar char="•"/>
            </a:pPr>
            <a:r>
              <a:rPr lang="en-US" sz="2000" dirty="0">
                <a:solidFill>
                  <a:srgbClr val="020202"/>
                </a:solidFill>
                <a:ea typeface="Tahoma" panose="020B0604030504040204" pitchFamily="34" charset="0"/>
                <a:cs typeface="Tahoma" panose="020B0604030504040204" pitchFamily="34" charset="0"/>
              </a:rPr>
              <a:t>These patients should be treated initially with a bisphosphonate or denosumab to reduce fracture risk; however, ibandronate is not recommended to reduce the risk of nonvertebral or hip fracture</a:t>
            </a:r>
          </a:p>
          <a:p>
            <a:pPr marL="457200" indent="-457200">
              <a:buFont typeface="Arial" panose="020B0604020202020204" pitchFamily="34" charset="0"/>
              <a:buChar char="•"/>
            </a:pPr>
            <a:r>
              <a:rPr lang="en-US" sz="2000" dirty="0">
                <a:solidFill>
                  <a:srgbClr val="020202"/>
                </a:solidFill>
              </a:rPr>
              <a:t>Denosumab is an alternative initial agent for patients at high risk of fracture</a:t>
            </a:r>
            <a:endParaRPr lang="en-US" sz="2000" dirty="0">
              <a:solidFill>
                <a:srgbClr val="020202"/>
              </a:solidFill>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000" dirty="0">
                <a:solidFill>
                  <a:srgbClr val="020202"/>
                </a:solidFill>
                <a:ea typeface="Tahoma" panose="020B0604030504040204" pitchFamily="34" charset="0"/>
                <a:cs typeface="Tahoma" panose="020B0604030504040204" pitchFamily="34" charset="0"/>
              </a:rPr>
              <a:t>For postmenopausal women with a very high risk of fracture, these guidelines recommend starting with either teriparatide or abaloparatide for up to 2 years of treatment before switching to a bisphosphonate or denosumab to maintain bone density</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74293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618284"/>
          </a:xfrm>
        </p:spPr>
        <p:txBody>
          <a:bodyPr/>
          <a:lstStyle/>
          <a:p>
            <a:pPr marL="457200" indent="-457200">
              <a:buFont typeface="Arial" panose="020B0604020202020204" pitchFamily="34" charset="0"/>
              <a:buChar char="•"/>
            </a:pPr>
            <a:r>
              <a:rPr lang="en-US" sz="2000" dirty="0">
                <a:solidFill>
                  <a:srgbClr val="020202"/>
                </a:solidFill>
                <a:ea typeface="Tahoma" panose="020B0604030504040204" pitchFamily="34" charset="0"/>
                <a:cs typeface="Tahoma" panose="020B0604030504040204" pitchFamily="34" charset="0"/>
              </a:rPr>
              <a:t>These guidance also included Evenity, which was concluded to be a potential treatment option for select postmenopausal women at very high risk of fracture, but patients should be carefully evaluated due to the serious potential cardiovascular events</a:t>
            </a:r>
          </a:p>
          <a:p>
            <a:pPr marL="457200" indent="-457200">
              <a:buFont typeface="Arial" panose="020B0604020202020204" pitchFamily="34" charset="0"/>
              <a:buChar char="•"/>
            </a:pPr>
            <a:r>
              <a:rPr lang="en-US" sz="2000" dirty="0">
                <a:solidFill>
                  <a:srgbClr val="020202"/>
                </a:solidFill>
                <a:ea typeface="Tahoma" panose="020B0604030504040204" pitchFamily="34" charset="0"/>
                <a:cs typeface="Tahoma" panose="020B0604030504040204" pitchFamily="34" charset="0"/>
              </a:rPr>
              <a:t>After completing a course of romosozumab-aqqg, it is recommended that patients receive treatment with antiresorptive therapies to maintain gains in bone density and reductions in fracture risk</a:t>
            </a:r>
          </a:p>
          <a:p>
            <a:pPr marL="457200" indent="-457200"/>
            <a:r>
              <a:rPr lang="en-US" sz="2000" dirty="0">
                <a:solidFill>
                  <a:srgbClr val="020202"/>
                </a:solidFill>
                <a:ea typeface="Tahoma" panose="020B0604030504040204" pitchFamily="34" charset="0"/>
                <a:cs typeface="Tahoma" panose="020B0604030504040204" pitchFamily="34" charset="0"/>
              </a:rPr>
              <a:t>Raloxifene </a:t>
            </a:r>
            <a:r>
              <a:rPr lang="en-US" sz="2000" dirty="0">
                <a:solidFill>
                  <a:srgbClr val="020202"/>
                </a:solidFill>
              </a:rPr>
              <a:t>may be considered in patients with a low risk of deep vein thrombosis and a high risk of breast cancer.</a:t>
            </a:r>
          </a:p>
          <a:p>
            <a:pPr marL="457200" indent="-457200"/>
            <a:r>
              <a:rPr lang="en-US" sz="2000" dirty="0">
                <a:solidFill>
                  <a:srgbClr val="020202"/>
                </a:solidFill>
                <a:ea typeface="Tahoma" panose="020B0604030504040204" pitchFamily="34" charset="0"/>
                <a:cs typeface="Tahoma" panose="020B0604030504040204" pitchFamily="34" charset="0"/>
              </a:rPr>
              <a:t>Calcitonin is only recommended if patients cannot tolerate or are not appropriate candidates for treatment with other therapies</a:t>
            </a:r>
            <a:endParaRPr lang="en-US" sz="2000" dirty="0">
              <a:solidFill>
                <a:srgbClr val="020202"/>
              </a:solidFill>
              <a:uFillTx/>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40593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95350"/>
            <a:ext cx="8229600" cy="3394472"/>
          </a:xfrm>
        </p:spPr>
        <p:txBody>
          <a:bodyPr/>
          <a:lstStyle/>
          <a:p>
            <a:r>
              <a:rPr lang="en-US" sz="2200" dirty="0">
                <a:solidFill>
                  <a:srgbClr val="000000"/>
                </a:solidFill>
                <a:effectLst/>
              </a:rPr>
              <a:t>The North American Menopause Society (NAMS) updated their recommendations for osteoporosis prevention and management in postmenopausal women</a:t>
            </a:r>
          </a:p>
          <a:p>
            <a:r>
              <a:rPr lang="en-US" sz="2200" dirty="0">
                <a:solidFill>
                  <a:srgbClr val="000000"/>
                </a:solidFill>
                <a:effectLst/>
              </a:rPr>
              <a:t>In addition to nonpharmacologic treatments, supplements, and lifestyle modifications, the pharmacologic treatment should be based on the current BMD and fracture risk</a:t>
            </a:r>
          </a:p>
          <a:p>
            <a:r>
              <a:rPr lang="en-US" sz="2200" dirty="0">
                <a:solidFill>
                  <a:srgbClr val="000000"/>
                </a:solidFill>
                <a:effectLst/>
              </a:rPr>
              <a:t>Raloxifene is recommended for the treatment of postmenopausal osteoporosis in women with a low risk of hip fracture, an elevated risk of breast cancer, and low risk of stroke and VTE</a:t>
            </a:r>
            <a:endParaRPr lang="en-US" sz="2200" dirty="0">
              <a:solidFill>
                <a:srgbClr val="000000"/>
              </a:solidFill>
            </a:endParaRPr>
          </a:p>
          <a:p>
            <a:endParaRPr lang="en-US" sz="2000" dirty="0">
              <a:solidFill>
                <a:srgbClr val="000000"/>
              </a:solidFill>
              <a:effectLst/>
            </a:endParaRPr>
          </a:p>
          <a:p>
            <a:pPr marL="0" indent="0">
              <a:buNone/>
            </a:pPr>
            <a:endParaRPr lang="en-US" sz="2000" dirty="0">
              <a:solidFill>
                <a:srgbClr val="000000"/>
              </a:solidFill>
            </a:endParaRP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71126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Resorption Suppression and Related Agents</a:t>
            </a:r>
          </a:p>
        </p:txBody>
      </p:sp>
      <p:sp>
        <p:nvSpPr>
          <p:cNvPr id="3" name="Content Placeholder 2"/>
          <p:cNvSpPr>
            <a:spLocks noGrp="1"/>
          </p:cNvSpPr>
          <p:nvPr>
            <p:ph idx="1"/>
          </p:nvPr>
        </p:nvSpPr>
        <p:spPr>
          <a:xfrm>
            <a:off x="457200" y="819150"/>
            <a:ext cx="8229600" cy="3394472"/>
          </a:xfrm>
        </p:spPr>
        <p:txBody>
          <a:bodyPr/>
          <a:lstStyle/>
          <a:p>
            <a:r>
              <a:rPr lang="en-US" sz="2200" dirty="0">
                <a:solidFill>
                  <a:srgbClr val="000000"/>
                </a:solidFill>
                <a:effectLst/>
              </a:rPr>
              <a:t>Bisphosphonates to reduce fracture risk in women with postmenopausal osteoporosis</a:t>
            </a:r>
            <a:endParaRPr lang="en-US" sz="2200" dirty="0">
              <a:solidFill>
                <a:srgbClr val="000000"/>
              </a:solidFill>
            </a:endParaRPr>
          </a:p>
          <a:p>
            <a:r>
              <a:rPr lang="en-US" sz="2200" dirty="0">
                <a:solidFill>
                  <a:srgbClr val="000000"/>
                </a:solidFill>
                <a:effectLst/>
              </a:rPr>
              <a:t>Denosumab for women with postmenopausal osteoporosis, including those at high risk of fracture</a:t>
            </a:r>
          </a:p>
          <a:p>
            <a:r>
              <a:rPr lang="en-US" sz="2200" dirty="0">
                <a:solidFill>
                  <a:srgbClr val="000000"/>
                </a:solidFill>
              </a:rPr>
              <a:t>O</a:t>
            </a:r>
            <a:r>
              <a:rPr lang="en-US" sz="2200" dirty="0">
                <a:solidFill>
                  <a:srgbClr val="000000"/>
                </a:solidFill>
                <a:effectLst/>
              </a:rPr>
              <a:t>steoanabolic therapies in women at very high risk of fracture, including those with prior/recent fractures, very low BMD (T-score below −3.0), and those who sustain fractures or lose BMD while taking anti-remodeling therapy</a:t>
            </a:r>
            <a:endParaRPr lang="en-US" sz="2200" dirty="0"/>
          </a:p>
          <a:p>
            <a:pPr marL="0" indent="0">
              <a:buNone/>
            </a:pPr>
            <a:endParaRPr lang="en-US" sz="2000" dirty="0">
              <a:solidFill>
                <a:srgbClr val="000000"/>
              </a:solidFill>
            </a:endParaRPr>
          </a:p>
          <a:p>
            <a:pPr marL="457200" indent="-4572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18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58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68556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C1C7-D3A8-4FAF-AE7F-C9C37AFB73C8}"/>
              </a:ext>
            </a:extLst>
          </p:cNvPr>
          <p:cNvSpPr>
            <a:spLocks noGrp="1"/>
          </p:cNvSpPr>
          <p:nvPr>
            <p:ph type="ctrTitle"/>
          </p:nvPr>
        </p:nvSpPr>
        <p:spPr/>
        <p:txBody>
          <a:bodyPr/>
          <a:lstStyle/>
          <a:p>
            <a:r>
              <a:rPr lang="en-US" altLang="en-US" sz="3600" dirty="0"/>
              <a:t>Bronchodilators, Beta Agonist</a:t>
            </a:r>
            <a:endParaRPr lang="en-US" sz="3600" dirty="0"/>
          </a:p>
        </p:txBody>
      </p:sp>
    </p:spTree>
    <p:extLst>
      <p:ext uri="{BB962C8B-B14F-4D97-AF65-F5344CB8AC3E}">
        <p14:creationId xmlns:p14="http://schemas.microsoft.com/office/powerpoint/2010/main" val="332668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200" b="1" i="1" dirty="0"/>
              <a:t>Classes for Review: Non-Supplemental Rebate Class Review</a:t>
            </a:r>
          </a:p>
          <a:p>
            <a:r>
              <a:rPr lang="en-US" sz="2400" dirty="0">
                <a:solidFill>
                  <a:srgbClr val="000000"/>
                </a:solidFill>
              </a:rPr>
              <a:t>Oral and Inhaled Pulmonary Arterial Hypertension Agents</a:t>
            </a:r>
          </a:p>
          <a:p>
            <a:r>
              <a:rPr lang="en-US" sz="2400" dirty="0">
                <a:solidFill>
                  <a:srgbClr val="000000"/>
                </a:solidFill>
              </a:rPr>
              <a:t>Otic Antibiotics</a:t>
            </a:r>
          </a:p>
          <a:p>
            <a:pPr lvl="0"/>
            <a:r>
              <a:rPr lang="en-US" sz="2400" dirty="0">
                <a:solidFill>
                  <a:srgbClr val="000000"/>
                </a:solidFill>
              </a:rPr>
              <a:t>Thrombopoiesis Stimulating Agents</a:t>
            </a:r>
          </a:p>
          <a:p>
            <a:r>
              <a:rPr lang="en-US" sz="2400" dirty="0">
                <a:solidFill>
                  <a:srgbClr val="000000"/>
                </a:solidFill>
                <a:effectLst/>
              </a:rPr>
              <a:t>Ulcerative Colitis </a:t>
            </a:r>
          </a:p>
          <a:p>
            <a:endParaRPr lang="en-US" altLang="en-US" sz="2200" dirty="0"/>
          </a:p>
          <a:p>
            <a:endParaRPr lang="en-US" altLang="en-US" sz="2200" dirty="0"/>
          </a:p>
          <a:p>
            <a:endParaRPr lang="en-US" altLang="en-US" sz="2200" dirty="0"/>
          </a:p>
          <a:p>
            <a:endParaRPr lang="en-US" sz="2200" dirty="0"/>
          </a:p>
          <a:p>
            <a:endParaRPr lang="en-US" altLang="en-US" sz="2200" dirty="0"/>
          </a:p>
          <a:p>
            <a:pPr>
              <a:spcBef>
                <a:spcPct val="0"/>
              </a:spcBef>
              <a:buClrTx/>
              <a:buNone/>
            </a:pPr>
            <a:endParaRPr lang="en-US" altLang="en-US" sz="2200" b="1" i="1" dirty="0"/>
          </a:p>
          <a:p>
            <a:pPr>
              <a:spcBef>
                <a:spcPct val="0"/>
              </a:spcBef>
              <a:buClrTx/>
              <a:buNone/>
            </a:pPr>
            <a:endParaRPr lang="en-US" altLang="en-US" sz="2200" dirty="0"/>
          </a:p>
          <a:p>
            <a:endParaRPr lang="en-US" sz="2200" dirty="0"/>
          </a:p>
        </p:txBody>
      </p:sp>
      <p:sp>
        <p:nvSpPr>
          <p:cNvPr id="2" name="Slide Number Placeholder 1"/>
          <p:cNvSpPr>
            <a:spLocks noGrp="1"/>
          </p:cNvSpPr>
          <p:nvPr>
            <p:ph type="sldNum" sz="quarter" idx="4"/>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a:t>
            </a:fld>
            <a:endParaRPr lang="en-US" dirty="0"/>
          </a:p>
        </p:txBody>
      </p:sp>
      <p:sp>
        <p:nvSpPr>
          <p:cNvPr id="3" name="Footer Placeholder 2"/>
          <p:cNvSpPr>
            <a:spLocks noGrp="1"/>
          </p:cNvSpPr>
          <p:nvPr>
            <p:ph type="ftr" sz="quarter" idx="3"/>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855431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pPr>
              <a:buNone/>
            </a:pPr>
            <a:r>
              <a:rPr lang="en-US" altLang="en-US" sz="2800" b="1" i="1" dirty="0">
                <a:solidFill>
                  <a:schemeClr val="tx1">
                    <a:lumMod val="50000"/>
                  </a:schemeClr>
                </a:solidFill>
                <a:uFillTx/>
              </a:rPr>
              <a:t>Class Overview: Long-Acting Agents</a:t>
            </a:r>
            <a:endParaRPr lang="en-US" sz="2800" b="1" i="1" dirty="0">
              <a:solidFill>
                <a:schemeClr val="tx1">
                  <a:lumMod val="50000"/>
                </a:schemeClr>
              </a:solidFill>
              <a:uFillTx/>
            </a:endParaRPr>
          </a:p>
          <a:p>
            <a:r>
              <a:rPr lang="en-US" dirty="0">
                <a:solidFill>
                  <a:schemeClr val="tx1">
                    <a:lumMod val="50000"/>
                  </a:schemeClr>
                </a:solidFill>
                <a:uFillTx/>
              </a:rPr>
              <a:t>aformoterol tartrate - (Brovana Solution)</a:t>
            </a:r>
          </a:p>
          <a:p>
            <a:r>
              <a:rPr lang="en-US" dirty="0">
                <a:solidFill>
                  <a:schemeClr val="tx1">
                    <a:lumMod val="50000"/>
                  </a:schemeClr>
                </a:solidFill>
                <a:uFillTx/>
              </a:rPr>
              <a:t>formoterol fumarate - (Perforomist Solution)</a:t>
            </a:r>
          </a:p>
          <a:p>
            <a:r>
              <a:rPr lang="en-US" dirty="0">
                <a:solidFill>
                  <a:schemeClr val="tx1">
                    <a:lumMod val="50000"/>
                  </a:schemeClr>
                </a:solidFill>
                <a:uFillTx/>
              </a:rPr>
              <a:t>olodaterol HCl - (Striverdi Respimat)</a:t>
            </a:r>
          </a:p>
          <a:p>
            <a:r>
              <a:rPr lang="en-US" dirty="0">
                <a:solidFill>
                  <a:schemeClr val="tx1">
                    <a:lumMod val="50000"/>
                  </a:schemeClr>
                </a:solidFill>
                <a:uFillTx/>
              </a:rPr>
              <a:t>salmeterol - (Serevent Diskus)</a:t>
            </a:r>
            <a:endParaRPr lang="en-US" dirty="0">
              <a:uFillTx/>
            </a:endParaRP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60</a:t>
            </a:fld>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pPr>
              <a:buNone/>
            </a:pPr>
            <a:r>
              <a:rPr lang="en-US" altLang="en-US" sz="2800" b="1" i="1" dirty="0">
                <a:solidFill>
                  <a:schemeClr val="tx1">
                    <a:lumMod val="50000"/>
                  </a:schemeClr>
                </a:solidFill>
                <a:uFillTx/>
              </a:rPr>
              <a:t>Class Overview: Nebulized Agents</a:t>
            </a:r>
          </a:p>
          <a:p>
            <a:r>
              <a:rPr lang="en-US" dirty="0">
                <a:solidFill>
                  <a:schemeClr val="tx1">
                    <a:lumMod val="50000"/>
                  </a:schemeClr>
                </a:solidFill>
                <a:uFillTx/>
              </a:rPr>
              <a:t>albuterol sulfate - (AccuNeb; albuterol neb soln 0.63mg &amp; 1.25mg, 2.5mg/0.5ml, 2.5mg/3ml &amp; 5mg/ml)</a:t>
            </a:r>
          </a:p>
          <a:p>
            <a:r>
              <a:rPr lang="en-US" dirty="0">
                <a:solidFill>
                  <a:schemeClr val="tx1">
                    <a:lumMod val="50000"/>
                  </a:schemeClr>
                </a:solidFill>
                <a:uFillTx/>
              </a:rPr>
              <a:t>levalbuterol HCl – (levalbuterol neb soln; levalbuterol neb soln conc; Xopenex Neb Soln)</a:t>
            </a: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61</a:t>
            </a:fld>
            <a:endParaRPr lang="en-US" dirty="0"/>
          </a:p>
        </p:txBody>
      </p:sp>
    </p:spTree>
    <p:extLst>
      <p:ext uri="{BB962C8B-B14F-4D97-AF65-F5344CB8AC3E}">
        <p14:creationId xmlns:p14="http://schemas.microsoft.com/office/powerpoint/2010/main" val="2118987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1047749"/>
            <a:ext cx="8229600" cy="3578841"/>
          </a:xfrm>
        </p:spPr>
        <p:txBody>
          <a:bodyPr/>
          <a:lstStyle/>
          <a:p>
            <a:pPr>
              <a:buNone/>
            </a:pPr>
            <a:r>
              <a:rPr lang="en-US" altLang="en-US" b="1" i="1" dirty="0">
                <a:solidFill>
                  <a:schemeClr val="tx1">
                    <a:lumMod val="50000"/>
                  </a:schemeClr>
                </a:solidFill>
                <a:uFillTx/>
              </a:rPr>
              <a:t>Class Overview: Oral Agents</a:t>
            </a:r>
            <a:endParaRPr lang="en-US" b="1" i="1" dirty="0">
              <a:solidFill>
                <a:schemeClr val="tx1">
                  <a:lumMod val="50000"/>
                </a:schemeClr>
              </a:solidFill>
              <a:uFillTx/>
            </a:endParaRPr>
          </a:p>
          <a:p>
            <a:r>
              <a:rPr lang="en-US" dirty="0">
                <a:solidFill>
                  <a:schemeClr val="tx1">
                    <a:lumMod val="50000"/>
                  </a:schemeClr>
                </a:solidFill>
                <a:uFillTx/>
              </a:rPr>
              <a:t>albuterol sulfate - (albuterol ER, syrup &amp; tablet)</a:t>
            </a:r>
          </a:p>
          <a:p>
            <a:r>
              <a:rPr lang="en-US" dirty="0">
                <a:solidFill>
                  <a:schemeClr val="tx1">
                    <a:lumMod val="50000"/>
                  </a:schemeClr>
                </a:solidFill>
                <a:uFillTx/>
              </a:rPr>
              <a:t>metaproterenol sulfate - (metaproterenol syrup &amp; tablet)</a:t>
            </a:r>
          </a:p>
          <a:p>
            <a:r>
              <a:rPr lang="en-US" dirty="0">
                <a:solidFill>
                  <a:schemeClr val="tx1">
                    <a:lumMod val="50000"/>
                  </a:schemeClr>
                </a:solidFill>
                <a:uFillTx/>
              </a:rPr>
              <a:t>terbutaline sulfate - (terbutaline)</a:t>
            </a:r>
          </a:p>
          <a:p>
            <a:pPr>
              <a:buNone/>
            </a:pPr>
            <a:r>
              <a:rPr lang="en-US" altLang="en-US" b="1" i="1" dirty="0">
                <a:solidFill>
                  <a:schemeClr val="tx1">
                    <a:lumMod val="50000"/>
                  </a:schemeClr>
                </a:solidFill>
                <a:uFillTx/>
              </a:rPr>
              <a:t>Class Overview: Short-Acting Agents</a:t>
            </a:r>
            <a:endParaRPr lang="en-US" b="1" i="1" dirty="0">
              <a:solidFill>
                <a:schemeClr val="tx1">
                  <a:lumMod val="50000"/>
                </a:schemeClr>
              </a:solidFill>
              <a:uFillTx/>
            </a:endParaRPr>
          </a:p>
          <a:p>
            <a:r>
              <a:rPr lang="en-US" dirty="0">
                <a:solidFill>
                  <a:schemeClr val="tx1">
                    <a:lumMod val="50000"/>
                  </a:schemeClr>
                </a:solidFill>
                <a:uFillTx/>
              </a:rPr>
              <a:t>albuterol sulfate - (ProAir Digihaler; ProAir HFA; ProAir Respiclick; Proventil HFA; Ventolin HFA)</a:t>
            </a:r>
          </a:p>
          <a:p>
            <a:r>
              <a:rPr lang="en-US" dirty="0">
                <a:solidFill>
                  <a:schemeClr val="tx1">
                    <a:lumMod val="50000"/>
                  </a:schemeClr>
                </a:solidFill>
                <a:uFillTx/>
              </a:rPr>
              <a:t>levalbuterol tartrate - (Xopenex HFA)</a:t>
            </a:r>
          </a:p>
          <a:p>
            <a:endParaRPr lang="en-US" dirty="0"/>
          </a:p>
          <a:p>
            <a:endParaRPr lang="en-US" sz="1600" dirty="0"/>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62</a:t>
            </a:fld>
            <a:endParaRPr lang="en-US" dirty="0"/>
          </a:p>
        </p:txBody>
      </p:sp>
    </p:spTree>
    <p:extLst>
      <p:ext uri="{BB962C8B-B14F-4D97-AF65-F5344CB8AC3E}">
        <p14:creationId xmlns:p14="http://schemas.microsoft.com/office/powerpoint/2010/main" val="4108565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1047749"/>
            <a:ext cx="8229600" cy="3578841"/>
          </a:xfrm>
        </p:spPr>
        <p:txBody>
          <a:bodyPr/>
          <a:lstStyle/>
          <a:p>
            <a:r>
              <a:rPr lang="en-US" sz="2000" dirty="0">
                <a:solidFill>
                  <a:srgbClr val="000000"/>
                </a:solidFill>
                <a:uFillTx/>
              </a:rPr>
              <a:t>Prevalence and incidence of asthma in the U.S is approximately </a:t>
            </a:r>
            <a:r>
              <a:rPr lang="en-US" sz="2000" dirty="0">
                <a:solidFill>
                  <a:srgbClr val="000000"/>
                </a:solidFill>
              </a:rPr>
              <a:t>8.4% of adults and 5.8% of children, as of 2020</a:t>
            </a:r>
          </a:p>
          <a:p>
            <a:r>
              <a:rPr lang="en-US" sz="2000" dirty="0">
                <a:solidFill>
                  <a:srgbClr val="000000"/>
                </a:solidFill>
                <a:effectLst/>
              </a:rPr>
              <a:t>It is estimated that the number of Americans with a COPD diagnosis is approximately 16 million</a:t>
            </a:r>
            <a:endParaRPr lang="en-US" sz="2000" dirty="0">
              <a:solidFill>
                <a:srgbClr val="000000"/>
              </a:solidFill>
              <a:uFillTx/>
            </a:endParaRPr>
          </a:p>
          <a:p>
            <a:r>
              <a:rPr lang="en-US" sz="2000" dirty="0">
                <a:solidFill>
                  <a:srgbClr val="000000"/>
                </a:solidFill>
                <a:uFillTx/>
              </a:rPr>
              <a:t>Beta</a:t>
            </a:r>
            <a:r>
              <a:rPr lang="en-US" sz="2000" baseline="-25000" dirty="0">
                <a:solidFill>
                  <a:srgbClr val="000000"/>
                </a:solidFill>
                <a:uFillTx/>
              </a:rPr>
              <a:t>2</a:t>
            </a:r>
            <a:r>
              <a:rPr lang="en-US" sz="2000" dirty="0">
                <a:solidFill>
                  <a:srgbClr val="000000"/>
                </a:solidFill>
                <a:uFillTx/>
              </a:rPr>
              <a:t>-agonist bronchodilators are used for the treatment and prevention of bronchospasm associated with asthma, prophylaxis of exercise-induced bronchospasm (EIB), and in the treatment of Chronic Obstructive Lung Disease (COPD)</a:t>
            </a:r>
          </a:p>
          <a:p>
            <a:r>
              <a:rPr lang="en-US" sz="2000" dirty="0">
                <a:solidFill>
                  <a:srgbClr val="000000"/>
                </a:solidFill>
                <a:uFillTx/>
              </a:rPr>
              <a:t>Mainstay of asthma therapy is the use of inhaled corticosteroids (ICS) alone or in combination with long-acting beta</a:t>
            </a:r>
            <a:r>
              <a:rPr lang="en-US" sz="2000" baseline="-25000" dirty="0">
                <a:solidFill>
                  <a:srgbClr val="000000"/>
                </a:solidFill>
                <a:uFillTx/>
              </a:rPr>
              <a:t>2</a:t>
            </a:r>
            <a:r>
              <a:rPr lang="en-US" sz="2000" dirty="0">
                <a:solidFill>
                  <a:srgbClr val="000000"/>
                </a:solidFill>
                <a:uFillTx/>
              </a:rPr>
              <a:t>-agonists (LABAs) as controller medications</a:t>
            </a: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200" dirty="0">
                <a:solidFill>
                  <a:srgbClr val="000000"/>
                </a:solidFill>
                <a:uFillTx/>
              </a:rPr>
              <a:t>These agents lead to improvements in symptoms, reducing the need for short-acting beta</a:t>
            </a:r>
            <a:r>
              <a:rPr lang="en-US" sz="2200" baseline="-25000" dirty="0">
                <a:solidFill>
                  <a:srgbClr val="000000"/>
                </a:solidFill>
                <a:uFillTx/>
              </a:rPr>
              <a:t>2</a:t>
            </a:r>
            <a:r>
              <a:rPr lang="en-US" sz="2200" dirty="0">
                <a:solidFill>
                  <a:srgbClr val="000000"/>
                </a:solidFill>
                <a:uFillTx/>
              </a:rPr>
              <a:t>-agonists (SABAs) for quick relief</a:t>
            </a:r>
          </a:p>
          <a:p>
            <a:r>
              <a:rPr lang="en-US" sz="2200" dirty="0">
                <a:solidFill>
                  <a:srgbClr val="000000"/>
                </a:solidFill>
                <a:effectLst/>
              </a:rPr>
              <a:t>Due to the increased risk of severe exacerbations with regular or frequent use, short-acting beta agonist (SABA)-only treatment is no longer recommended</a:t>
            </a:r>
            <a:endParaRPr lang="en-US" sz="2200" dirty="0">
              <a:solidFill>
                <a:srgbClr val="000000"/>
              </a:solidFill>
              <a:uFillTx/>
            </a:endParaRPr>
          </a:p>
          <a:p>
            <a:r>
              <a:rPr lang="en-US" sz="2200" dirty="0">
                <a:solidFill>
                  <a:srgbClr val="000000"/>
                </a:solidFill>
                <a:effectLst/>
              </a:rPr>
              <a:t>For most asthma patients, treatment can be initiated with an as-needed low dose ICS-formoterol, daily low dose ICS, or low dose ICS taken whenever a SABA is taken</a:t>
            </a:r>
          </a:p>
          <a:p>
            <a:endParaRPr lang="en-US" sz="2000" dirty="0">
              <a:solidFill>
                <a:srgbClr val="000000"/>
              </a:solidFill>
              <a:uFillTx/>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288351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200" dirty="0">
                <a:solidFill>
                  <a:schemeClr val="tx1">
                    <a:lumMod val="50000"/>
                  </a:schemeClr>
                </a:solidFill>
                <a:uFillTx/>
              </a:rPr>
              <a:t>Delivery system selection as well as the patients’ ability to properly use the device are important factors in the clinical success of bronchodilator therapy </a:t>
            </a:r>
          </a:p>
          <a:p>
            <a:r>
              <a:rPr lang="en-US" sz="2200" dirty="0">
                <a:solidFill>
                  <a:schemeClr val="tx1">
                    <a:lumMod val="50000"/>
                  </a:schemeClr>
                </a:solidFill>
                <a:uFillTx/>
              </a:rPr>
              <a:t>Metered dose inhalers (MDIs) are pressurized spray inhalers, available in suspension and solution</a:t>
            </a:r>
          </a:p>
          <a:p>
            <a:r>
              <a:rPr lang="en-US" sz="2200" dirty="0">
                <a:solidFill>
                  <a:schemeClr val="tx1">
                    <a:lumMod val="50000"/>
                  </a:schemeClr>
                </a:solidFill>
                <a:uFillTx/>
              </a:rPr>
              <a:t>Spacer chambers may be used with most MDIs to make them easier to use and help deliver a greater amount of medicine to the airway</a:t>
            </a:r>
          </a:p>
          <a:p>
            <a:r>
              <a:rPr lang="en-US" sz="2200" dirty="0">
                <a:solidFill>
                  <a:schemeClr val="tx1">
                    <a:lumMod val="50000"/>
                  </a:schemeClr>
                </a:solidFill>
                <a:uFillTx/>
              </a:rPr>
              <a:t>Dry-powder inhalers (DPIs) are breath-actuated devices that release the medicine in the form of a dry powder upon inhalation</a:t>
            </a:r>
          </a:p>
          <a:p>
            <a:endParaRPr lang="en-US" sz="2000" spc="-10" dirty="0">
              <a:solidFill>
                <a:srgbClr val="000000"/>
              </a:solidFill>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77731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877824"/>
            <a:ext cx="8229600" cy="3791712"/>
          </a:xfrm>
        </p:spPr>
        <p:txBody>
          <a:bodyPr/>
          <a:lstStyle/>
          <a:p>
            <a:r>
              <a:rPr lang="en-US" sz="2100" dirty="0">
                <a:solidFill>
                  <a:schemeClr val="tx1">
                    <a:lumMod val="50000"/>
                  </a:schemeClr>
                </a:solidFill>
                <a:uFillTx/>
              </a:rPr>
              <a:t>Nebulizers, may be the only viable alternative delivery system for certain children and those unable to use inhalers due to the inability to synchronize breaths and device actuation</a:t>
            </a:r>
          </a:p>
          <a:p>
            <a:r>
              <a:rPr lang="en-US" sz="2100" dirty="0">
                <a:solidFill>
                  <a:schemeClr val="tx1">
                    <a:lumMod val="50000"/>
                  </a:schemeClr>
                </a:solidFill>
                <a:uFillTx/>
              </a:rPr>
              <a:t>Some delivery devices, (like Respimat devices), are not breath-activated, but still require coordination of actuation and inhalation</a:t>
            </a:r>
          </a:p>
          <a:p>
            <a:r>
              <a:rPr lang="en-US" sz="2100" dirty="0">
                <a:solidFill>
                  <a:schemeClr val="tx1">
                    <a:lumMod val="50000"/>
                  </a:schemeClr>
                </a:solidFill>
                <a:uFillTx/>
              </a:rPr>
              <a:t>Oral dosage forms of albuterol are less utilized than the inhaled forms due to systemic beta-adrenergic stimulation, especially in patients sensitive to these effects, such as those with cardiovascular disease</a:t>
            </a:r>
          </a:p>
          <a:p>
            <a:r>
              <a:rPr lang="en-US" sz="2100" dirty="0">
                <a:solidFill>
                  <a:schemeClr val="tx1">
                    <a:lumMod val="50000"/>
                  </a:schemeClr>
                </a:solidFill>
                <a:uFillTx/>
              </a:rPr>
              <a:t>Levalbuterol has similar efficacy to albuterol and there are no significant differences in adverse effects</a:t>
            </a:r>
          </a:p>
          <a:p>
            <a:endParaRPr lang="en-US" sz="2000" spc="-10" dirty="0">
              <a:solidFill>
                <a:srgbClr val="000000"/>
              </a:solidFill>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70084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200" dirty="0">
                <a:solidFill>
                  <a:srgbClr val="000000"/>
                </a:solidFill>
              </a:rPr>
              <a:t>In May 2019, the FDA removed the boxed warning from the labeling for indacaterol (Arcapta Neohaler), arformoterol (Brovana), formoterol (Perforomist), and olodaterol (Striverdi)</a:t>
            </a:r>
          </a:p>
          <a:p>
            <a:r>
              <a:rPr lang="en-US" sz="2200" dirty="0">
                <a:solidFill>
                  <a:srgbClr val="000000"/>
                </a:solidFill>
              </a:rPr>
              <a:t>The warning remains in the labeling of salmeterol (Serevent Diskus) - a boxed warning about a small, but significant, increased risk of life-threatening asthma episodes or asthma-related deaths when used as monotherapy</a:t>
            </a:r>
          </a:p>
          <a:p>
            <a:endParaRPr lang="en-US" sz="2000" spc="-10" dirty="0">
              <a:solidFill>
                <a:srgbClr val="000000"/>
              </a:solidFill>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37977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1047749"/>
            <a:ext cx="8229600" cy="3578841"/>
          </a:xfrm>
        </p:spPr>
        <p:txBody>
          <a:bodyPr/>
          <a:lstStyle/>
          <a:p>
            <a:r>
              <a:rPr lang="en-US" sz="2200" dirty="0">
                <a:solidFill>
                  <a:srgbClr val="000000"/>
                </a:solidFill>
                <a:uFillTx/>
              </a:rPr>
              <a:t>The </a:t>
            </a:r>
            <a:r>
              <a:rPr lang="en-US" sz="2200" dirty="0">
                <a:solidFill>
                  <a:srgbClr val="000000"/>
                </a:solidFill>
              </a:rPr>
              <a:t>2022 </a:t>
            </a:r>
            <a:r>
              <a:rPr lang="en-US" sz="2200" dirty="0">
                <a:solidFill>
                  <a:srgbClr val="000000"/>
                </a:solidFill>
                <a:uFillTx/>
              </a:rPr>
              <a:t>GINA guidelines offer a control-based management plan which adjusts treatment through a continuous cycle of assessment and review of the patient’s response to therapy as it relates to symptom control, future risk of exacerbations, and side effects</a:t>
            </a:r>
          </a:p>
          <a:p>
            <a:r>
              <a:rPr lang="en-US" sz="2200" dirty="0">
                <a:solidFill>
                  <a:srgbClr val="000000"/>
                </a:solidFill>
              </a:rPr>
              <a:t>They describe 2 treatment tracks: Track 1 and Track 2</a:t>
            </a:r>
          </a:p>
          <a:p>
            <a:r>
              <a:rPr lang="en-US" sz="2200" dirty="0">
                <a:solidFill>
                  <a:srgbClr val="000000"/>
                </a:solidFill>
              </a:rPr>
              <a:t>In Track 1, the reliever is as-needed low dose ICS-formoterol</a:t>
            </a:r>
          </a:p>
          <a:p>
            <a:r>
              <a:rPr lang="en-US" sz="2200" dirty="0">
                <a:solidFill>
                  <a:srgbClr val="000000"/>
                </a:solidFill>
              </a:rPr>
              <a:t>In Track 2, the reliever is an as-needed SABA, which is the alternative approach when Track 1 is not an option or is not preferred for patient-specific reasons</a:t>
            </a:r>
          </a:p>
          <a:p>
            <a:pPr marL="0" indent="0">
              <a:buNone/>
            </a:pPr>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601365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204716" y="755905"/>
            <a:ext cx="8816454" cy="3925823"/>
          </a:xfrm>
        </p:spPr>
        <p:txBody>
          <a:bodyPr/>
          <a:lstStyle/>
          <a:p>
            <a:r>
              <a:rPr lang="en-US" sz="2000" dirty="0">
                <a:solidFill>
                  <a:srgbClr val="000000"/>
                </a:solidFill>
                <a:uFillTx/>
              </a:rPr>
              <a:t>The </a:t>
            </a:r>
            <a:r>
              <a:rPr lang="en-US" sz="2000" dirty="0">
                <a:solidFill>
                  <a:srgbClr val="000000"/>
                </a:solidFill>
              </a:rPr>
              <a:t>2023</a:t>
            </a:r>
            <a:r>
              <a:rPr lang="en-US" sz="2000" dirty="0">
                <a:solidFill>
                  <a:srgbClr val="000000"/>
                </a:solidFill>
                <a:uFillTx/>
              </a:rPr>
              <a:t> GOLD guidelines place a great focus on the assessment of inhaler technique and adherence to improve therapeutic outcomes</a:t>
            </a:r>
          </a:p>
          <a:p>
            <a:r>
              <a:rPr lang="en-US" sz="2000" b="0" i="0" u="none" strike="noStrike" baseline="0" dirty="0">
                <a:solidFill>
                  <a:srgbClr val="000000"/>
                </a:solidFill>
                <a:latin typeface="Calibri" panose="020F0502020204030204" pitchFamily="34" charset="0"/>
              </a:rPr>
              <a:t>The NAEPP Expert Panel Report-3 (EPR-3) report released in 2007 by the National Heart, Lung, and Blood Institute (NHLBI) also recommends a similar classification of asthma severity and control</a:t>
            </a:r>
            <a:r>
              <a:rPr lang="en-US" sz="2000" dirty="0">
                <a:solidFill>
                  <a:srgbClr val="000000"/>
                </a:solidFill>
                <a:latin typeface="Calibri" panose="020F0502020204030204" pitchFamily="34" charset="0"/>
              </a:rPr>
              <a:t> </a:t>
            </a:r>
            <a:r>
              <a:rPr lang="en-US" sz="2000" b="0" i="0" u="none" strike="noStrike" baseline="0" dirty="0">
                <a:solidFill>
                  <a:srgbClr val="000000"/>
                </a:solidFill>
                <a:latin typeface="Calibri" panose="020F0502020204030204" pitchFamily="34" charset="0"/>
              </a:rPr>
              <a:t>to guide in the initiation and adjustment of therapy</a:t>
            </a:r>
            <a:endParaRPr lang="en-US" sz="200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A focused update to these guidelines was released in 2020</a:t>
            </a:r>
          </a:p>
          <a:p>
            <a:r>
              <a:rPr lang="en-US" sz="2000" b="0" i="0" u="none" strike="noStrike" baseline="0" dirty="0">
                <a:solidFill>
                  <a:srgbClr val="000000"/>
                </a:solidFill>
                <a:latin typeface="Calibri" panose="020F0502020204030204" pitchFamily="34" charset="0"/>
              </a:rPr>
              <a:t>As needed ICS with formoterol is recommended instead for patients 5 to 11 years of age at steps 3 and 4 (as low-dose or medium-dose, respectively); a SABA is recommended as an alternative </a:t>
            </a:r>
            <a:endParaRPr lang="en-US" sz="2000" dirty="0">
              <a:solidFill>
                <a:srgbClr val="000000"/>
              </a:solidFill>
              <a:latin typeface="Calibri" panose="020F0502020204030204" pitchFamily="34" charset="0"/>
            </a:endParaRPr>
          </a:p>
          <a:p>
            <a:r>
              <a:rPr lang="en-US" sz="2000" b="0" i="0" u="none" strike="noStrike" baseline="0" dirty="0">
                <a:solidFill>
                  <a:srgbClr val="000000"/>
                </a:solidFill>
                <a:latin typeface="Calibri" panose="020F0502020204030204" pitchFamily="34" charset="0"/>
              </a:rPr>
              <a:t>For combinations of an ICS and a LABA for patients ≥ 5 years of age, the group states a single inhaler is preferable</a:t>
            </a:r>
            <a:endParaRPr lang="en-US" sz="2400" dirty="0">
              <a:solidFill>
                <a:schemeClr val="tx2">
                  <a:lumMod val="50000"/>
                </a:schemeClr>
              </a:solidFill>
              <a:uFillTx/>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69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462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3DF9-134E-40D4-A3DC-9DEE202C05F7}"/>
              </a:ext>
            </a:extLst>
          </p:cNvPr>
          <p:cNvSpPr>
            <a:spLocks noGrp="1"/>
          </p:cNvSpPr>
          <p:nvPr>
            <p:ph type="ctrTitle"/>
          </p:nvPr>
        </p:nvSpPr>
        <p:spPr>
          <a:xfrm>
            <a:off x="533400" y="1527176"/>
            <a:ext cx="8001000" cy="1501774"/>
          </a:xfrm>
        </p:spPr>
        <p:txBody>
          <a:bodyPr anchor="b">
            <a:normAutofit/>
          </a:bodyPr>
          <a:lstStyle/>
          <a:p>
            <a:r>
              <a:rPr lang="en-US" sz="3400" dirty="0"/>
              <a:t>Magellan Drug Class Reviews</a:t>
            </a:r>
          </a:p>
        </p:txBody>
      </p:sp>
      <p:sp>
        <p:nvSpPr>
          <p:cNvPr id="3" name="Subtitle 2">
            <a:extLst>
              <a:ext uri="{FF2B5EF4-FFF2-40B4-BE49-F238E27FC236}">
                <a16:creationId xmlns:a16="http://schemas.microsoft.com/office/drawing/2014/main" id="{978B871A-8BDC-45AD-A6C8-20C1409F17A7}"/>
              </a:ext>
            </a:extLst>
          </p:cNvPr>
          <p:cNvSpPr>
            <a:spLocks noGrp="1"/>
          </p:cNvSpPr>
          <p:nvPr>
            <p:ph type="subTitle" idx="1"/>
          </p:nvPr>
        </p:nvSpPr>
        <p:spPr>
          <a:xfrm>
            <a:off x="533400" y="3105150"/>
            <a:ext cx="8007802" cy="1257300"/>
          </a:xfrm>
        </p:spPr>
        <p:txBody>
          <a:bodyPr>
            <a:normAutofit/>
          </a:bodyPr>
          <a:lstStyle/>
          <a:p>
            <a:r>
              <a:rPr lang="en-US" sz="2800" dirty="0"/>
              <a:t>Hind Douiki, Pharm.D.</a:t>
            </a:r>
          </a:p>
        </p:txBody>
      </p:sp>
    </p:spTree>
    <p:extLst>
      <p:ext uri="{BB962C8B-B14F-4D97-AF65-F5344CB8AC3E}">
        <p14:creationId xmlns:p14="http://schemas.microsoft.com/office/powerpoint/2010/main" val="1354573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a:xfrm>
            <a:off x="457200" y="736979"/>
            <a:ext cx="8229600" cy="3848669"/>
          </a:xfrm>
        </p:spPr>
        <p:txBody>
          <a:bodyPr/>
          <a:lstStyle/>
          <a:p>
            <a:r>
              <a:rPr lang="en-US" sz="2000" dirty="0">
                <a:solidFill>
                  <a:srgbClr val="000000"/>
                </a:solidFill>
                <a:effectLst/>
              </a:rPr>
              <a:t>In August 2020, Choosing Wisely, an initiative of the American Board of Internal Medicine (ABIM), released guidance for the management of pediatric asthma based on information from the American Academy of Pediatrics</a:t>
            </a:r>
            <a:endParaRPr lang="en-US" sz="2000" dirty="0">
              <a:solidFill>
                <a:srgbClr val="000000"/>
              </a:solidFill>
            </a:endParaRPr>
          </a:p>
          <a:p>
            <a:r>
              <a:rPr lang="en-US" sz="2000" dirty="0">
                <a:solidFill>
                  <a:srgbClr val="000000"/>
                </a:solidFill>
                <a:effectLst/>
              </a:rPr>
              <a:t>They recommend a thorough evaluation of medication adherence, technique, and device appropriateness prior to stepping up asthma therapy in this patient population</a:t>
            </a:r>
            <a:endParaRPr lang="en-US" sz="2000" dirty="0">
              <a:solidFill>
                <a:srgbClr val="000000"/>
              </a:solidFill>
              <a:uFillTx/>
            </a:endParaRPr>
          </a:p>
          <a:p>
            <a:r>
              <a:rPr lang="en-US" sz="2000" dirty="0">
                <a:solidFill>
                  <a:srgbClr val="000000"/>
                </a:solidFill>
              </a:rPr>
              <a:t>T</a:t>
            </a:r>
            <a:r>
              <a:rPr lang="en-US" sz="2000" dirty="0">
                <a:solidFill>
                  <a:srgbClr val="000000"/>
                </a:solidFill>
                <a:effectLst/>
              </a:rPr>
              <a:t>he guidance recommends against the use of LABA/ICS combination inhalers as initial therapy in pediatric patients with intermittent or mild persistent asthma</a:t>
            </a:r>
          </a:p>
          <a:p>
            <a:r>
              <a:rPr lang="en-US" sz="2000" dirty="0">
                <a:solidFill>
                  <a:srgbClr val="000000"/>
                </a:solidFill>
              </a:rPr>
              <a:t>They </a:t>
            </a:r>
            <a:r>
              <a:rPr lang="en-US" sz="2000" dirty="0">
                <a:solidFill>
                  <a:srgbClr val="000000"/>
                </a:solidFill>
                <a:effectLst/>
              </a:rPr>
              <a:t>state that typically a single agent, such as a low-dose ICS or leukotriene modifier, is sufficient to maintain asthma control</a:t>
            </a: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70</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375520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200" spc="-10" dirty="0">
                <a:solidFill>
                  <a:srgbClr val="000000"/>
                </a:solidFill>
                <a:effectLst/>
              </a:rPr>
              <a:t>In 2020, the American Thoracic Society (ATS) released additional guidelines for the pharmacologic management of COPD</a:t>
            </a:r>
          </a:p>
          <a:p>
            <a:r>
              <a:rPr lang="en-US" sz="2200" spc="-10" dirty="0">
                <a:solidFill>
                  <a:srgbClr val="000000"/>
                </a:solidFill>
                <a:effectLst/>
              </a:rPr>
              <a:t>The panel strongly recommends the use of dual LABA/LAMA therapy over LABA or LAMA monotherapy in COPD patients who complain of exercise intolerance or dyspnea </a:t>
            </a:r>
            <a:endParaRPr lang="en-US" sz="2200" spc="-10" dirty="0">
              <a:solidFill>
                <a:srgbClr val="000000"/>
              </a:solidFill>
            </a:endParaRPr>
          </a:p>
          <a:p>
            <a:r>
              <a:rPr lang="en-US" sz="2200" spc="-10" dirty="0">
                <a:solidFill>
                  <a:srgbClr val="000000"/>
                </a:solidFill>
              </a:rPr>
              <a:t>I</a:t>
            </a:r>
            <a:r>
              <a:rPr lang="en-US" sz="2200" spc="-10" dirty="0">
                <a:solidFill>
                  <a:srgbClr val="000000"/>
                </a:solidFill>
                <a:effectLst/>
              </a:rPr>
              <a:t>n patients who complain of dyspnea or exercise intolerance despite dual therapy with LABA/LAMA, the ATS suggests triple therapy (ICS/LABA/LAMA) in patients with a history of ≥ 1 exacerbations requiring hospitalization, oral steroids, or antibiotics in the past year </a:t>
            </a:r>
          </a:p>
          <a:p>
            <a:endParaRPr lang="en-US" sz="2000" spc="-10" dirty="0">
              <a:solidFill>
                <a:srgbClr val="000000"/>
              </a:solidFill>
              <a:effectLst/>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440527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Bronchodilators, Beta Agonist</a:t>
            </a:r>
          </a:p>
        </p:txBody>
      </p:sp>
      <p:sp>
        <p:nvSpPr>
          <p:cNvPr id="3" name="Content Placeholder 2"/>
          <p:cNvSpPr>
            <a:spLocks noGrp="1"/>
          </p:cNvSpPr>
          <p:nvPr>
            <p:ph idx="1"/>
          </p:nvPr>
        </p:nvSpPr>
        <p:spPr/>
        <p:txBody>
          <a:bodyPr/>
          <a:lstStyle/>
          <a:p>
            <a:r>
              <a:rPr lang="en-US" sz="2200" dirty="0">
                <a:solidFill>
                  <a:srgbClr val="000000"/>
                </a:solidFill>
                <a:effectLst/>
              </a:rPr>
              <a:t>The ATS recommends against maintenance oral corticosteroid therapy in patients with frequent and severe exacerbations while on optimal therapy</a:t>
            </a:r>
          </a:p>
          <a:p>
            <a:r>
              <a:rPr lang="en-US" sz="2200" spc="-10" dirty="0">
                <a:solidFill>
                  <a:srgbClr val="000000"/>
                </a:solidFill>
              </a:rPr>
              <a:t>F</a:t>
            </a:r>
            <a:r>
              <a:rPr lang="en-US" sz="2200" spc="-10" dirty="0">
                <a:solidFill>
                  <a:srgbClr val="000000"/>
                </a:solidFill>
                <a:effectLst/>
              </a:rPr>
              <a:t>or patients receiving triple combination therapy who experience no exacerbations over the course of 1 year, the ATS suggests that ICS therapy may be discontinued </a:t>
            </a:r>
          </a:p>
          <a:p>
            <a:endParaRPr lang="en-US" sz="2000" spc="-10" dirty="0">
              <a:solidFill>
                <a:srgbClr val="000000"/>
              </a:solidFill>
              <a:effectLst/>
            </a:endParaRPr>
          </a:p>
          <a:p>
            <a:endParaRPr lang="en-US" sz="1800" dirty="0">
              <a:solidFill>
                <a:srgbClr val="000000"/>
              </a:solidFill>
            </a:endParaRPr>
          </a:p>
          <a:p>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513410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p:spPr>
        <p:txBody>
          <a:bodyPr anchor="ctr">
            <a:normAutofit/>
          </a:bodyPr>
          <a:lstStyle/>
          <a:p>
            <a:r>
              <a:rPr lang="en-US" dirty="0"/>
              <a:t>Bronchodilators, Beta Agonist</a:t>
            </a:r>
          </a:p>
        </p:txBody>
      </p:sp>
      <p:pic>
        <p:nvPicPr>
          <p:cNvPr id="13" name="Content Placeholder 12" descr="A table with text and images&#10;&#10;Description automatically generated">
            <a:extLst>
              <a:ext uri="{FF2B5EF4-FFF2-40B4-BE49-F238E27FC236}">
                <a16:creationId xmlns:a16="http://schemas.microsoft.com/office/drawing/2014/main" id="{6F234624-2E6D-697E-D44B-AA89343326C9}"/>
              </a:ext>
            </a:extLst>
          </p:cNvPr>
          <p:cNvPicPr>
            <a:picLocks noGrp="1" noChangeAspect="1"/>
          </p:cNvPicPr>
          <p:nvPr>
            <p:ph idx="1"/>
          </p:nvPr>
        </p:nvPicPr>
        <p:blipFill>
          <a:blip r:embed="rId3"/>
          <a:stretch>
            <a:fillRect/>
          </a:stretch>
        </p:blipFill>
        <p:spPr>
          <a:xfrm>
            <a:off x="1413164" y="783772"/>
            <a:ext cx="5961413" cy="3658054"/>
          </a:xfrm>
          <a:noFill/>
        </p:spPr>
      </p:pic>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73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160351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p:spPr>
        <p:txBody>
          <a:bodyPr anchor="ctr">
            <a:normAutofit/>
          </a:bodyPr>
          <a:lstStyle/>
          <a:p>
            <a:r>
              <a:rPr lang="en-US" dirty="0"/>
              <a:t>Bronchodilators, Beta Agonist</a:t>
            </a:r>
          </a:p>
        </p:txBody>
      </p:sp>
      <p:pic>
        <p:nvPicPr>
          <p:cNvPr id="8" name="Content Placeholder 7" descr="A screenshot of a chart&#10;&#10;Description automatically generated">
            <a:extLst>
              <a:ext uri="{FF2B5EF4-FFF2-40B4-BE49-F238E27FC236}">
                <a16:creationId xmlns:a16="http://schemas.microsoft.com/office/drawing/2014/main" id="{C88EDEA9-C02C-5119-A5EF-6679261CFB63}"/>
              </a:ext>
            </a:extLst>
          </p:cNvPr>
          <p:cNvPicPr>
            <a:picLocks noGrp="1" noChangeAspect="1"/>
          </p:cNvPicPr>
          <p:nvPr>
            <p:ph idx="1"/>
          </p:nvPr>
        </p:nvPicPr>
        <p:blipFill>
          <a:blip r:embed="rId3"/>
          <a:stretch>
            <a:fillRect/>
          </a:stretch>
        </p:blipFill>
        <p:spPr>
          <a:xfrm>
            <a:off x="881498" y="1047750"/>
            <a:ext cx="7381003" cy="3394472"/>
          </a:xfrm>
          <a:noFill/>
        </p:spPr>
      </p:pic>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74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494023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639"/>
            <a:ext cx="8229600" cy="857250"/>
          </a:xfrm>
        </p:spPr>
        <p:txBody>
          <a:bodyPr anchor="ctr">
            <a:normAutofit/>
          </a:bodyPr>
          <a:lstStyle/>
          <a:p>
            <a:r>
              <a:rPr lang="en-US" dirty="0"/>
              <a:t>Bronchodilators, Beta Agonist</a:t>
            </a:r>
          </a:p>
        </p:txBody>
      </p:sp>
      <p:sp>
        <p:nvSpPr>
          <p:cNvPr id="10" name="Content Placeholder 10">
            <a:extLst>
              <a:ext uri="{FF2B5EF4-FFF2-40B4-BE49-F238E27FC236}">
                <a16:creationId xmlns:a16="http://schemas.microsoft.com/office/drawing/2014/main" id="{379A1A0B-0A28-4459-A6F6-FAB08802A587}"/>
              </a:ext>
            </a:extLst>
          </p:cNvPr>
          <p:cNvSpPr>
            <a:spLocks noGrp="1"/>
          </p:cNvSpPr>
          <p:nvPr>
            <p:ph idx="1"/>
          </p:nvPr>
        </p:nvSpPr>
        <p:spPr>
          <a:xfrm>
            <a:off x="3810000" y="1047751"/>
            <a:ext cx="4981136" cy="3581400"/>
          </a:xfrm>
        </p:spPr>
        <p:txBody>
          <a:bodyPr>
            <a:normAutofit/>
          </a:bodyPr>
          <a:lstStyle/>
          <a:p>
            <a:pPr marL="0" indent="0">
              <a:buNone/>
            </a:pPr>
            <a:r>
              <a:rPr lang="en-US" dirty="0"/>
              <a:t>2023 GOLD Guidelines:</a:t>
            </a:r>
          </a:p>
        </p:txBody>
      </p:sp>
      <p:pic>
        <p:nvPicPr>
          <p:cNvPr id="6" name="Picture 5" descr="A screenshot of a medical test&#10;&#10;Description automatically generated">
            <a:extLst>
              <a:ext uri="{FF2B5EF4-FFF2-40B4-BE49-F238E27FC236}">
                <a16:creationId xmlns:a16="http://schemas.microsoft.com/office/drawing/2014/main" id="{D7B3A8A9-27BD-53B2-0765-0D97B0DD6B50}"/>
              </a:ext>
            </a:extLst>
          </p:cNvPr>
          <p:cNvPicPr>
            <a:picLocks noChangeAspect="1"/>
          </p:cNvPicPr>
          <p:nvPr/>
        </p:nvPicPr>
        <p:blipFill>
          <a:blip r:embed="rId3"/>
          <a:stretch>
            <a:fillRect/>
          </a:stretch>
        </p:blipFill>
        <p:spPr>
          <a:xfrm>
            <a:off x="1828799" y="1673157"/>
            <a:ext cx="5389124" cy="2743199"/>
          </a:xfrm>
          <a:prstGeom prst="rect">
            <a:avLst/>
          </a:prstGeom>
          <a:noFill/>
        </p:spPr>
      </p:pic>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75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51733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9E03-F155-7B9B-794C-80FDB84BD42B}"/>
              </a:ext>
            </a:extLst>
          </p:cNvPr>
          <p:cNvSpPr>
            <a:spLocks noGrp="1"/>
          </p:cNvSpPr>
          <p:nvPr>
            <p:ph type="title"/>
          </p:nvPr>
        </p:nvSpPr>
        <p:spPr/>
        <p:txBody>
          <a:bodyPr/>
          <a:lstStyle/>
          <a:p>
            <a:r>
              <a:rPr lang="en-US" dirty="0"/>
              <a:t>Bronchodilators, Beta Agonist</a:t>
            </a:r>
          </a:p>
        </p:txBody>
      </p:sp>
      <p:sp>
        <p:nvSpPr>
          <p:cNvPr id="3" name="Content Placeholder 2">
            <a:extLst>
              <a:ext uri="{FF2B5EF4-FFF2-40B4-BE49-F238E27FC236}">
                <a16:creationId xmlns:a16="http://schemas.microsoft.com/office/drawing/2014/main" id="{D2E12BA6-4C98-FE42-8D93-140C9EBE5A2C}"/>
              </a:ext>
            </a:extLst>
          </p:cNvPr>
          <p:cNvSpPr>
            <a:spLocks noGrp="1"/>
          </p:cNvSpPr>
          <p:nvPr>
            <p:ph idx="1"/>
          </p:nvPr>
        </p:nvSpPr>
        <p:spPr/>
        <p:txBody>
          <a:bodyPr/>
          <a:lstStyle/>
          <a:p>
            <a:pPr marL="0" indent="0">
              <a:buNone/>
            </a:pPr>
            <a:r>
              <a:rPr lang="en-US" sz="2800" b="1" i="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Product Update:</a:t>
            </a:r>
          </a:p>
          <a:p>
            <a:r>
              <a:rPr lang="en-US" dirty="0">
                <a:solidFill>
                  <a:srgbClr val="000000"/>
                </a:solidFill>
                <a:effectLst/>
                <a:ea typeface="Times New Roman" panose="02020603050405020304" pitchFamily="18" charset="0"/>
                <a:cs typeface="Arial" panose="020B0604020202020204" pitchFamily="34" charset="0"/>
              </a:rPr>
              <a:t>Sandoz has made a business decision to discontinue Proventil HFA.  An authorized generic will remain available</a:t>
            </a:r>
            <a:endParaRPr lang="en-US" dirty="0">
              <a:solidFill>
                <a:srgbClr val="000000"/>
              </a:solidFill>
            </a:endParaRPr>
          </a:p>
        </p:txBody>
      </p:sp>
    </p:spTree>
    <p:extLst>
      <p:ext uri="{BB962C8B-B14F-4D97-AF65-F5344CB8AC3E}">
        <p14:creationId xmlns:p14="http://schemas.microsoft.com/office/powerpoint/2010/main" val="449826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CB78-239F-4E36-9745-1F2E0A8D0A75}"/>
              </a:ext>
            </a:extLst>
          </p:cNvPr>
          <p:cNvSpPr>
            <a:spLocks noGrp="1"/>
          </p:cNvSpPr>
          <p:nvPr>
            <p:ph type="ctrTitle"/>
          </p:nvPr>
        </p:nvSpPr>
        <p:spPr/>
        <p:txBody>
          <a:bodyPr/>
          <a:lstStyle/>
          <a:p>
            <a:r>
              <a:rPr lang="en-US" altLang="en-US" sz="3600" dirty="0"/>
              <a:t>Colony Stimulating Factors</a:t>
            </a:r>
            <a:endParaRPr lang="en-US" sz="3600" dirty="0"/>
          </a:p>
        </p:txBody>
      </p:sp>
    </p:spTree>
    <p:extLst>
      <p:ext uri="{BB962C8B-B14F-4D97-AF65-F5344CB8AC3E}">
        <p14:creationId xmlns:p14="http://schemas.microsoft.com/office/powerpoint/2010/main" val="29260254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
            <a:ext cx="8229600" cy="857250"/>
          </a:xfrm>
        </p:spPr>
        <p:txBody>
          <a:bodyPr/>
          <a:lstStyle/>
          <a:p>
            <a:r>
              <a:rPr lang="en-US" dirty="0"/>
              <a:t>Colony Stimulating Factors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982F6531-4122-49FC-98A7-CB2E199EEF91}"/>
              </a:ext>
            </a:extLst>
          </p:cNvPr>
          <p:cNvGraphicFramePr>
            <a:graphicFrameLocks noGrp="1"/>
          </p:cNvGraphicFramePr>
          <p:nvPr>
            <p:extLst>
              <p:ext uri="{D42A27DB-BD31-4B8C-83A1-F6EECF244321}">
                <p14:modId xmlns:p14="http://schemas.microsoft.com/office/powerpoint/2010/main" val="2242287172"/>
              </p:ext>
            </p:extLst>
          </p:nvPr>
        </p:nvGraphicFramePr>
        <p:xfrm>
          <a:off x="76200" y="605790"/>
          <a:ext cx="8915400" cy="4042139"/>
        </p:xfrm>
        <a:graphic>
          <a:graphicData uri="http://schemas.openxmlformats.org/drawingml/2006/table">
            <a:tbl>
              <a:tblPr firstRow="1" bandRow="1" bandCol="1">
                <a:tableStyleId>{5C22544A-7EE6-4342-B048-85BDC9FD1C3A}</a:tableStyleId>
              </a:tblPr>
              <a:tblGrid>
                <a:gridCol w="1142999">
                  <a:extLst>
                    <a:ext uri="{9D8B030D-6E8A-4147-A177-3AD203B41FA5}">
                      <a16:colId xmlns:a16="http://schemas.microsoft.com/office/drawing/2014/main" val="1779895914"/>
                    </a:ext>
                  </a:extLst>
                </a:gridCol>
                <a:gridCol w="1143000">
                  <a:extLst>
                    <a:ext uri="{9D8B030D-6E8A-4147-A177-3AD203B41FA5}">
                      <a16:colId xmlns:a16="http://schemas.microsoft.com/office/drawing/2014/main" val="857353829"/>
                    </a:ext>
                  </a:extLst>
                </a:gridCol>
                <a:gridCol w="1172571">
                  <a:extLst>
                    <a:ext uri="{9D8B030D-6E8A-4147-A177-3AD203B41FA5}">
                      <a16:colId xmlns:a16="http://schemas.microsoft.com/office/drawing/2014/main" val="4013727388"/>
                    </a:ext>
                  </a:extLst>
                </a:gridCol>
                <a:gridCol w="1265829">
                  <a:extLst>
                    <a:ext uri="{9D8B030D-6E8A-4147-A177-3AD203B41FA5}">
                      <a16:colId xmlns:a16="http://schemas.microsoft.com/office/drawing/2014/main" val="7536084"/>
                    </a:ext>
                  </a:extLst>
                </a:gridCol>
                <a:gridCol w="914400">
                  <a:extLst>
                    <a:ext uri="{9D8B030D-6E8A-4147-A177-3AD203B41FA5}">
                      <a16:colId xmlns:a16="http://schemas.microsoft.com/office/drawing/2014/main" val="847141417"/>
                    </a:ext>
                  </a:extLst>
                </a:gridCol>
                <a:gridCol w="1062991">
                  <a:extLst>
                    <a:ext uri="{9D8B030D-6E8A-4147-A177-3AD203B41FA5}">
                      <a16:colId xmlns:a16="http://schemas.microsoft.com/office/drawing/2014/main" val="3736580410"/>
                    </a:ext>
                  </a:extLst>
                </a:gridCol>
                <a:gridCol w="957641">
                  <a:extLst>
                    <a:ext uri="{9D8B030D-6E8A-4147-A177-3AD203B41FA5}">
                      <a16:colId xmlns:a16="http://schemas.microsoft.com/office/drawing/2014/main" val="2144201964"/>
                    </a:ext>
                  </a:extLst>
                </a:gridCol>
                <a:gridCol w="1255969">
                  <a:extLst>
                    <a:ext uri="{9D8B030D-6E8A-4147-A177-3AD203B41FA5}">
                      <a16:colId xmlns:a16="http://schemas.microsoft.com/office/drawing/2014/main" val="2686518079"/>
                    </a:ext>
                  </a:extLst>
                </a:gridCol>
              </a:tblGrid>
              <a:tr h="1270016">
                <a:tc>
                  <a:txBody>
                    <a:bodyPr/>
                    <a:lstStyle/>
                    <a:p>
                      <a:pPr marL="0" marR="0" algn="ctr">
                        <a:spcBef>
                          <a:spcPts val="200"/>
                        </a:spcBef>
                        <a:spcAft>
                          <a:spcPts val="200"/>
                        </a:spcAft>
                      </a:pPr>
                      <a:r>
                        <a:rPr lang="en-US" sz="1400" b="0" dirty="0">
                          <a:solidFill>
                            <a:srgbClr val="000000"/>
                          </a:solidFill>
                          <a:effectLst/>
                        </a:rPr>
                        <a:t>Drug</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Manufacturer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Cancer Patients Receiving Myelo-suppressive Chemotherapy </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Acute Myeloid Leukemia (AML) Patients Receiving Chemotherapy</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Bone Marrow Transplant </a:t>
                      </a:r>
                    </a:p>
                    <a:p>
                      <a:pPr marL="0" marR="0" algn="ctr">
                        <a:spcBef>
                          <a:spcPts val="200"/>
                        </a:spcBef>
                        <a:spcAft>
                          <a:spcPts val="200"/>
                        </a:spcAft>
                      </a:pPr>
                      <a:r>
                        <a:rPr lang="en-US" sz="1400" b="0" dirty="0">
                          <a:solidFill>
                            <a:srgbClr val="000000"/>
                          </a:solidFill>
                          <a:effectLst/>
                        </a:rPr>
                        <a:t>(BMT)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Peripheral Blood Progenitor Cell Collection and Therapy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Severe Chronic Neutropenia</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Hematopoietic Syndrome of Acute Radiation Syndrome</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73924611"/>
                  </a:ext>
                </a:extLst>
              </a:tr>
              <a:tr h="427060">
                <a:tc>
                  <a:txBody>
                    <a:bodyPr/>
                    <a:lstStyle/>
                    <a:p>
                      <a:pPr marL="0" marR="0">
                        <a:spcBef>
                          <a:spcPts val="200"/>
                        </a:spcBef>
                        <a:spcAft>
                          <a:spcPts val="200"/>
                        </a:spcAft>
                      </a:pPr>
                      <a:r>
                        <a:rPr lang="en-US" sz="1400" dirty="0">
                          <a:solidFill>
                            <a:srgbClr val="000000"/>
                          </a:solidFill>
                          <a:highlight>
                            <a:srgbClr val="00FFFF"/>
                          </a:highlight>
                          <a:latin typeface="+mn-lt"/>
                        </a:rPr>
                        <a:t>eflapegrastim-xnst (Rolvedon™)</a:t>
                      </a:r>
                      <a:endPar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highlight>
                            <a:srgbClr val="00FFFF"/>
                          </a:highlight>
                          <a:latin typeface="+mn-lt"/>
                        </a:rPr>
                        <a:t>Spectrum </a:t>
                      </a:r>
                      <a:endPar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X</a:t>
                      </a:r>
                    </a:p>
                  </a:txBody>
                  <a:tcPr marL="18089" marR="1808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089" marR="1808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089" marR="1808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089" marR="1808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089" marR="1808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089" marR="1808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272262095"/>
                  </a:ext>
                </a:extLst>
              </a:tr>
              <a:tr h="427060">
                <a:tc>
                  <a:txBody>
                    <a:bodyPr/>
                    <a:lstStyle/>
                    <a:p>
                      <a:pPr marL="0" marR="0">
                        <a:spcBef>
                          <a:spcPts val="200"/>
                        </a:spcBef>
                        <a:spcAft>
                          <a:spcPts val="200"/>
                        </a:spcAft>
                      </a:pPr>
                      <a:r>
                        <a:rPr lang="en-US" sz="1400" dirty="0">
                          <a:solidFill>
                            <a:srgbClr val="000000"/>
                          </a:solidFill>
                          <a:effectLst/>
                        </a:rPr>
                        <a:t>filgrastim (Neupogen®)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Amgen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288168084"/>
                  </a:ext>
                </a:extLst>
              </a:tr>
              <a:tr h="584484">
                <a:tc>
                  <a:txBody>
                    <a:bodyPr/>
                    <a:lstStyle/>
                    <a:p>
                      <a:pPr marL="0" marR="0">
                        <a:spcBef>
                          <a:spcPts val="200"/>
                        </a:spcBef>
                        <a:spcAft>
                          <a:spcPts val="200"/>
                        </a:spcAft>
                      </a:pPr>
                      <a:r>
                        <a:rPr lang="en-US" sz="1400" dirty="0">
                          <a:solidFill>
                            <a:srgbClr val="000000"/>
                          </a:solidFill>
                          <a:effectLst/>
                        </a:rPr>
                        <a:t>filgrastim-aafi</a:t>
                      </a:r>
                    </a:p>
                    <a:p>
                      <a:pPr marL="0" marR="0">
                        <a:spcBef>
                          <a:spcPts val="200"/>
                        </a:spcBef>
                        <a:spcAft>
                          <a:spcPts val="200"/>
                        </a:spcAft>
                      </a:pPr>
                      <a:r>
                        <a:rPr lang="en-US" sz="1400" dirty="0">
                          <a:solidFill>
                            <a:srgbClr val="000000"/>
                          </a:solidFill>
                          <a:effectLst/>
                        </a:rPr>
                        <a:t>(Nivestym™)</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Pfizer</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extLst>
                  <a:ext uri="{0D108BD9-81ED-4DB2-BD59-A6C34878D82A}">
                    <a16:rowId xmlns:a16="http://schemas.microsoft.com/office/drawing/2014/main" val="320370282"/>
                  </a:ext>
                </a:extLst>
              </a:tr>
              <a:tr h="683295">
                <a:tc>
                  <a:txBody>
                    <a:bodyPr/>
                    <a:lstStyle/>
                    <a:p>
                      <a:pPr marL="0" marR="0">
                        <a:spcBef>
                          <a:spcPts val="200"/>
                        </a:spcBef>
                        <a:spcAft>
                          <a:spcPts val="200"/>
                        </a:spcAft>
                      </a:pPr>
                      <a:r>
                        <a:rPr lang="en-US" sz="1400" dirty="0">
                          <a:solidFill>
                            <a:schemeClr val="tx1">
                              <a:lumMod val="50000"/>
                            </a:schemeClr>
                          </a:solidFill>
                          <a:latin typeface="+mn-lt"/>
                        </a:rPr>
                        <a:t>filgrastim-ayow (Releuko®)</a:t>
                      </a:r>
                      <a:endPar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chemeClr val="tx1">
                              <a:lumMod val="50000"/>
                            </a:schemeClr>
                          </a:solidFill>
                          <a:latin typeface="+mn-lt"/>
                        </a:rPr>
                        <a:t>Amneal</a:t>
                      </a:r>
                      <a:endPar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rPr>
                        <a:t>--</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rPr>
                        <a:t>X</a:t>
                      </a: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chemeClr val="tx1">
                              <a:lumMod val="50000"/>
                            </a:schemeClr>
                          </a:solidFill>
                          <a:effectLst/>
                          <a:latin typeface="+mn-lt"/>
                          <a:ea typeface="Times New Roman" panose="02020603050405020304" pitchFamily="18" charset="0"/>
                          <a:cs typeface="Times New Roman" panose="02020603050405020304" pitchFamily="18" charset="0"/>
                        </a:rPr>
                        <a:t>--</a:t>
                      </a:r>
                    </a:p>
                  </a:txBody>
                  <a:tcPr marL="18089" marR="18089" marT="0" marB="0" anchor="ctr">
                    <a:solidFill>
                      <a:srgbClr val="E8EEF6"/>
                    </a:solidFill>
                  </a:tcPr>
                </a:tc>
                <a:extLst>
                  <a:ext uri="{0D108BD9-81ED-4DB2-BD59-A6C34878D82A}">
                    <a16:rowId xmlns:a16="http://schemas.microsoft.com/office/drawing/2014/main" val="523171626"/>
                  </a:ext>
                </a:extLst>
              </a:tr>
              <a:tr h="427060">
                <a:tc>
                  <a:txBody>
                    <a:bodyPr/>
                    <a:lstStyle/>
                    <a:p>
                      <a:pPr marL="0" marR="0">
                        <a:spcBef>
                          <a:spcPts val="200"/>
                        </a:spcBef>
                        <a:spcAft>
                          <a:spcPts val="200"/>
                        </a:spcAft>
                      </a:pPr>
                      <a:r>
                        <a:rPr lang="en-US" sz="1400" dirty="0">
                          <a:solidFill>
                            <a:srgbClr val="000000"/>
                          </a:solidFill>
                          <a:effectLst/>
                        </a:rPr>
                        <a:t>filgrastim-sndz (Zarxio®)</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Sandoz</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X</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solidFill>
                      <a:srgbClr val="E8EEF6"/>
                    </a:solidFill>
                  </a:tcPr>
                </a:tc>
                <a:extLst>
                  <a:ext uri="{0D108BD9-81ED-4DB2-BD59-A6C34878D82A}">
                    <a16:rowId xmlns:a16="http://schemas.microsoft.com/office/drawing/2014/main" val="1225325878"/>
                  </a:ext>
                </a:extLst>
              </a:tr>
            </a:tbl>
          </a:graphicData>
        </a:graphic>
      </p:graphicFrame>
      <p:sp>
        <p:nvSpPr>
          <p:cNvPr id="9" name="TextBox 8">
            <a:extLst>
              <a:ext uri="{FF2B5EF4-FFF2-40B4-BE49-F238E27FC236}">
                <a16:creationId xmlns:a16="http://schemas.microsoft.com/office/drawing/2014/main" id="{4ADF8623-6971-4209-B26D-BE4C6E0203A6}"/>
              </a:ext>
            </a:extLst>
          </p:cNvPr>
          <p:cNvSpPr txBox="1"/>
          <p:nvPr/>
        </p:nvSpPr>
        <p:spPr>
          <a:xfrm>
            <a:off x="533401" y="4472216"/>
            <a:ext cx="5867400" cy="261610"/>
          </a:xfrm>
          <a:prstGeom prst="rect">
            <a:avLst/>
          </a:prstGeom>
        </p:spPr>
        <p:txBody>
          <a:bodyPr wrap="square" rtlCol="0">
            <a:spAutoFit/>
          </a:bodyPr>
          <a:lstStyle/>
          <a:p>
            <a:r>
              <a:rPr lang="en-US" sz="1100" baseline="30000" dirty="0">
                <a:solidFill>
                  <a:srgbClr val="000000"/>
                </a:solidFill>
                <a:latin typeface="Calibri" panose="020F0502020204030204" pitchFamily="34" charset="0"/>
                <a:cs typeface="Calibri" panose="020F0502020204030204" pitchFamily="34" charset="0"/>
              </a:rPr>
              <a:t>a</a:t>
            </a:r>
            <a:r>
              <a:rPr lang="en-US" sz="1100" b="0" i="0" u="none" strike="noStrike" baseline="0" dirty="0">
                <a:solidFill>
                  <a:srgbClr val="000000"/>
                </a:solidFill>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9256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Colony Stimulating Factors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79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982F6531-4122-49FC-98A7-CB2E199EEF91}"/>
              </a:ext>
            </a:extLst>
          </p:cNvPr>
          <p:cNvGraphicFramePr>
            <a:graphicFrameLocks noGrp="1"/>
          </p:cNvGraphicFramePr>
          <p:nvPr>
            <p:extLst>
              <p:ext uri="{D42A27DB-BD31-4B8C-83A1-F6EECF244321}">
                <p14:modId xmlns:p14="http://schemas.microsoft.com/office/powerpoint/2010/main" val="2569960805"/>
              </p:ext>
            </p:extLst>
          </p:nvPr>
        </p:nvGraphicFramePr>
        <p:xfrm>
          <a:off x="76200" y="742950"/>
          <a:ext cx="8915400" cy="4070449"/>
        </p:xfrm>
        <a:graphic>
          <a:graphicData uri="http://schemas.openxmlformats.org/drawingml/2006/table">
            <a:tbl>
              <a:tblPr firstRow="1" bandRow="1" bandCol="1">
                <a:tableStyleId>{5C22544A-7EE6-4342-B048-85BDC9FD1C3A}</a:tableStyleId>
              </a:tblPr>
              <a:tblGrid>
                <a:gridCol w="1142999">
                  <a:extLst>
                    <a:ext uri="{9D8B030D-6E8A-4147-A177-3AD203B41FA5}">
                      <a16:colId xmlns:a16="http://schemas.microsoft.com/office/drawing/2014/main" val="1779895914"/>
                    </a:ext>
                  </a:extLst>
                </a:gridCol>
                <a:gridCol w="1143000">
                  <a:extLst>
                    <a:ext uri="{9D8B030D-6E8A-4147-A177-3AD203B41FA5}">
                      <a16:colId xmlns:a16="http://schemas.microsoft.com/office/drawing/2014/main" val="857353829"/>
                    </a:ext>
                  </a:extLst>
                </a:gridCol>
                <a:gridCol w="1219200">
                  <a:extLst>
                    <a:ext uri="{9D8B030D-6E8A-4147-A177-3AD203B41FA5}">
                      <a16:colId xmlns:a16="http://schemas.microsoft.com/office/drawing/2014/main" val="4013727388"/>
                    </a:ext>
                  </a:extLst>
                </a:gridCol>
                <a:gridCol w="1219200">
                  <a:extLst>
                    <a:ext uri="{9D8B030D-6E8A-4147-A177-3AD203B41FA5}">
                      <a16:colId xmlns:a16="http://schemas.microsoft.com/office/drawing/2014/main" val="7536084"/>
                    </a:ext>
                  </a:extLst>
                </a:gridCol>
                <a:gridCol w="914400">
                  <a:extLst>
                    <a:ext uri="{9D8B030D-6E8A-4147-A177-3AD203B41FA5}">
                      <a16:colId xmlns:a16="http://schemas.microsoft.com/office/drawing/2014/main" val="847141417"/>
                    </a:ext>
                  </a:extLst>
                </a:gridCol>
                <a:gridCol w="914400">
                  <a:extLst>
                    <a:ext uri="{9D8B030D-6E8A-4147-A177-3AD203B41FA5}">
                      <a16:colId xmlns:a16="http://schemas.microsoft.com/office/drawing/2014/main" val="3736580410"/>
                    </a:ext>
                  </a:extLst>
                </a:gridCol>
                <a:gridCol w="1106232">
                  <a:extLst>
                    <a:ext uri="{9D8B030D-6E8A-4147-A177-3AD203B41FA5}">
                      <a16:colId xmlns:a16="http://schemas.microsoft.com/office/drawing/2014/main" val="2144201964"/>
                    </a:ext>
                  </a:extLst>
                </a:gridCol>
                <a:gridCol w="1255969">
                  <a:extLst>
                    <a:ext uri="{9D8B030D-6E8A-4147-A177-3AD203B41FA5}">
                      <a16:colId xmlns:a16="http://schemas.microsoft.com/office/drawing/2014/main" val="2686518079"/>
                    </a:ext>
                  </a:extLst>
                </a:gridCol>
              </a:tblGrid>
              <a:tr h="1596489">
                <a:tc>
                  <a:txBody>
                    <a:bodyPr/>
                    <a:lstStyle/>
                    <a:p>
                      <a:pPr marL="0" marR="0" algn="ctr">
                        <a:spcBef>
                          <a:spcPts val="200"/>
                        </a:spcBef>
                        <a:spcAft>
                          <a:spcPts val="200"/>
                        </a:spcAft>
                      </a:pPr>
                      <a:r>
                        <a:rPr lang="en-US" sz="1400" b="0" dirty="0">
                          <a:solidFill>
                            <a:srgbClr val="000000"/>
                          </a:solidFill>
                          <a:effectLst/>
                        </a:rPr>
                        <a:t>Drug</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Manufacturer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Cancer Patients Receiving Myelo-suppressive Chemotherapy </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Acute Myeloid Leukemia (AML) Patients Receiving Chemotherapy</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Bone Marrow Transplant </a:t>
                      </a:r>
                    </a:p>
                    <a:p>
                      <a:pPr marL="0" marR="0" algn="ctr">
                        <a:spcBef>
                          <a:spcPts val="200"/>
                        </a:spcBef>
                        <a:spcAft>
                          <a:spcPts val="200"/>
                        </a:spcAft>
                      </a:pPr>
                      <a:r>
                        <a:rPr lang="en-US" sz="1400" b="0" dirty="0">
                          <a:solidFill>
                            <a:srgbClr val="000000"/>
                          </a:solidFill>
                          <a:effectLst/>
                        </a:rPr>
                        <a:t>(BMT)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Peripheral Blood Progenitor Cell Collection and Therapy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Severe Chronic Neutropenia</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Hematopoietic Syndrome of Acute Radiation Syndrome</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73924611"/>
                  </a:ext>
                </a:extLst>
              </a:tr>
              <a:tr h="459571">
                <a:tc>
                  <a:txBody>
                    <a:bodyPr/>
                    <a:lstStyle/>
                    <a:p>
                      <a:pPr marL="0" marR="0">
                        <a:spcBef>
                          <a:spcPts val="200"/>
                        </a:spcBef>
                        <a:spcAft>
                          <a:spcPts val="200"/>
                        </a:spcAft>
                      </a:pPr>
                      <a:r>
                        <a:rPr lang="en-US" sz="1400" dirty="0">
                          <a:solidFill>
                            <a:srgbClr val="000000"/>
                          </a:solidFill>
                          <a:effectLst/>
                        </a:rPr>
                        <a:t>pegfilgrastim (Neulasta®)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Amgen</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X</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200"/>
                        </a:spcBef>
                        <a:spcAft>
                          <a:spcPts val="200"/>
                        </a:spcAft>
                      </a:pPr>
                      <a:r>
                        <a:rPr lang="en-US" sz="1400" dirty="0">
                          <a:solidFill>
                            <a:srgbClr val="000000"/>
                          </a:solidFill>
                          <a:effectLst/>
                        </a:rPr>
                        <a:t>X</a:t>
                      </a:r>
                    </a:p>
                    <a:p>
                      <a:pPr marL="0" marR="0" algn="ctr">
                        <a:spcBef>
                          <a:spcPts val="200"/>
                        </a:spcBef>
                        <a:spcAft>
                          <a:spcPts val="200"/>
                        </a:spcAft>
                      </a:pPr>
                      <a:r>
                        <a:rPr lang="en-US" sz="1400" dirty="0">
                          <a:solidFill>
                            <a:srgbClr val="000000"/>
                          </a:solidFill>
                          <a:effectLst/>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878599484"/>
                  </a:ext>
                </a:extLst>
              </a:tr>
              <a:tr h="459571">
                <a:tc>
                  <a:txBody>
                    <a:bodyPr/>
                    <a:lstStyle/>
                    <a:p>
                      <a:pPr marL="0" marR="0">
                        <a:spcBef>
                          <a:spcPts val="100"/>
                        </a:spcBef>
                        <a:spcAft>
                          <a:spcPts val="100"/>
                        </a:spcAft>
                      </a:pPr>
                      <a:r>
                        <a:rPr lang="en-US" sz="1400" b="0" dirty="0">
                          <a:solidFill>
                            <a:srgbClr val="000000"/>
                          </a:solidFill>
                          <a:effectLst/>
                        </a:rPr>
                        <a:t>pegfilgrastim-apgf</a:t>
                      </a:r>
                    </a:p>
                    <a:p>
                      <a:pPr marL="0" marR="0">
                        <a:spcBef>
                          <a:spcPts val="100"/>
                        </a:spcBef>
                        <a:spcAft>
                          <a:spcPts val="100"/>
                        </a:spcAft>
                      </a:pPr>
                      <a:r>
                        <a:rPr lang="en-US" sz="1400" b="0" dirty="0">
                          <a:solidFill>
                            <a:srgbClr val="000000"/>
                          </a:solidFill>
                          <a:effectLst/>
                        </a:rPr>
                        <a:t>(Nyvepria™)</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rPr>
                        <a:t>Pfizer</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rPr>
                        <a:t>X</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rPr>
                        <a:t>--</a:t>
                      </a:r>
                    </a:p>
                    <a:p>
                      <a:pPr marL="0" marR="0" algn="ctr">
                        <a:spcBef>
                          <a:spcPts val="100"/>
                        </a:spcBef>
                        <a:spcAft>
                          <a:spcPts val="100"/>
                        </a:spcAft>
                      </a:pPr>
                      <a:r>
                        <a:rPr lang="en-US" sz="1400" b="0" dirty="0">
                          <a:solidFill>
                            <a:srgbClr val="000000"/>
                          </a:solidFill>
                          <a:effectLst/>
                        </a:rPr>
                        <a:t> </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rPr>
                        <a:t>--</a:t>
                      </a:r>
                    </a:p>
                    <a:p>
                      <a:pPr marL="0" marR="0" algn="ctr">
                        <a:spcBef>
                          <a:spcPts val="100"/>
                        </a:spcBef>
                        <a:spcAft>
                          <a:spcPts val="100"/>
                        </a:spcAft>
                      </a:pPr>
                      <a:r>
                        <a:rPr lang="en-US" sz="1400" b="0" dirty="0">
                          <a:solidFill>
                            <a:srgbClr val="000000"/>
                          </a:solidFill>
                          <a:effectLst/>
                        </a:rPr>
                        <a:t> </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rPr>
                        <a:t>--</a:t>
                      </a:r>
                    </a:p>
                    <a:p>
                      <a:pPr marL="0" marR="0" algn="ctr">
                        <a:spcBef>
                          <a:spcPts val="100"/>
                        </a:spcBef>
                        <a:spcAft>
                          <a:spcPts val="100"/>
                        </a:spcAft>
                      </a:pPr>
                      <a:r>
                        <a:rPr lang="en-US" sz="1400" b="0" dirty="0">
                          <a:solidFill>
                            <a:srgbClr val="000000"/>
                          </a:solidFill>
                          <a:effectLst/>
                        </a:rPr>
                        <a:t> </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288168084"/>
                  </a:ext>
                </a:extLst>
              </a:tr>
              <a:tr h="663824">
                <a:tc>
                  <a:txBody>
                    <a:bodyPr/>
                    <a:lstStyle/>
                    <a:p>
                      <a:pPr marL="0" marR="0">
                        <a:spcBef>
                          <a:spcPts val="100"/>
                        </a:spcBef>
                        <a:spcAft>
                          <a:spcPts val="100"/>
                        </a:spcAft>
                      </a:pPr>
                      <a:r>
                        <a:rPr lang="en-US" sz="1400" b="0" dirty="0">
                          <a:solidFill>
                            <a:srgbClr val="000000"/>
                          </a:solidFill>
                          <a:effectLst/>
                        </a:rPr>
                        <a:t>pegfilgrastim-cbqv</a:t>
                      </a:r>
                    </a:p>
                    <a:p>
                      <a:pPr marL="0" marR="0">
                        <a:spcBef>
                          <a:spcPts val="100"/>
                        </a:spcBef>
                        <a:spcAft>
                          <a:spcPts val="100"/>
                        </a:spcAft>
                      </a:pPr>
                      <a:r>
                        <a:rPr lang="en-US" sz="1400" b="0" dirty="0">
                          <a:solidFill>
                            <a:srgbClr val="000000"/>
                          </a:solidFill>
                          <a:effectLst/>
                        </a:rPr>
                        <a:t>(Udenyca™)</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Coherus</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X</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320370282"/>
                  </a:ext>
                </a:extLst>
              </a:tr>
              <a:tr h="459571">
                <a:tc>
                  <a:txBody>
                    <a:bodyPr/>
                    <a:lstStyle/>
                    <a:p>
                      <a:pPr marL="0" marR="0">
                        <a:spcBef>
                          <a:spcPts val="100"/>
                        </a:spcBef>
                        <a:spcAft>
                          <a:spcPts val="100"/>
                        </a:spcAft>
                      </a:pPr>
                      <a:r>
                        <a:rPr lang="en-US" sz="1400" b="0" dirty="0">
                          <a:solidFill>
                            <a:srgbClr val="000000"/>
                          </a:solidFill>
                          <a:effectLst/>
                        </a:rPr>
                        <a:t>pegfilgrastim-jmdb</a:t>
                      </a:r>
                    </a:p>
                    <a:p>
                      <a:pPr marL="0" marR="0">
                        <a:spcBef>
                          <a:spcPts val="100"/>
                        </a:spcBef>
                        <a:spcAft>
                          <a:spcPts val="100"/>
                        </a:spcAft>
                      </a:pPr>
                      <a:r>
                        <a:rPr lang="en-US" sz="1400" b="0" dirty="0">
                          <a:solidFill>
                            <a:srgbClr val="000000"/>
                          </a:solidFill>
                          <a:effectLst/>
                        </a:rPr>
                        <a:t>(Fulphila™)</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Mylan</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X</a:t>
                      </a:r>
                    </a:p>
                    <a:p>
                      <a:pPr marL="0" marR="0" algn="ctr">
                        <a:spcBef>
                          <a:spcPts val="100"/>
                        </a:spcBef>
                        <a:spcAft>
                          <a:spcPts val="100"/>
                        </a:spcAft>
                      </a:pPr>
                      <a:r>
                        <a:rPr lang="en-US" sz="1400" b="0" dirty="0">
                          <a:solidFill>
                            <a:srgbClr val="000000"/>
                          </a:solidFill>
                          <a:effectLst/>
                        </a:rPr>
                        <a:t> </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rPr>
                        <a:t>--</a:t>
                      </a:r>
                      <a:endParaRPr lang="en-US" sz="1400" b="0" dirty="0">
                        <a:solidFill>
                          <a:srgbClr val="000000"/>
                        </a:solidFill>
                        <a:effectLst/>
                        <a:latin typeface="Calibri" panose="020F0502020204030204" pitchFamily="34" charset="0"/>
                        <a:ea typeface="+mn-ea"/>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1225325878"/>
                  </a:ext>
                </a:extLst>
              </a:tr>
            </a:tbl>
          </a:graphicData>
        </a:graphic>
      </p:graphicFrame>
    </p:spTree>
    <p:extLst>
      <p:ext uri="{BB962C8B-B14F-4D97-AF65-F5344CB8AC3E}">
        <p14:creationId xmlns:p14="http://schemas.microsoft.com/office/powerpoint/2010/main" val="1248608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4E92-6ED1-410C-A62D-D414C5C1546F}"/>
              </a:ext>
            </a:extLst>
          </p:cNvPr>
          <p:cNvSpPr>
            <a:spLocks noGrp="1"/>
          </p:cNvSpPr>
          <p:nvPr>
            <p:ph type="ctrTitle"/>
          </p:nvPr>
        </p:nvSpPr>
        <p:spPr/>
        <p:txBody>
          <a:bodyPr/>
          <a:lstStyle/>
          <a:p>
            <a:r>
              <a:rPr lang="en-US" altLang="en-US" dirty="0"/>
              <a:t>Androgenic Agents</a:t>
            </a:r>
            <a:endParaRPr lang="en-US" dirty="0"/>
          </a:p>
        </p:txBody>
      </p:sp>
    </p:spTree>
    <p:extLst>
      <p:ext uri="{BB962C8B-B14F-4D97-AF65-F5344CB8AC3E}">
        <p14:creationId xmlns:p14="http://schemas.microsoft.com/office/powerpoint/2010/main" val="9417298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607311"/>
          </a:xfrm>
        </p:spPr>
        <p:txBody>
          <a:bodyPr/>
          <a:lstStyle/>
          <a:p>
            <a:r>
              <a:rPr lang="en-US" dirty="0"/>
              <a:t>Colony Stimulating Factors</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982F6531-4122-49FC-98A7-CB2E199EEF91}"/>
              </a:ext>
            </a:extLst>
          </p:cNvPr>
          <p:cNvGraphicFramePr>
            <a:graphicFrameLocks noGrp="1"/>
          </p:cNvGraphicFramePr>
          <p:nvPr>
            <p:extLst>
              <p:ext uri="{D42A27DB-BD31-4B8C-83A1-F6EECF244321}">
                <p14:modId xmlns:p14="http://schemas.microsoft.com/office/powerpoint/2010/main" val="3861375392"/>
              </p:ext>
            </p:extLst>
          </p:nvPr>
        </p:nvGraphicFramePr>
        <p:xfrm>
          <a:off x="76200" y="597409"/>
          <a:ext cx="8915400" cy="4176902"/>
        </p:xfrm>
        <a:graphic>
          <a:graphicData uri="http://schemas.openxmlformats.org/drawingml/2006/table">
            <a:tbl>
              <a:tblPr firstRow="1" bandRow="1" bandCol="1">
                <a:tableStyleId>{5C22544A-7EE6-4342-B048-85BDC9FD1C3A}</a:tableStyleId>
              </a:tblPr>
              <a:tblGrid>
                <a:gridCol w="1142999">
                  <a:extLst>
                    <a:ext uri="{9D8B030D-6E8A-4147-A177-3AD203B41FA5}">
                      <a16:colId xmlns:a16="http://schemas.microsoft.com/office/drawing/2014/main" val="1779895914"/>
                    </a:ext>
                  </a:extLst>
                </a:gridCol>
                <a:gridCol w="1143000">
                  <a:extLst>
                    <a:ext uri="{9D8B030D-6E8A-4147-A177-3AD203B41FA5}">
                      <a16:colId xmlns:a16="http://schemas.microsoft.com/office/drawing/2014/main" val="857353829"/>
                    </a:ext>
                  </a:extLst>
                </a:gridCol>
                <a:gridCol w="1219200">
                  <a:extLst>
                    <a:ext uri="{9D8B030D-6E8A-4147-A177-3AD203B41FA5}">
                      <a16:colId xmlns:a16="http://schemas.microsoft.com/office/drawing/2014/main" val="4013727388"/>
                    </a:ext>
                  </a:extLst>
                </a:gridCol>
                <a:gridCol w="1219200">
                  <a:extLst>
                    <a:ext uri="{9D8B030D-6E8A-4147-A177-3AD203B41FA5}">
                      <a16:colId xmlns:a16="http://schemas.microsoft.com/office/drawing/2014/main" val="7536084"/>
                    </a:ext>
                  </a:extLst>
                </a:gridCol>
                <a:gridCol w="914400">
                  <a:extLst>
                    <a:ext uri="{9D8B030D-6E8A-4147-A177-3AD203B41FA5}">
                      <a16:colId xmlns:a16="http://schemas.microsoft.com/office/drawing/2014/main" val="847141417"/>
                    </a:ext>
                  </a:extLst>
                </a:gridCol>
                <a:gridCol w="1054291">
                  <a:extLst>
                    <a:ext uri="{9D8B030D-6E8A-4147-A177-3AD203B41FA5}">
                      <a16:colId xmlns:a16="http://schemas.microsoft.com/office/drawing/2014/main" val="3736580410"/>
                    </a:ext>
                  </a:extLst>
                </a:gridCol>
                <a:gridCol w="966341">
                  <a:extLst>
                    <a:ext uri="{9D8B030D-6E8A-4147-A177-3AD203B41FA5}">
                      <a16:colId xmlns:a16="http://schemas.microsoft.com/office/drawing/2014/main" val="2144201964"/>
                    </a:ext>
                  </a:extLst>
                </a:gridCol>
                <a:gridCol w="1255969">
                  <a:extLst>
                    <a:ext uri="{9D8B030D-6E8A-4147-A177-3AD203B41FA5}">
                      <a16:colId xmlns:a16="http://schemas.microsoft.com/office/drawing/2014/main" val="2686518079"/>
                    </a:ext>
                  </a:extLst>
                </a:gridCol>
              </a:tblGrid>
              <a:tr h="1235204">
                <a:tc>
                  <a:txBody>
                    <a:bodyPr/>
                    <a:lstStyle/>
                    <a:p>
                      <a:pPr marL="0" marR="0" algn="ctr">
                        <a:spcBef>
                          <a:spcPts val="200"/>
                        </a:spcBef>
                        <a:spcAft>
                          <a:spcPts val="200"/>
                        </a:spcAft>
                      </a:pPr>
                      <a:r>
                        <a:rPr lang="en-US" sz="1400" b="0" dirty="0">
                          <a:solidFill>
                            <a:srgbClr val="000000"/>
                          </a:solidFill>
                          <a:effectLst/>
                        </a:rPr>
                        <a:t>Drug</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Manufacturer</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Cancer Patients Receiving Myelo-suppressive Chemotherapy </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Acute Myeloid Leukemia (AML) Patients Receiving Chemotherapy</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Bone Marrow Transplant </a:t>
                      </a:r>
                    </a:p>
                    <a:p>
                      <a:pPr marL="0" marR="0" algn="ctr">
                        <a:spcBef>
                          <a:spcPts val="200"/>
                        </a:spcBef>
                        <a:spcAft>
                          <a:spcPts val="200"/>
                        </a:spcAft>
                      </a:pPr>
                      <a:r>
                        <a:rPr lang="en-US" sz="1400" b="0" dirty="0">
                          <a:solidFill>
                            <a:srgbClr val="000000"/>
                          </a:solidFill>
                          <a:effectLst/>
                        </a:rPr>
                        <a:t>(BMT)</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Peripheral Blood Progenitor Cell Collection and Therapy</a:t>
                      </a:r>
                      <a:endParaRPr lang="en-US" sz="14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Severe Chronic Neutropenia</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200"/>
                        </a:spcBef>
                        <a:spcAft>
                          <a:spcPts val="200"/>
                        </a:spcAft>
                      </a:pPr>
                      <a:r>
                        <a:rPr lang="en-US" sz="1400" b="0" dirty="0">
                          <a:solidFill>
                            <a:srgbClr val="000000"/>
                          </a:solidFill>
                          <a:effectLst/>
                        </a:rPr>
                        <a:t>Hematopoietic Syndrome of Acute Radiation Syndrome</a:t>
                      </a:r>
                    </a:p>
                  </a:txBody>
                  <a:tcPr marL="18089" marR="18089"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73924611"/>
                  </a:ext>
                </a:extLst>
              </a:tr>
              <a:tr h="642110">
                <a:tc>
                  <a:txBody>
                    <a:bodyPr/>
                    <a:lstStyle/>
                    <a:p>
                      <a:pPr marL="0" marR="0">
                        <a:spcBef>
                          <a:spcPts val="100"/>
                        </a:spcBef>
                        <a:spcAft>
                          <a:spcPts val="100"/>
                        </a:spcAft>
                      </a:pPr>
                      <a:r>
                        <a:rPr lang="en-US" sz="1400" b="0" dirty="0">
                          <a:solidFill>
                            <a:srgbClr val="000000"/>
                          </a:solidFill>
                          <a:effectLst/>
                          <a:latin typeface="+mn-lt"/>
                        </a:rPr>
                        <a:t>pegfilgrastim-bmez</a:t>
                      </a:r>
                    </a:p>
                    <a:p>
                      <a:pPr marL="0" marR="0">
                        <a:spcBef>
                          <a:spcPts val="100"/>
                        </a:spcBef>
                        <a:spcAft>
                          <a:spcPts val="100"/>
                        </a:spcAft>
                      </a:pPr>
                      <a:r>
                        <a:rPr lang="en-US" sz="1400" b="0" dirty="0">
                          <a:solidFill>
                            <a:srgbClr val="000000"/>
                          </a:solidFill>
                          <a:effectLst/>
                          <a:latin typeface="+mn-lt"/>
                        </a:rPr>
                        <a:t>(Ziextenzo™)</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Sandoz</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1288168084"/>
                  </a:ext>
                </a:extLst>
              </a:tr>
              <a:tr h="617602">
                <a:tc>
                  <a:txBody>
                    <a:bodyPr/>
                    <a:lstStyle/>
                    <a:p>
                      <a:pPr marL="0" marR="0">
                        <a:spcBef>
                          <a:spcPts val="100"/>
                        </a:spcBef>
                        <a:spcAft>
                          <a:spcPts val="100"/>
                        </a:spcAft>
                      </a:pPr>
                      <a:r>
                        <a:rPr lang="en-US" sz="1400" dirty="0">
                          <a:solidFill>
                            <a:srgbClr val="000000"/>
                          </a:solidFill>
                          <a:highlight>
                            <a:srgbClr val="00FFFF"/>
                          </a:highlight>
                        </a:rPr>
                        <a:t>pegfilgrastim-fpgk (Stimufend®)</a:t>
                      </a:r>
                      <a:endPar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dirty="0">
                          <a:solidFill>
                            <a:srgbClr val="000000"/>
                          </a:solidFill>
                          <a:highlight>
                            <a:srgbClr val="00FFFF"/>
                          </a:highlight>
                        </a:rPr>
                        <a:t>Fresenius Kabi </a:t>
                      </a:r>
                      <a:endPar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X</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highlight>
                            <a:srgbClr val="00FFFF"/>
                          </a:highligh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extLst>
                  <a:ext uri="{0D108BD9-81ED-4DB2-BD59-A6C34878D82A}">
                    <a16:rowId xmlns:a16="http://schemas.microsoft.com/office/drawing/2014/main" val="2853648299"/>
                  </a:ext>
                </a:extLst>
              </a:tr>
              <a:tr h="617602">
                <a:tc>
                  <a:txBody>
                    <a:bodyPr/>
                    <a:lstStyle/>
                    <a:p>
                      <a:pPr marL="0" marR="0">
                        <a:spcBef>
                          <a:spcPts val="100"/>
                        </a:spcBef>
                        <a:spcAft>
                          <a:spcPts val="100"/>
                        </a:spcAft>
                      </a:pPr>
                      <a:r>
                        <a:rPr lang="en-US" sz="1400" dirty="0">
                          <a:solidFill>
                            <a:srgbClr val="000000"/>
                          </a:solidFill>
                          <a:latin typeface="+mn-lt"/>
                        </a:rPr>
                        <a:t>Pegfilgrastim-pbbk (Fylnetra®)</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Amneal</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X</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a:t>
                      </a:r>
                    </a:p>
                  </a:txBody>
                  <a:tcPr marL="18415" marR="18415" marT="0" marB="0">
                    <a:solidFill>
                      <a:srgbClr val="E8EEF6"/>
                    </a:solidFill>
                  </a:tcPr>
                </a:tc>
                <a:extLst>
                  <a:ext uri="{0D108BD9-81ED-4DB2-BD59-A6C34878D82A}">
                    <a16:rowId xmlns:a16="http://schemas.microsoft.com/office/drawing/2014/main" val="374124215"/>
                  </a:ext>
                </a:extLst>
              </a:tr>
              <a:tr h="498982">
                <a:tc>
                  <a:txBody>
                    <a:bodyPr/>
                    <a:lstStyle/>
                    <a:p>
                      <a:pPr marL="0" marR="0">
                        <a:spcBef>
                          <a:spcPts val="100"/>
                        </a:spcBef>
                        <a:spcAft>
                          <a:spcPts val="100"/>
                        </a:spcAft>
                      </a:pPr>
                      <a:r>
                        <a:rPr lang="en-US" sz="1400" b="0" dirty="0">
                          <a:solidFill>
                            <a:srgbClr val="000000"/>
                          </a:solidFill>
                          <a:effectLst/>
                          <a:latin typeface="+mn-lt"/>
                        </a:rPr>
                        <a:t>sargramostim (Leukine®)</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Sanofi/</a:t>
                      </a:r>
                    </a:p>
                    <a:p>
                      <a:pPr marL="0" marR="0" algn="ctr">
                        <a:spcBef>
                          <a:spcPts val="100"/>
                        </a:spcBef>
                        <a:spcAft>
                          <a:spcPts val="100"/>
                        </a:spcAft>
                      </a:pPr>
                      <a:r>
                        <a:rPr lang="en-US" sz="1400" b="0" dirty="0">
                          <a:solidFill>
                            <a:srgbClr val="000000"/>
                          </a:solidFill>
                          <a:effectLst/>
                          <a:latin typeface="+mn-lt"/>
                        </a:rPr>
                        <a:t>Partner</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p>
                    <a:p>
                      <a:pPr marL="0" marR="0" algn="ctr">
                        <a:spcBef>
                          <a:spcPts val="100"/>
                        </a:spcBef>
                        <a:spcAft>
                          <a:spcPts val="100"/>
                        </a:spcAft>
                      </a:pPr>
                      <a:r>
                        <a:rPr lang="en-US" sz="1400" b="0" dirty="0">
                          <a:solidFill>
                            <a:srgbClr val="000000"/>
                          </a:solidFill>
                          <a:effectLst/>
                          <a:latin typeface="+mn-lt"/>
                        </a:rPr>
                        <a:t>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p>
                    <a:p>
                      <a:pPr marL="0" marR="0" algn="ctr">
                        <a:spcBef>
                          <a:spcPts val="100"/>
                        </a:spcBef>
                        <a:spcAft>
                          <a:spcPts val="100"/>
                        </a:spcAft>
                      </a:pPr>
                      <a:r>
                        <a:rPr lang="en-US" sz="1400" b="0" dirty="0">
                          <a:solidFill>
                            <a:srgbClr val="000000"/>
                          </a:solidFill>
                          <a:effectLst/>
                          <a:latin typeface="+mn-lt"/>
                        </a:rPr>
                        <a:t>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p>
                    <a:p>
                      <a:pPr marL="0" marR="0" algn="ctr">
                        <a:spcBef>
                          <a:spcPts val="100"/>
                        </a:spcBef>
                        <a:spcAft>
                          <a:spcPts val="100"/>
                        </a:spcAft>
                      </a:pPr>
                      <a:r>
                        <a:rPr lang="en-US" sz="1400" b="0" dirty="0">
                          <a:solidFill>
                            <a:srgbClr val="000000"/>
                          </a:solidFill>
                          <a:effectLst/>
                          <a:latin typeface="+mn-lt"/>
                        </a:rPr>
                        <a:t> </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320370282"/>
                  </a:ext>
                </a:extLst>
              </a:tr>
              <a:tr h="436243">
                <a:tc>
                  <a:txBody>
                    <a:bodyPr/>
                    <a:lstStyle/>
                    <a:p>
                      <a:pPr marL="0" marR="0">
                        <a:spcBef>
                          <a:spcPts val="100"/>
                        </a:spcBef>
                        <a:spcAft>
                          <a:spcPts val="100"/>
                        </a:spcAft>
                      </a:pPr>
                      <a:r>
                        <a:rPr lang="en-US" sz="1400" b="0" dirty="0">
                          <a:solidFill>
                            <a:srgbClr val="000000"/>
                          </a:solidFill>
                          <a:effectLst/>
                          <a:latin typeface="+mn-lt"/>
                        </a:rPr>
                        <a:t>tbo-filgrastim (Granix®)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tabLst>
                          <a:tab pos="293370" algn="l"/>
                          <a:tab pos="438785" algn="ctr"/>
                        </a:tabLst>
                      </a:pPr>
                      <a:r>
                        <a:rPr lang="en-US" sz="1400" b="0" dirty="0">
                          <a:solidFill>
                            <a:srgbClr val="000000"/>
                          </a:solidFill>
                          <a:effectLst/>
                          <a:latin typeface="+mn-lt"/>
                        </a:rPr>
                        <a:t>Cephalon/</a:t>
                      </a:r>
                    </a:p>
                    <a:p>
                      <a:pPr marL="0" marR="0" algn="ctr">
                        <a:spcBef>
                          <a:spcPts val="100"/>
                        </a:spcBef>
                        <a:spcAft>
                          <a:spcPts val="100"/>
                        </a:spcAft>
                        <a:tabLst>
                          <a:tab pos="293370" algn="l"/>
                          <a:tab pos="438785" algn="ctr"/>
                        </a:tabLst>
                      </a:pPr>
                      <a:r>
                        <a:rPr lang="en-US" sz="1400" b="0" dirty="0">
                          <a:solidFill>
                            <a:srgbClr val="000000"/>
                          </a:solidFill>
                          <a:effectLst/>
                          <a:latin typeface="+mn-lt"/>
                        </a:rPr>
                        <a:t>Teva</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X</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tc>
                  <a:txBody>
                    <a:bodyPr/>
                    <a:lstStyle/>
                    <a:p>
                      <a:pPr marL="0" marR="0" algn="ctr">
                        <a:spcBef>
                          <a:spcPts val="100"/>
                        </a:spcBef>
                        <a:spcAft>
                          <a:spcPts val="100"/>
                        </a:spcAft>
                      </a:pPr>
                      <a:r>
                        <a:rPr lang="en-US" sz="1400" b="0" dirty="0">
                          <a:solidFill>
                            <a:srgbClr val="000000"/>
                          </a:solidFill>
                          <a:effectLst/>
                          <a:latin typeface="+mn-lt"/>
                        </a:rPr>
                        <a:t>--</a:t>
                      </a: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18415" marR="18415" marT="0" marB="0">
                    <a:solidFill>
                      <a:srgbClr val="E8EEF6"/>
                    </a:solidFill>
                  </a:tcPr>
                </a:tc>
                <a:extLst>
                  <a:ext uri="{0D108BD9-81ED-4DB2-BD59-A6C34878D82A}">
                    <a16:rowId xmlns:a16="http://schemas.microsoft.com/office/drawing/2014/main" val="1225325878"/>
                  </a:ext>
                </a:extLst>
              </a:tr>
            </a:tbl>
          </a:graphicData>
        </a:graphic>
      </p:graphicFrame>
    </p:spTree>
    <p:extLst>
      <p:ext uri="{BB962C8B-B14F-4D97-AF65-F5344CB8AC3E}">
        <p14:creationId xmlns:p14="http://schemas.microsoft.com/office/powerpoint/2010/main" val="342187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0" y="874514"/>
            <a:ext cx="8686800" cy="3683838"/>
          </a:xfrm>
        </p:spPr>
        <p:txBody>
          <a:bodyPr/>
          <a:lstStyle/>
          <a:p>
            <a:r>
              <a:rPr lang="en-US" sz="2000" dirty="0">
                <a:solidFill>
                  <a:srgbClr val="000000"/>
                </a:solidFill>
              </a:rPr>
              <a:t>Colony stimulating factors (CSF) are hematopoietic growth factors that have been shown to decrease the likelihood of chemotherapy-induced neutropenic complications and to improve relative chemotherapy dose intensity</a:t>
            </a:r>
          </a:p>
          <a:p>
            <a:r>
              <a:rPr lang="en-US" sz="2000" dirty="0">
                <a:solidFill>
                  <a:srgbClr val="000000"/>
                </a:solidFill>
              </a:rPr>
              <a:t>Prophylactic CSF use can reduce the severity, risk, and duration of febrile neutropenia and decrease rates of infection</a:t>
            </a:r>
          </a:p>
          <a:p>
            <a:r>
              <a:rPr lang="en-US" sz="2000" dirty="0">
                <a:solidFill>
                  <a:srgbClr val="000000"/>
                </a:solidFill>
              </a:rPr>
              <a:t>Eflapegrastim-xnst (Rolvedon), f</a:t>
            </a:r>
            <a:r>
              <a:rPr lang="en-US" sz="2000" b="0" i="0" u="none" strike="noStrike" baseline="0" dirty="0">
                <a:solidFill>
                  <a:srgbClr val="000000"/>
                </a:solidFill>
              </a:rPr>
              <a:t>ilgrastim (Neupogen), filgrastim-aafi (Nivestym), </a:t>
            </a:r>
            <a:r>
              <a:rPr lang="en-US" sz="2000" dirty="0">
                <a:solidFill>
                  <a:srgbClr val="000000"/>
                </a:solidFill>
              </a:rPr>
              <a:t>filgrastim-ayow (Releuko), </a:t>
            </a:r>
            <a:r>
              <a:rPr lang="en-US" sz="2000" b="0" i="0" u="none" strike="noStrike" baseline="0" dirty="0">
                <a:solidFill>
                  <a:srgbClr val="000000"/>
                </a:solidFill>
              </a:rPr>
              <a:t>filgrastim-sndz (Zarxio), pegfilgrastim (Neulasta), pegfilgrastim-apgf (Nyvepria), pegfilgrastim-cbqv (Udenyca), pegfilgrastim-jmdb (Fulphila), pegfilgrastim-bmez (Ziextenzo),</a:t>
            </a:r>
            <a:r>
              <a:rPr lang="en-US" sz="2000" dirty="0">
                <a:solidFill>
                  <a:srgbClr val="000000"/>
                </a:solidFill>
              </a:rPr>
              <a:t> pegfilgrastim-fpgk (Stimufend), pegfilgrastim-pbbk (Fylnetra)</a:t>
            </a:r>
            <a:r>
              <a:rPr lang="en-US" sz="2000" b="0" i="0" u="none" strike="noStrike" baseline="0" dirty="0">
                <a:solidFill>
                  <a:srgbClr val="000000"/>
                </a:solidFill>
              </a:rPr>
              <a:t> and tbo-filgrastim (Granix) are granulocyte colony-stimulating factors (G-CSF)</a:t>
            </a:r>
          </a:p>
          <a:p>
            <a:pPr marL="0" indent="0">
              <a:buNone/>
            </a:pPr>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81</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457200" y="874514"/>
            <a:ext cx="8229600" cy="3394472"/>
          </a:xfrm>
        </p:spPr>
        <p:txBody>
          <a:bodyPr/>
          <a:lstStyle/>
          <a:p>
            <a:pPr marL="457200" indent="-457200"/>
            <a:r>
              <a:rPr lang="en-US" sz="2200" b="0" i="0" u="none" strike="noStrike" baseline="0" dirty="0">
                <a:solidFill>
                  <a:srgbClr val="020202"/>
                </a:solidFill>
              </a:rPr>
              <a:t>Sargramostim (Leukine) is a granulocyte-macrophage colony stimulating factor (GM-CSF)</a:t>
            </a:r>
          </a:p>
          <a:p>
            <a:pPr marL="457200" indent="-457200">
              <a:buFont typeface="Arial" panose="020B0604020202020204" pitchFamily="34" charset="0"/>
              <a:buChar char="•"/>
            </a:pPr>
            <a:r>
              <a:rPr lang="en-US" sz="2200" dirty="0">
                <a:solidFill>
                  <a:srgbClr val="020202"/>
                </a:solidFill>
                <a:ea typeface="Tahoma" panose="020B0604030504040204" pitchFamily="34" charset="0"/>
                <a:cs typeface="Tahoma" panose="020B0604030504040204" pitchFamily="34" charset="0"/>
              </a:rPr>
              <a:t>The administration frequency of pegfilgrastim and its biosimilars may be viewed as more favorable since these only require a single SC injection per chemotherapy cycle</a:t>
            </a:r>
          </a:p>
          <a:p>
            <a:pPr marL="457200" indent="-457200">
              <a:buFont typeface="Arial" panose="020B0604020202020204" pitchFamily="34" charset="0"/>
              <a:buChar char="•"/>
            </a:pPr>
            <a:r>
              <a:rPr lang="en-US" sz="2200" dirty="0">
                <a:solidFill>
                  <a:srgbClr val="020202"/>
                </a:solidFill>
                <a:ea typeface="Tahoma" panose="020B0604030504040204" pitchFamily="34" charset="0"/>
                <a:cs typeface="Tahoma" panose="020B0604030504040204" pitchFamily="34" charset="0"/>
              </a:rPr>
              <a:t>Filgrastim products and sargramostim (Leukine) administration require daily subcutaneous injection</a:t>
            </a:r>
          </a:p>
          <a:p>
            <a:pPr marL="457200" indent="-457200"/>
            <a:r>
              <a:rPr lang="en-US" sz="2200" dirty="0">
                <a:solidFill>
                  <a:srgbClr val="020202"/>
                </a:solidFill>
                <a:ea typeface="Tahoma" panose="020B0604030504040204" pitchFamily="34" charset="0"/>
                <a:cs typeface="Tahoma" panose="020B0604030504040204" pitchFamily="34" charset="0"/>
              </a:rPr>
              <a:t>Several biosimilars to the originator products, filgrastim and pegfilgrastim are now available</a:t>
            </a: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82</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206692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457200" y="874514"/>
            <a:ext cx="8229600" cy="3636526"/>
          </a:xfrm>
        </p:spPr>
        <p:txBody>
          <a:bodyPr/>
          <a:lstStyle/>
          <a:p>
            <a:pPr marL="457200" indent="-457200"/>
            <a:r>
              <a:rPr lang="en-US" sz="2200" dirty="0">
                <a:solidFill>
                  <a:srgbClr val="000000"/>
                </a:solidFill>
                <a:ea typeface="Tahoma" panose="020B0604030504040204" pitchFamily="34" charset="0"/>
                <a:cs typeface="Tahoma" panose="020B0604030504040204" pitchFamily="34" charset="0"/>
              </a:rPr>
              <a:t>The NCCN practice guidelines for hematologic growth factors indicate </a:t>
            </a:r>
            <a:r>
              <a:rPr lang="en-US" sz="2200" dirty="0">
                <a:solidFill>
                  <a:srgbClr val="000000"/>
                </a:solidFill>
              </a:rPr>
              <a:t>Subcutaneous filgrastim, tbo-filgrastim, and pegfilgrastim have a category 1 recommendation that they prophylactically reduce the risk of febrile neutropenia</a:t>
            </a:r>
            <a:endParaRPr lang="en-US" sz="2200" dirty="0">
              <a:solidFill>
                <a:srgbClr val="000000"/>
              </a:solidFill>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200" dirty="0">
                <a:solidFill>
                  <a:srgbClr val="000000"/>
                </a:solidFill>
              </a:rPr>
              <a:t>the guidelines advise caution should be used with prophylactic use of G-CSFs administered with chemotherapy and radiation concurrently</a:t>
            </a:r>
          </a:p>
          <a:p>
            <a:pPr marL="457200" indent="-457200">
              <a:buFont typeface="Arial" panose="020B0604020202020204" pitchFamily="34" charset="0"/>
              <a:buChar char="•"/>
            </a:pPr>
            <a:r>
              <a:rPr lang="en-US" sz="2200" dirty="0">
                <a:solidFill>
                  <a:srgbClr val="000000"/>
                </a:solidFill>
              </a:rPr>
              <a:t>Sargramostim is no longer recommended for prophylactic use in patients with solid tumors receiving myelosuppressive chemotherapy</a:t>
            </a:r>
            <a:endParaRPr lang="en-US" sz="2200" dirty="0">
              <a:solidFill>
                <a:srgbClr val="000000"/>
              </a:solidFill>
              <a:highlight>
                <a:srgbClr val="00FFFF"/>
              </a:highlight>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83</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503458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204717" y="874514"/>
            <a:ext cx="8775510" cy="3833964"/>
          </a:xfrm>
        </p:spPr>
        <p:txBody>
          <a:bodyPr/>
          <a:lstStyle/>
          <a:p>
            <a:pPr marL="457200" indent="-457200"/>
            <a:r>
              <a:rPr lang="en-US" sz="2000" dirty="0">
                <a:solidFill>
                  <a:srgbClr val="000000"/>
                </a:solidFill>
              </a:rPr>
              <a:t>The guidelines note that a biosimilar is a biological product that is highly similar to the FDA-approved originator product with very small, clinically inactive differences but no difference in efficacy, safety, or purity</a:t>
            </a:r>
          </a:p>
          <a:p>
            <a:pPr marL="457200" indent="-457200"/>
            <a:r>
              <a:rPr lang="en-US" sz="2000" dirty="0">
                <a:solidFill>
                  <a:srgbClr val="000000"/>
                </a:solidFill>
              </a:rPr>
              <a:t>NCCN states limited data suggest that patients can alternate between the originator product and the biosimilar without any clinically meaningful differences regarding efficacy or safety</a:t>
            </a:r>
          </a:p>
          <a:p>
            <a:pPr marL="457200" indent="-457200"/>
            <a:r>
              <a:rPr lang="en-US" sz="2000" dirty="0">
                <a:solidFill>
                  <a:srgbClr val="000000"/>
                </a:solidFill>
              </a:rPr>
              <a:t>Due to their recent approvals, pegfilgrastim-apgf (Nyvepria), filgrastim-ayow (Releuko), pegfilgrastim-fpgk (Stimufend), and pegfilgrastim-pbbk (Fylnetra) were not addressed by NCCN in their v1.2023 guidance</a:t>
            </a:r>
            <a:endParaRPr lang="en-US" sz="2000" dirty="0">
              <a:solidFill>
                <a:srgbClr val="000000"/>
              </a:solidFill>
              <a:ea typeface="Tahoma" panose="020B0604030504040204" pitchFamily="34" charset="0"/>
              <a:cs typeface="Tahoma" panose="020B0604030504040204" pitchFamily="34" charset="0"/>
            </a:endParaRPr>
          </a:p>
          <a:p>
            <a:r>
              <a:rPr lang="en-US" sz="2000" dirty="0">
                <a:solidFill>
                  <a:srgbClr val="000000"/>
                </a:solidFill>
              </a:rPr>
              <a:t>Eflapegrastim-xnst is included in the guideline and can be administered 24 hours after cytotoxic chemotherapy, but not within 14 days prior to 24 hours after chemotherapy</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039475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457200" y="874514"/>
            <a:ext cx="8229600" cy="3394472"/>
          </a:xfrm>
        </p:spPr>
        <p:txBody>
          <a:bodyPr/>
          <a:lstStyle/>
          <a:p>
            <a:pPr marL="457200" indent="-457200">
              <a:buChar char="•"/>
            </a:pPr>
            <a:r>
              <a:rPr lang="en-US" sz="2000" dirty="0">
                <a:solidFill>
                  <a:srgbClr val="000000"/>
                </a:solidFill>
                <a:ea typeface="Tahoma" panose="020B0604030504040204" pitchFamily="34" charset="0"/>
                <a:cs typeface="Tahoma" panose="020B0604030504040204" pitchFamily="34" charset="0"/>
              </a:rPr>
              <a:t>NCCN guidelines recommend that high-risk patients receive prophylactic CSF regardless of the intent of treatment</a:t>
            </a:r>
          </a:p>
          <a:p>
            <a:pPr marL="457200" indent="-457200"/>
            <a:r>
              <a:rPr lang="en-US" sz="2000" dirty="0">
                <a:solidFill>
                  <a:srgbClr val="000000"/>
                </a:solidFill>
                <a:ea typeface="Tahoma" panose="020B0604030504040204" pitchFamily="34" charset="0"/>
                <a:cs typeface="Tahoma" panose="020B0604030504040204" pitchFamily="34" charset="0"/>
              </a:rPr>
              <a:t>For intermediate-risk patients, NCCN recommends individualized consideration of CSF based on the likelihood of developing febrile neutropenia, consequences of developing febrile neutropenia, and the implications of interfering with chemotherapy treatments</a:t>
            </a:r>
          </a:p>
          <a:p>
            <a:pPr marL="457200" indent="-457200">
              <a:buChar char="•"/>
            </a:pPr>
            <a:r>
              <a:rPr lang="en-US" sz="2000" dirty="0">
                <a:solidFill>
                  <a:srgbClr val="000000"/>
                </a:solidFill>
                <a:ea typeface="Tahoma" panose="020B0604030504040204" pitchFamily="34" charset="0"/>
                <a:cs typeface="Tahoma" panose="020B0604030504040204" pitchFamily="34" charset="0"/>
              </a:rPr>
              <a:t>NCCN does not recommend the routine use of CSF in patients with low risk of developing febrile neutropenia</a:t>
            </a:r>
          </a:p>
          <a:p>
            <a:pPr marL="457200" indent="-457200">
              <a:buChar char="•"/>
            </a:pPr>
            <a:r>
              <a:rPr lang="en-US" sz="2000" dirty="0">
                <a:solidFill>
                  <a:srgbClr val="000000"/>
                </a:solidFill>
                <a:effectLst/>
                <a:ea typeface="Tahoma" panose="020B0604030504040204" pitchFamily="34" charset="0"/>
                <a:cs typeface="Tahoma" panose="020B0604030504040204" pitchFamily="34" charset="0"/>
              </a:rPr>
              <a:t>The guidelines advise against use of G-CSFs within 14 days after receipt of chimeric antigen receptor-modified T cell (CAR-T)  therapy</a:t>
            </a:r>
            <a:endParaRPr lang="en-US" sz="2000" dirty="0">
              <a:solidFill>
                <a:srgbClr val="000000"/>
              </a:solidFill>
              <a:ea typeface="Tahoma" panose="020B0604030504040204" pitchFamily="34" charset="0"/>
              <a:cs typeface="Tahoma" panose="020B0604030504040204" pitchFamily="34" charset="0"/>
            </a:endParaRPr>
          </a:p>
          <a:p>
            <a:pPr marL="457200" indent="-457200"/>
            <a:endParaRPr lang="en-US" sz="2000" dirty="0">
              <a:solidFill>
                <a:srgbClr val="000000"/>
              </a:solidFill>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ea typeface="Tahoma" panose="020B0604030504040204" pitchFamily="34" charset="0"/>
              <a:cs typeface="Tahoma" panose="020B0604030504040204" pitchFamily="34" charset="0"/>
            </a:endParaRPr>
          </a:p>
          <a:p>
            <a:pPr marL="0" indent="0">
              <a:buNone/>
            </a:pPr>
            <a:r>
              <a:rPr lang="en-US" sz="2000" b="0" i="0" u="none" strike="noStrike" baseline="0" dirty="0">
                <a:solidFill>
                  <a:srgbClr val="000000"/>
                </a:solidFill>
                <a:highlight>
                  <a:srgbClr val="00FFFF"/>
                </a:highlight>
              </a:rPr>
              <a:t> </a:t>
            </a:r>
            <a:endParaRPr lang="en-US" sz="2000" dirty="0">
              <a:solidFill>
                <a:srgbClr val="000000"/>
              </a:solidFill>
              <a:highlight>
                <a:srgbClr val="00FFFF"/>
              </a:highlight>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30332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Colony Stimulating Factors</a:t>
            </a:r>
          </a:p>
        </p:txBody>
      </p:sp>
      <p:sp>
        <p:nvSpPr>
          <p:cNvPr id="3" name="Content Placeholder 2"/>
          <p:cNvSpPr>
            <a:spLocks noGrp="1"/>
          </p:cNvSpPr>
          <p:nvPr>
            <p:ph idx="1"/>
          </p:nvPr>
        </p:nvSpPr>
        <p:spPr>
          <a:xfrm>
            <a:off x="457200" y="874514"/>
            <a:ext cx="8229600" cy="3394472"/>
          </a:xfrm>
        </p:spPr>
        <p:txBody>
          <a:bodyPr/>
          <a:lstStyle/>
          <a:p>
            <a:pPr marL="0" indent="0">
              <a:buNone/>
            </a:pPr>
            <a:r>
              <a:rPr lang="en-US" sz="2800" b="1" i="1" dirty="0">
                <a:solidFill>
                  <a:srgbClr val="000000"/>
                </a:solidFill>
                <a:effectLst/>
                <a:ea typeface="MS Mincho" panose="02020609040205080304" pitchFamily="49" charset="-128"/>
                <a:cs typeface="Arial" panose="020B0604020202020204" pitchFamily="34" charset="0"/>
              </a:rPr>
              <a:t>Product Update:</a:t>
            </a:r>
          </a:p>
          <a:p>
            <a:pPr marL="457200" indent="-457200">
              <a:buChar char="•"/>
            </a:pPr>
            <a:r>
              <a:rPr lang="en-US" dirty="0">
                <a:solidFill>
                  <a:srgbClr val="000000"/>
                </a:solidFill>
                <a:effectLst/>
                <a:ea typeface="MS Mincho" panose="02020609040205080304" pitchFamily="49" charset="-128"/>
                <a:cs typeface="Arial" panose="020B0604020202020204" pitchFamily="34" charset="0"/>
              </a:rPr>
              <a:t>FDA approved a 6 mg/0.6 mL single-dose prefilled syringe co-packaged with an on-body injector for Udenyca (Udenyca Onbody) (pegfligrastim-cbqv)</a:t>
            </a:r>
            <a:endParaRPr lang="en-US" dirty="0">
              <a:solidFill>
                <a:srgbClr val="000000"/>
              </a:solidFill>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ea typeface="Tahoma" panose="020B0604030504040204" pitchFamily="34" charset="0"/>
              <a:cs typeface="Tahoma" panose="020B0604030504040204" pitchFamily="34" charset="0"/>
            </a:endParaRPr>
          </a:p>
          <a:p>
            <a:pPr marL="0" indent="0">
              <a:buNone/>
            </a:pPr>
            <a:r>
              <a:rPr lang="en-US" sz="2000" b="0" i="0" u="none" strike="noStrike" baseline="0" dirty="0">
                <a:solidFill>
                  <a:srgbClr val="000000"/>
                </a:solidFill>
                <a:highlight>
                  <a:srgbClr val="00FFFF"/>
                </a:highlight>
              </a:rPr>
              <a:t> </a:t>
            </a:r>
            <a:endParaRPr lang="en-US" sz="2000" dirty="0">
              <a:solidFill>
                <a:srgbClr val="000000"/>
              </a:solidFill>
              <a:highlight>
                <a:srgbClr val="00FFFF"/>
              </a:highlight>
              <a:ea typeface="Tahoma" panose="020B0604030504040204" pitchFamily="34" charset="0"/>
              <a:cs typeface="Tahoma" panose="020B0604030504040204" pitchFamily="34" charset="0"/>
            </a:endParaRPr>
          </a:p>
          <a:p>
            <a:pPr marL="457200" indent="-457200">
              <a:buFont typeface="Arial" panose="020B0604020202020204" pitchFamily="34" charset="0"/>
              <a:buChar char="•"/>
            </a:pPr>
            <a:endParaRPr lang="en-US" sz="2000" dirty="0">
              <a:solidFill>
                <a:srgbClr val="000000"/>
              </a:solidFill>
              <a:ea typeface="Tahoma" panose="020B0604030504040204" pitchFamily="34" charset="0"/>
              <a:cs typeface="Tahoma" panose="020B0604030504040204" pitchFamily="34" charset="0"/>
            </a:endParaRPr>
          </a:p>
          <a:p>
            <a:endParaRPr lang="en-US" sz="20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86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617279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674E-52B0-4979-94BA-8BA27D89DF0E}"/>
              </a:ext>
            </a:extLst>
          </p:cNvPr>
          <p:cNvSpPr>
            <a:spLocks noGrp="1"/>
          </p:cNvSpPr>
          <p:nvPr>
            <p:ph type="ctrTitle"/>
          </p:nvPr>
        </p:nvSpPr>
        <p:spPr/>
        <p:txBody>
          <a:bodyPr/>
          <a:lstStyle/>
          <a:p>
            <a:r>
              <a:rPr lang="en-US" altLang="en-US" sz="3400" dirty="0"/>
              <a:t>Gaucher Disease</a:t>
            </a:r>
            <a:endParaRPr lang="en-US" sz="3400" dirty="0"/>
          </a:p>
        </p:txBody>
      </p:sp>
    </p:spTree>
    <p:extLst>
      <p:ext uri="{BB962C8B-B14F-4D97-AF65-F5344CB8AC3E}">
        <p14:creationId xmlns:p14="http://schemas.microsoft.com/office/powerpoint/2010/main" val="5112620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Gaucher Disease</a:t>
            </a:r>
          </a:p>
        </p:txBody>
      </p:sp>
      <p:pic>
        <p:nvPicPr>
          <p:cNvPr id="8" name="Picture 7">
            <a:extLst>
              <a:ext uri="{FF2B5EF4-FFF2-40B4-BE49-F238E27FC236}">
                <a16:creationId xmlns:a16="http://schemas.microsoft.com/office/drawing/2014/main" id="{BB2DAC2A-49A7-4262-B954-3EBA88C8EFE6}"/>
              </a:ext>
            </a:extLst>
          </p:cNvPr>
          <p:cNvPicPr>
            <a:picLocks noChangeAspect="1"/>
          </p:cNvPicPr>
          <p:nvPr/>
        </p:nvPicPr>
        <p:blipFill>
          <a:blip r:embed="rId3"/>
          <a:stretch>
            <a:fillRect/>
          </a:stretch>
        </p:blipFill>
        <p:spPr>
          <a:xfrm>
            <a:off x="584037" y="819150"/>
            <a:ext cx="7975925" cy="3886200"/>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88</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14075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Gaucher Disease</a:t>
            </a:r>
          </a:p>
        </p:txBody>
      </p:sp>
      <p:pic>
        <p:nvPicPr>
          <p:cNvPr id="6" name="Picture 5">
            <a:extLst>
              <a:ext uri="{FF2B5EF4-FFF2-40B4-BE49-F238E27FC236}">
                <a16:creationId xmlns:a16="http://schemas.microsoft.com/office/drawing/2014/main" id="{5D08840F-6E50-4556-9AE0-657084D40030}"/>
              </a:ext>
            </a:extLst>
          </p:cNvPr>
          <p:cNvPicPr>
            <a:picLocks noChangeAspect="1"/>
          </p:cNvPicPr>
          <p:nvPr/>
        </p:nvPicPr>
        <p:blipFill>
          <a:blip r:embed="rId3"/>
          <a:stretch>
            <a:fillRect/>
          </a:stretch>
        </p:blipFill>
        <p:spPr>
          <a:xfrm>
            <a:off x="571500" y="1162050"/>
            <a:ext cx="8001000" cy="2819400"/>
          </a:xfrm>
          <a:prstGeom prst="rect">
            <a:avLst/>
          </a:prstGeom>
          <a:noFill/>
        </p:spPr>
      </p:pic>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89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31695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Androgenic Agents</a:t>
            </a:r>
          </a:p>
        </p:txBody>
      </p:sp>
      <p:sp>
        <p:nvSpPr>
          <p:cNvPr id="5" name="Content Placeholder 4"/>
          <p:cNvSpPr>
            <a:spLocks noGrp="1"/>
          </p:cNvSpPr>
          <p:nvPr>
            <p:ph idx="1"/>
          </p:nvPr>
        </p:nvSpPr>
        <p:spPr/>
        <p:txBody>
          <a:bodyPr/>
          <a:lstStyle/>
          <a:p>
            <a:endParaRPr lang="en-US" sz="2200" dirty="0"/>
          </a:p>
          <a:p>
            <a:endParaRPr lang="en-US" sz="2200" dirty="0"/>
          </a:p>
          <a:p>
            <a:endParaRPr lang="en-US" sz="2200" dirty="0"/>
          </a:p>
          <a:p>
            <a:endParaRPr lang="en-US" sz="2200" dirty="0"/>
          </a:p>
          <a:p>
            <a:pPr lvl="1">
              <a:buNone/>
            </a:pPr>
            <a:endParaRPr lang="en-US"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pic>
        <p:nvPicPr>
          <p:cNvPr id="8" name="Picture 7">
            <a:extLst>
              <a:ext uri="{FF2B5EF4-FFF2-40B4-BE49-F238E27FC236}">
                <a16:creationId xmlns:a16="http://schemas.microsoft.com/office/drawing/2014/main" id="{81052524-BF0D-FB45-DD72-A1BE001B525E}"/>
              </a:ext>
            </a:extLst>
          </p:cNvPr>
          <p:cNvPicPr>
            <a:picLocks noChangeAspect="1"/>
          </p:cNvPicPr>
          <p:nvPr/>
        </p:nvPicPr>
        <p:blipFill>
          <a:blip r:embed="rId3"/>
          <a:stretch>
            <a:fillRect/>
          </a:stretch>
        </p:blipFill>
        <p:spPr>
          <a:xfrm>
            <a:off x="136187" y="992889"/>
            <a:ext cx="8871626" cy="3734753"/>
          </a:xfrm>
          <a:prstGeom prst="rect">
            <a:avLst/>
          </a:prstGeom>
        </p:spPr>
      </p:pic>
    </p:spTree>
    <p:extLst>
      <p:ext uri="{BB962C8B-B14F-4D97-AF65-F5344CB8AC3E}">
        <p14:creationId xmlns:p14="http://schemas.microsoft.com/office/powerpoint/2010/main" val="7070669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5639"/>
            <a:ext cx="8229600" cy="857250"/>
          </a:xfrm>
        </p:spPr>
        <p:txBody>
          <a:bodyPr anchor="ctr">
            <a:normAutofit/>
          </a:bodyPr>
          <a:lstStyle/>
          <a:p>
            <a:r>
              <a:rPr lang="en-US" dirty="0"/>
              <a:t>Gaucher Disease</a:t>
            </a:r>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F445594-FFE8-4E90-934C-EFF530110A38}" type="slidenum">
              <a:rPr lang="en-US" smtClean="0"/>
              <a:pPr>
                <a:spcAft>
                  <a:spcPts val="600"/>
                </a:spcAft>
              </a:pPr>
              <a:t>90</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Reaching across Arizona to provide comprehensive </a:t>
            </a:r>
            <a:br>
              <a:rPr lang="en-US" dirty="0"/>
            </a:br>
            <a:r>
              <a:rPr lang="en-US" dirty="0"/>
              <a:t>quality health care for those in need</a:t>
            </a:r>
          </a:p>
        </p:txBody>
      </p:sp>
      <p:pic>
        <p:nvPicPr>
          <p:cNvPr id="6" name="Picture 5">
            <a:extLst>
              <a:ext uri="{FF2B5EF4-FFF2-40B4-BE49-F238E27FC236}">
                <a16:creationId xmlns:a16="http://schemas.microsoft.com/office/drawing/2014/main" id="{E8D84148-2B71-4D00-8FD8-6D12358E27D1}"/>
              </a:ext>
            </a:extLst>
          </p:cNvPr>
          <p:cNvPicPr>
            <a:picLocks noChangeAspect="1"/>
          </p:cNvPicPr>
          <p:nvPr/>
        </p:nvPicPr>
        <p:blipFill>
          <a:blip r:embed="rId3"/>
          <a:stretch>
            <a:fillRect/>
          </a:stretch>
        </p:blipFill>
        <p:spPr>
          <a:xfrm>
            <a:off x="609600" y="869422"/>
            <a:ext cx="3124200" cy="266617"/>
          </a:xfrm>
          <a:prstGeom prst="rect">
            <a:avLst/>
          </a:prstGeom>
        </p:spPr>
      </p:pic>
      <p:pic>
        <p:nvPicPr>
          <p:cNvPr id="8" name="Picture 7">
            <a:extLst>
              <a:ext uri="{FF2B5EF4-FFF2-40B4-BE49-F238E27FC236}">
                <a16:creationId xmlns:a16="http://schemas.microsoft.com/office/drawing/2014/main" id="{74EA5EE2-0D68-2639-F84A-9C1197F98442}"/>
              </a:ext>
            </a:extLst>
          </p:cNvPr>
          <p:cNvPicPr>
            <a:picLocks noChangeAspect="1"/>
          </p:cNvPicPr>
          <p:nvPr/>
        </p:nvPicPr>
        <p:blipFill>
          <a:blip r:embed="rId4"/>
          <a:stretch>
            <a:fillRect/>
          </a:stretch>
        </p:blipFill>
        <p:spPr>
          <a:xfrm>
            <a:off x="609600" y="1353787"/>
            <a:ext cx="7596249" cy="2553195"/>
          </a:xfrm>
          <a:prstGeom prst="rect">
            <a:avLst/>
          </a:prstGeom>
        </p:spPr>
      </p:pic>
    </p:spTree>
    <p:extLst>
      <p:ext uri="{BB962C8B-B14F-4D97-AF65-F5344CB8AC3E}">
        <p14:creationId xmlns:p14="http://schemas.microsoft.com/office/powerpoint/2010/main" val="3160144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Gaucher Disease</a:t>
            </a:r>
          </a:p>
        </p:txBody>
      </p:sp>
      <p:sp>
        <p:nvSpPr>
          <p:cNvPr id="5" name="Content Placeholder 4"/>
          <p:cNvSpPr>
            <a:spLocks noGrp="1"/>
          </p:cNvSpPr>
          <p:nvPr>
            <p:ph idx="1"/>
          </p:nvPr>
        </p:nvSpPr>
        <p:spPr/>
        <p:txBody>
          <a:bodyPr/>
          <a:lstStyle/>
          <a:p>
            <a:pPr marL="457200" indent="-457200">
              <a:buChar char="•"/>
            </a:pPr>
            <a:r>
              <a:rPr lang="en-US" sz="2000" dirty="0">
                <a:solidFill>
                  <a:srgbClr val="000000"/>
                </a:solidFill>
                <a:uFillTx/>
                <a:ea typeface="Tahoma" panose="020B0604030504040204" pitchFamily="34" charset="0"/>
                <a:cs typeface="Tahoma" panose="020B0604030504040204" pitchFamily="34" charset="0"/>
              </a:rPr>
              <a:t>Gaucher disease (GD) is an autosomal recessive condition caused by deficiency of glucocerebrosidase</a:t>
            </a:r>
          </a:p>
          <a:p>
            <a:pPr marL="457200" indent="-457200">
              <a:buChar char="•"/>
            </a:pPr>
            <a:r>
              <a:rPr lang="en-US" sz="2000" dirty="0">
                <a:solidFill>
                  <a:srgbClr val="000000"/>
                </a:solidFill>
                <a:uFillTx/>
                <a:ea typeface="Tahoma" panose="020B0604030504040204" pitchFamily="34" charset="0"/>
                <a:cs typeface="Tahoma" panose="020B0604030504040204" pitchFamily="34" charset="0"/>
              </a:rPr>
              <a:t>This deficiency results in abnormal accumulation of glycolipids in cell lysosomes, which can lead to skeletal disease , anemia, hemorrhage, thrombocytopenia, splenomegaly, hepatomegaly, and growth retardation </a:t>
            </a:r>
          </a:p>
          <a:p>
            <a:pPr marL="457200" indent="-457200"/>
            <a:r>
              <a:rPr lang="en-US" sz="2000" dirty="0">
                <a:solidFill>
                  <a:srgbClr val="000000"/>
                </a:solidFill>
                <a:uFillTx/>
                <a:ea typeface="Tahoma" panose="020B0604030504040204" pitchFamily="34" charset="0"/>
                <a:cs typeface="Tahoma" panose="020B0604030504040204" pitchFamily="34" charset="0"/>
              </a:rPr>
              <a:t>All IV enzyme replacement therapy (ERT) agents, imiglucerase (Cerezyme), velaglucerase alfa (Vpriv), and taliglucerase alfa (Elelyso) are forms of the enzyme glucocerebrosidase, whereas oral substrate reduction therapy (SRT) agents, eliglustat (Cerdelga) and miglustat (Zavesca), function as competitive and reversible inhibitors of the enzyme glucosylceramide synthase</a:t>
            </a: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91</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36452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Gaucher Disease</a:t>
            </a:r>
          </a:p>
        </p:txBody>
      </p:sp>
      <p:sp>
        <p:nvSpPr>
          <p:cNvPr id="5" name="Content Placeholder 4"/>
          <p:cNvSpPr>
            <a:spLocks noGrp="1"/>
          </p:cNvSpPr>
          <p:nvPr>
            <p:ph idx="1"/>
          </p:nvPr>
        </p:nvSpPr>
        <p:spPr>
          <a:xfrm>
            <a:off x="457199" y="791570"/>
            <a:ext cx="8509379" cy="3650652"/>
          </a:xfrm>
        </p:spPr>
        <p:txBody>
          <a:bodyPr/>
          <a:lstStyle/>
          <a:p>
            <a:pPr marL="457200" indent="-457200">
              <a:buChar char="•"/>
            </a:pPr>
            <a:r>
              <a:rPr lang="en-US" sz="2000" dirty="0">
                <a:solidFill>
                  <a:srgbClr val="020202"/>
                </a:solidFill>
                <a:uFillTx/>
                <a:ea typeface="Tahoma" panose="020B0604030504040204" pitchFamily="34" charset="0"/>
                <a:cs typeface="Tahoma" panose="020B0604030504040204" pitchFamily="34" charset="0"/>
              </a:rPr>
              <a:t>The International Collaborative Gaucher Group (ICGG) Gaucher Registry guidelines developed from a consensus of international experts recommend ERT for symptomatic pediatric patients and for those with severe disease</a:t>
            </a:r>
          </a:p>
          <a:p>
            <a:pPr marL="457200" indent="-457200"/>
            <a:r>
              <a:rPr lang="en-US" sz="2000" dirty="0">
                <a:solidFill>
                  <a:srgbClr val="020202"/>
                </a:solidFill>
                <a:uFillTx/>
                <a:ea typeface="Tahoma" panose="020B0604030504040204" pitchFamily="34" charset="0"/>
                <a:cs typeface="Tahoma" panose="020B0604030504040204" pitchFamily="34" charset="0"/>
              </a:rPr>
              <a:t>Treatment should be individualized as response may vary</a:t>
            </a:r>
          </a:p>
          <a:p>
            <a:pPr marL="457200" indent="-457200">
              <a:buChar char="•"/>
            </a:pPr>
            <a:r>
              <a:rPr lang="en-US" sz="2000" dirty="0">
                <a:solidFill>
                  <a:srgbClr val="020202"/>
                </a:solidFill>
                <a:uFillTx/>
                <a:ea typeface="Tahoma" panose="020B0604030504040204" pitchFamily="34" charset="0"/>
                <a:cs typeface="Tahoma" panose="020B0604030504040204" pitchFamily="34" charset="0"/>
              </a:rPr>
              <a:t>Treatment is life-long, and therapy interruptions are not recommended</a:t>
            </a:r>
          </a:p>
          <a:p>
            <a:pPr marL="457200" indent="-457200">
              <a:buChar char="•"/>
            </a:pPr>
            <a:r>
              <a:rPr lang="en-US" sz="2000" dirty="0">
                <a:solidFill>
                  <a:srgbClr val="020202"/>
                </a:solidFill>
                <a:uFillTx/>
                <a:ea typeface="Tahoma" panose="020B0604030504040204" pitchFamily="34" charset="0"/>
                <a:cs typeface="Tahoma" panose="020B0604030504040204" pitchFamily="34" charset="0"/>
              </a:rPr>
              <a:t>Anaphylaxis has been reported in patients treated with taliglucerase</a:t>
            </a:r>
          </a:p>
          <a:p>
            <a:pPr marL="457200" indent="-457200">
              <a:buChar char="•"/>
            </a:pPr>
            <a:r>
              <a:rPr lang="en-US" sz="2000" dirty="0">
                <a:solidFill>
                  <a:srgbClr val="020202"/>
                </a:solidFill>
                <a:uFillTx/>
                <a:ea typeface="Tahoma" panose="020B0604030504040204" pitchFamily="34" charset="0"/>
                <a:cs typeface="Tahoma" panose="020B0604030504040204" pitchFamily="34" charset="0"/>
              </a:rPr>
              <a:t>The use of miglustat has been limited due to toxicity </a:t>
            </a:r>
          </a:p>
          <a:p>
            <a:pPr marL="457200" indent="-457200">
              <a:buChar char="•"/>
            </a:pPr>
            <a:r>
              <a:rPr lang="en-US" sz="2000" dirty="0">
                <a:solidFill>
                  <a:srgbClr val="020202"/>
                </a:solidFill>
              </a:rPr>
              <a:t>Data demonstrate that </a:t>
            </a:r>
            <a:r>
              <a:rPr lang="en-US" sz="2000" dirty="0">
                <a:solidFill>
                  <a:srgbClr val="020202"/>
                </a:solidFill>
                <a:ea typeface="Tahoma" panose="020B0604030504040204" pitchFamily="34" charset="0"/>
                <a:cs typeface="Tahoma" panose="020B0604030504040204" pitchFamily="34" charset="0"/>
              </a:rPr>
              <a:t>Cerezyme</a:t>
            </a:r>
            <a:r>
              <a:rPr lang="en-US" sz="2000" dirty="0">
                <a:solidFill>
                  <a:srgbClr val="020202"/>
                </a:solidFill>
              </a:rPr>
              <a:t> use is not associated with an increased risk of major birth defects, miscarriage, or other adverse maternal or fetal outcomes</a:t>
            </a:r>
            <a:endParaRPr lang="en-US" sz="2000" dirty="0">
              <a:solidFill>
                <a:srgbClr val="020202"/>
              </a:solidFill>
              <a:uFillTx/>
              <a:ea typeface="Tahoma" panose="020B0604030504040204" pitchFamily="34" charset="0"/>
              <a:cs typeface="Tahoma" panose="020B0604030504040204" pitchFamily="34" charset="0"/>
            </a:endParaRPr>
          </a:p>
          <a:p>
            <a:pPr marL="457200" indent="-457200"/>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a:p>
            <a:pPr lvl="1">
              <a:buNone/>
            </a:pPr>
            <a:endParaRPr lang="en-US" sz="1050" dirty="0"/>
          </a:p>
        </p:txBody>
      </p:sp>
      <p:sp>
        <p:nvSpPr>
          <p:cNvPr id="2" name="Slide Number Placeholder 1"/>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92</a:t>
            </a:fld>
            <a:endParaRPr lang="en-US" dirty="0"/>
          </a:p>
        </p:txBody>
      </p:sp>
      <p:sp>
        <p:nvSpPr>
          <p:cNvPr id="3" name="Footer Placeholder 2"/>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876122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F48A-C7C8-48A0-8C88-F5B1978F58ED}"/>
              </a:ext>
            </a:extLst>
          </p:cNvPr>
          <p:cNvSpPr>
            <a:spLocks noGrp="1"/>
          </p:cNvSpPr>
          <p:nvPr>
            <p:ph type="ctrTitle"/>
          </p:nvPr>
        </p:nvSpPr>
        <p:spPr/>
        <p:txBody>
          <a:bodyPr/>
          <a:lstStyle/>
          <a:p>
            <a:r>
              <a:rPr lang="en-US" altLang="en-US" dirty="0"/>
              <a:t>Erythropoiesis Stimulating Proteins</a:t>
            </a:r>
            <a:endParaRPr lang="en-US" dirty="0"/>
          </a:p>
        </p:txBody>
      </p:sp>
    </p:spTree>
    <p:extLst>
      <p:ext uri="{BB962C8B-B14F-4D97-AF65-F5344CB8AC3E}">
        <p14:creationId xmlns:p14="http://schemas.microsoft.com/office/powerpoint/2010/main" val="1891714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94</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1484968549"/>
              </p:ext>
            </p:extLst>
          </p:nvPr>
        </p:nvGraphicFramePr>
        <p:xfrm>
          <a:off x="128286" y="742950"/>
          <a:ext cx="8887428" cy="3827376"/>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398376">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2182101">
                <a:tc>
                  <a:txBody>
                    <a:bodyPr/>
                    <a:lstStyle/>
                    <a:p>
                      <a:pPr marL="0" marR="0">
                        <a:spcBef>
                          <a:spcPts val="0"/>
                        </a:spcBef>
                        <a:spcAft>
                          <a:spcPts val="0"/>
                        </a:spcAft>
                      </a:pPr>
                      <a:r>
                        <a:rPr lang="en-US" sz="1500" dirty="0">
                          <a:solidFill>
                            <a:srgbClr val="000000"/>
                          </a:solidFill>
                          <a:effectLst/>
                        </a:rPr>
                        <a:t>darbepoetin (Aranesp®)</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Amgen</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anemia associated with chronic kidney disease (CKD) including patients on dialysis and patients not on dialysis</a:t>
                      </a:r>
                    </a:p>
                    <a:p>
                      <a:pPr marL="171450" marR="0" lvl="0" indent="-171450">
                        <a:spcBef>
                          <a:spcPts val="0"/>
                        </a:spcBef>
                        <a:spcAft>
                          <a:spcPts val="0"/>
                        </a:spcAft>
                        <a:buSzPct val="80000"/>
                        <a:buFont typeface="Wingdings" panose="05000000000000000000" pitchFamily="2" charset="2"/>
                        <a:buChar char=""/>
                        <a:tabLst>
                          <a:tab pos="228600" algn="l"/>
                        </a:tabLst>
                      </a:pPr>
                      <a:r>
                        <a:rPr lang="en-US" sz="1500" dirty="0">
                          <a:solidFill>
                            <a:srgbClr val="000000"/>
                          </a:solidFill>
                          <a:effectLst/>
                        </a:rPr>
                        <a:t>Treatment of anemia in patients with non-myeloid malignancies where anemia is due to the effect of concomitant myelosuppressive chemotherapy and, upon initiation, a minimum of 2 additional months chemotherapy is planned</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is not indicated for patients receiving myelosuppressive therapy when the anticipated outcome is cure or in in whom anemia can be managed by transfusion</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is not indicated for use in patients receiving hormonal agents, therapeutic biologic products, or radiotherapy unless receiving concomitant myelosuppressive chemotherapy</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is not indicated as a substitute for red blood cell (RBC) transfusion in patients who require immediate correction of anemia</a:t>
                      </a:r>
                    </a:p>
                    <a:p>
                      <a:pPr marL="400050" marR="0" lvl="0" indent="-171450">
                        <a:spcBef>
                          <a:spcPts val="0"/>
                        </a:spcBef>
                        <a:spcAft>
                          <a:spcPts val="0"/>
                        </a:spcAft>
                        <a:buFont typeface="Symbol" panose="05050102010706020507" pitchFamily="18" charset="2"/>
                        <a:buChar char=""/>
                        <a:tabLst>
                          <a:tab pos="228600" algn="l"/>
                        </a:tabLst>
                      </a:pPr>
                      <a:r>
                        <a:rPr lang="en-US" sz="1500" dirty="0">
                          <a:solidFill>
                            <a:srgbClr val="000000"/>
                          </a:solidFill>
                          <a:effectLst/>
                        </a:rPr>
                        <a:t>Darbepoetin use has not been demonstrated in controlled clinical trials to improve quality of life, fatigue, or patient well-being</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41376979"/>
                  </a:ext>
                </a:extLst>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95</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1878592876"/>
              </p:ext>
            </p:extLst>
          </p:nvPr>
        </p:nvGraphicFramePr>
        <p:xfrm>
          <a:off x="128286" y="992888"/>
          <a:ext cx="8887428" cy="3322720"/>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521100">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2707815">
                <a:tc>
                  <a:txBody>
                    <a:bodyPr/>
                    <a:lstStyle/>
                    <a:p>
                      <a:pPr marL="0" marR="0">
                        <a:spcBef>
                          <a:spcPts val="0"/>
                        </a:spcBef>
                        <a:spcAft>
                          <a:spcPts val="0"/>
                        </a:spcAft>
                      </a:pPr>
                      <a:r>
                        <a:rPr lang="en-US" sz="1500" dirty="0">
                          <a:solidFill>
                            <a:srgbClr val="000000"/>
                          </a:solidFill>
                          <a:effectLst/>
                        </a:rPr>
                        <a:t>luspatercept-aamt (Reblozyl®)</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00000"/>
                          </a:solidFill>
                          <a:effectLst/>
                        </a:rPr>
                        <a:t>Celgene/</a:t>
                      </a:r>
                      <a:r>
                        <a:rPr lang="en-US" sz="1500" dirty="0">
                          <a:solidFill>
                            <a:srgbClr val="000000"/>
                          </a:solidFill>
                          <a:effectLst/>
                          <a:highlight>
                            <a:srgbClr val="00FFFF"/>
                          </a:highlight>
                        </a:rPr>
                        <a:t>BMS</a:t>
                      </a:r>
                      <a:endParaRPr lang="en-US" sz="15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Treatment of anemia in adult patients with beta thalassemia who require regular red blood cell (RBC) transfusions</a:t>
                      </a:r>
                    </a:p>
                    <a:p>
                      <a:pPr marL="171450" marR="0" lvl="0" indent="-171450">
                        <a:spcBef>
                          <a:spcPts val="0"/>
                        </a:spcBef>
                        <a:spcAft>
                          <a:spcPts val="0"/>
                        </a:spcAft>
                        <a:buSzPct val="80000"/>
                        <a:buFont typeface="Wingdings" panose="05000000000000000000" pitchFamily="2" charset="2"/>
                        <a:buChar char=""/>
                      </a:pPr>
                      <a:r>
                        <a:rPr lang="en-US" sz="1600" dirty="0">
                          <a:solidFill>
                            <a:srgbClr val="000000"/>
                          </a:solidFill>
                          <a:highlight>
                            <a:srgbClr val="00FFFF"/>
                          </a:highlight>
                        </a:rPr>
                        <a:t>Anemia without previous erythropoiesis stimulating agent use (ESA-naïve) in adult patients with very low- to intermediate-risk myelodysplastic syndromes (MDS) who may require regular red blood cell (RBC) transfusions</a:t>
                      </a:r>
                      <a:endParaRPr lang="en-US" sz="1500" dirty="0">
                        <a:solidFill>
                          <a:srgbClr val="000000"/>
                        </a:solidFill>
                        <a:effectLst/>
                        <a:highlight>
                          <a:srgbClr val="00FFFF"/>
                        </a:highlight>
                      </a:endParaRPr>
                    </a:p>
                    <a:p>
                      <a:pPr marL="171450" marR="0" lvl="0" indent="-171450" algn="l" defTabSz="914400" rtl="0" eaLnBrk="1" fontAlgn="auto" latinLnBrk="0" hangingPunct="1">
                        <a:lnSpc>
                          <a:spcPct val="100000"/>
                        </a:lnSpc>
                        <a:spcBef>
                          <a:spcPts val="0"/>
                        </a:spcBef>
                        <a:spcAft>
                          <a:spcPts val="0"/>
                        </a:spcAft>
                        <a:buClrTx/>
                        <a:buSzPct val="80000"/>
                        <a:buFont typeface="Wingdings" panose="05000000000000000000" pitchFamily="2" charset="2"/>
                        <a:buChar char=""/>
                        <a:tabLst/>
                        <a:defRPr/>
                      </a:pPr>
                      <a:r>
                        <a:rPr lang="en-US" sz="1500" kern="1200" dirty="0">
                          <a:solidFill>
                            <a:srgbClr val="000000"/>
                          </a:solidFill>
                          <a:effectLst/>
                          <a:uFillTx/>
                          <a:latin typeface="+mn-lt"/>
                          <a:ea typeface="+mn-ea"/>
                          <a:cs typeface="+mn-cs"/>
                        </a:rPr>
                        <a:t>Treatment of anemia failing an erythropoiesis stimulating agent and requiring ≥ 2 RBC units over 8 weeks in adult patients with very low- to intermediate-risk myelodysplastic syndromes with ring sideroblasts (MDS-RS) or with myelodysplastic/myeloproliferative neoplasm with ring sideroblasts and thrombocytosis (MDS/MPN-RS-T)</a:t>
                      </a:r>
                      <a:endParaRPr lang="en-US" sz="1500" dirty="0">
                        <a:solidFill>
                          <a:srgbClr val="000000"/>
                        </a:solidFill>
                        <a:effectLst/>
                      </a:endParaRPr>
                    </a:p>
                    <a:p>
                      <a:pPr marL="400050" marR="0" lvl="0" indent="-171450">
                        <a:spcBef>
                          <a:spcPts val="50"/>
                        </a:spcBef>
                        <a:spcAft>
                          <a:spcPts val="50"/>
                        </a:spcAft>
                        <a:buFont typeface="Symbol" panose="05050102010706020507" pitchFamily="18" charset="2"/>
                        <a:buChar char=""/>
                        <a:tabLst>
                          <a:tab pos="228600" algn="l"/>
                          <a:tab pos="457200" algn="l"/>
                        </a:tabLst>
                      </a:pPr>
                      <a:r>
                        <a:rPr lang="en-US" sz="1500" dirty="0">
                          <a:solidFill>
                            <a:srgbClr val="000000"/>
                          </a:solidFill>
                          <a:effectLst/>
                        </a:rPr>
                        <a:t>Luspatercept-aamt is not indicated for use as a substitute for RBC transfusions in patients who require immediate correction of anemia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521467427"/>
                  </a:ext>
                </a:extLst>
              </a:tr>
            </a:tbl>
          </a:graphicData>
        </a:graphic>
      </p:graphicFrame>
    </p:spTree>
    <p:extLst>
      <p:ext uri="{BB962C8B-B14F-4D97-AF65-F5344CB8AC3E}">
        <p14:creationId xmlns:p14="http://schemas.microsoft.com/office/powerpoint/2010/main" val="41560259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96</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3105631258"/>
              </p:ext>
            </p:extLst>
          </p:nvPr>
        </p:nvGraphicFramePr>
        <p:xfrm>
          <a:off x="128286" y="742950"/>
          <a:ext cx="8887428" cy="3200400"/>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437684">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2762716">
                <a:tc>
                  <a:txBody>
                    <a:bodyPr/>
                    <a:lstStyle/>
                    <a:p>
                      <a:pPr marL="0" marR="0">
                        <a:spcBef>
                          <a:spcPts val="0"/>
                        </a:spcBef>
                        <a:spcAft>
                          <a:spcPts val="0"/>
                        </a:spcAft>
                      </a:pPr>
                      <a:r>
                        <a:rPr lang="en-US" sz="1500" dirty="0">
                          <a:solidFill>
                            <a:srgbClr val="000000"/>
                          </a:solidFill>
                          <a:effectLst/>
                        </a:rPr>
                        <a:t>PEG-EPO (Mircera®)</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00000"/>
                          </a:solidFill>
                          <a:effectLst/>
                        </a:rPr>
                        <a:t>Roche/Vifor</a:t>
                      </a:r>
                      <a:endParaRPr lang="en-US" sz="15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Treatment of anemia associated with chronic renal failure (CRF) in adult patients on dialysis and adult patients not on dialysis</a:t>
                      </a:r>
                    </a:p>
                    <a:p>
                      <a:pPr marL="171450" marR="0" lvl="0" indent="-171450">
                        <a:spcBef>
                          <a:spcPts val="0"/>
                        </a:spcBef>
                        <a:spcAft>
                          <a:spcPts val="0"/>
                        </a:spcAft>
                        <a:buSzPct val="80000"/>
                        <a:buFont typeface="Wingdings" panose="05000000000000000000" pitchFamily="2" charset="2"/>
                        <a:buChar char=""/>
                      </a:pPr>
                      <a:r>
                        <a:rPr lang="en-US" sz="1500" dirty="0">
                          <a:solidFill>
                            <a:srgbClr val="000000"/>
                          </a:solidFill>
                          <a:effectLst/>
                        </a:rPr>
                        <a:t>Treatment of anemia associated with CRF in pediatric patients 5 to 17 years of age on hemodialysis who are converting from another ESA after their hemoglobin level was stabilized with an erythropoiesis stimulating agent (ESA)</a:t>
                      </a:r>
                    </a:p>
                    <a:p>
                      <a:pPr marL="400050" marR="0" lvl="0" indent="-171450">
                        <a:spcBef>
                          <a:spcPts val="0"/>
                        </a:spcBef>
                        <a:spcAft>
                          <a:spcPts val="0"/>
                        </a:spcAft>
                        <a:buFont typeface="Symbol" panose="05050102010706020507" pitchFamily="18" charset="2"/>
                        <a:buChar char=""/>
                      </a:pPr>
                      <a:r>
                        <a:rPr lang="en-US" sz="1500" dirty="0">
                          <a:solidFill>
                            <a:srgbClr val="000000"/>
                          </a:solidFill>
                          <a:effectLst/>
                        </a:rPr>
                        <a:t>PEG-EPO use has not been demonstrated in controlled clinical trials to improve quality of life, fatigue, or patient well-being</a:t>
                      </a:r>
                    </a:p>
                    <a:p>
                      <a:pPr marL="400050" marR="0" lvl="0" indent="-171450">
                        <a:spcBef>
                          <a:spcPts val="0"/>
                        </a:spcBef>
                        <a:spcAft>
                          <a:spcPts val="0"/>
                        </a:spcAft>
                        <a:buFont typeface="Symbol" panose="05050102010706020507" pitchFamily="18" charset="2"/>
                        <a:buChar char=""/>
                      </a:pPr>
                      <a:r>
                        <a:rPr lang="en-US" sz="1500" dirty="0">
                          <a:solidFill>
                            <a:srgbClr val="000000"/>
                          </a:solidFill>
                          <a:effectLst/>
                        </a:rPr>
                        <a:t>PEG-EPO is not indicated for treatment of anemia in patients receiving cancer chemotherapy</a:t>
                      </a:r>
                    </a:p>
                    <a:p>
                      <a:pPr marL="400050" marR="0" lvl="0" indent="-171450">
                        <a:spcBef>
                          <a:spcPts val="0"/>
                        </a:spcBef>
                        <a:spcAft>
                          <a:spcPts val="0"/>
                        </a:spcAft>
                        <a:buFont typeface="Symbol" panose="05050102010706020507" pitchFamily="18" charset="2"/>
                        <a:buChar char=""/>
                      </a:pPr>
                      <a:r>
                        <a:rPr lang="en-US" sz="1500" dirty="0">
                          <a:solidFill>
                            <a:srgbClr val="000000"/>
                          </a:solidFill>
                          <a:effectLst/>
                        </a:rPr>
                        <a:t>PEG-EPO is not indicated as a substitute for red blood cell (RBC) transfusion in patients who require immediate correction of anemia</a:t>
                      </a:r>
                      <a:endParaRPr lang="en-US" sz="1500" dirty="0">
                        <a:solidFill>
                          <a:srgbClr val="000000"/>
                        </a:solidFill>
                        <a:effectLst/>
                        <a:latin typeface="Calibri" panose="020F0502020204030204" pitchFamily="34"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1618292957"/>
                  </a:ext>
                </a:extLst>
              </a:tr>
            </a:tbl>
          </a:graphicData>
        </a:graphic>
      </p:graphicFrame>
    </p:spTree>
    <p:extLst>
      <p:ext uri="{BB962C8B-B14F-4D97-AF65-F5344CB8AC3E}">
        <p14:creationId xmlns:p14="http://schemas.microsoft.com/office/powerpoint/2010/main" val="1004177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97</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3565599180"/>
              </p:ext>
            </p:extLst>
          </p:nvPr>
        </p:nvGraphicFramePr>
        <p:xfrm>
          <a:off x="128286" y="742950"/>
          <a:ext cx="8887428" cy="3903576"/>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398376">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1636576">
                <a:tc>
                  <a:txBody>
                    <a:bodyPr/>
                    <a:lstStyle/>
                    <a:p>
                      <a:pPr marL="0" marR="0">
                        <a:spcBef>
                          <a:spcPts val="0"/>
                        </a:spcBef>
                        <a:spcAft>
                          <a:spcPts val="0"/>
                        </a:spcAft>
                      </a:pPr>
                      <a:r>
                        <a:rPr lang="en-US" sz="1500" dirty="0">
                          <a:solidFill>
                            <a:srgbClr val="020202"/>
                          </a:solidFill>
                          <a:effectLst/>
                        </a:rPr>
                        <a:t>rHuEPO</a:t>
                      </a:r>
                      <a:br>
                        <a:rPr lang="en-US" sz="1500" dirty="0">
                          <a:solidFill>
                            <a:srgbClr val="020202"/>
                          </a:solidFill>
                          <a:effectLst/>
                        </a:rPr>
                      </a:br>
                      <a:r>
                        <a:rPr lang="en-US" sz="1500" dirty="0">
                          <a:solidFill>
                            <a:srgbClr val="020202"/>
                          </a:solidFill>
                          <a:effectLst/>
                        </a:rPr>
                        <a:t>(Epogen®)</a:t>
                      </a:r>
                      <a:endParaRPr lang="en-US" sz="150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500" dirty="0">
                          <a:solidFill>
                            <a:srgbClr val="020202"/>
                          </a:solidFill>
                          <a:effectLst/>
                        </a:rPr>
                        <a:t>Amgen</a:t>
                      </a:r>
                      <a:endParaRPr lang="en-US" sz="150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rowSpan="2">
                  <a:txBody>
                    <a:bodyPr/>
                    <a:lstStyle/>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20202"/>
                          </a:solidFill>
                          <a:effectLst/>
                        </a:rPr>
                        <a:t>Treatment of anemia associated with CRF including patients on dialysis and patients not on dialysis to decrease the need for red blood cell (RBC) transfusion</a:t>
                      </a:r>
                    </a:p>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20202"/>
                          </a:solidFill>
                          <a:effectLst/>
                        </a:rPr>
                        <a:t>Treatment of anemia related to therapy with zidovudine (≤ 4,200 mg per week) in HIV-infected patients with endogenous serum erythropoietin levels of ≤ 500 m Units/mL</a:t>
                      </a:r>
                    </a:p>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20202"/>
                          </a:solidFill>
                          <a:effectLst/>
                        </a:rPr>
                        <a:t>Treatment of anemia in patients with non-myeloid malignancies where anemia is due to the effect of concomitant myelosuppressive chemotherapy and, upon initiation, hemoglobin &lt; 10 g/dL and there is a minimum of 2 additional months of planned chemotherapy</a:t>
                      </a:r>
                    </a:p>
                    <a:p>
                      <a:pPr marL="171450" marR="0" lvl="0" indent="-171450">
                        <a:spcBef>
                          <a:spcPts val="0"/>
                        </a:spcBef>
                        <a:spcAft>
                          <a:spcPts val="0"/>
                        </a:spcAft>
                        <a:buFont typeface="Wingdings" panose="05000000000000000000" pitchFamily="2" charset="2"/>
                        <a:buChar char=""/>
                        <a:tabLst>
                          <a:tab pos="228600" algn="l"/>
                        </a:tabLst>
                      </a:pPr>
                      <a:r>
                        <a:rPr lang="en-US" sz="1150" dirty="0">
                          <a:solidFill>
                            <a:srgbClr val="020202"/>
                          </a:solidFill>
                          <a:effectLst/>
                        </a:rPr>
                        <a:t>Indicated to reduce the need for allogenic RBC transfusion among patients with perioperative hemoglobin &gt; 10 to ≤ 13 g/dL who are at high risk for perioperative blood loss from elective, noncardiac, nonvascular surgery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20202"/>
                          </a:solidFill>
                          <a:effectLst/>
                        </a:rPr>
                        <a:t>rHuEPO is not indicated for use in patients receiving hormonal agents, therapeutic biologic products, or radiotherapy unless receiving concomitant myelosuppressive chemotherapy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20202"/>
                          </a:solidFill>
                          <a:effectLst/>
                        </a:rPr>
                        <a:t>rHuEPO is not indicated for patients receiving myelosuppressive therapy when the anticipated outcome is cure or in whom anemia can be managed by transfusion</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20202"/>
                          </a:solidFill>
                          <a:effectLst/>
                        </a:rPr>
                        <a:t>rHuEPO is not indicated as a substitute for red blood cell (RBC) transfusion in patients who require immediate correction of anemia</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20202"/>
                          </a:solidFill>
                          <a:effectLst/>
                        </a:rPr>
                        <a:t>rHuEPO is not indicated in patients undergoing cardiac or vascular surgery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20202"/>
                          </a:solidFill>
                          <a:effectLst/>
                        </a:rPr>
                        <a:t>rHuEPO is not indicated for patients who are willing to donate autologous blood pre-operatively</a:t>
                      </a:r>
                    </a:p>
                    <a:p>
                      <a:pPr marL="400050" marR="0" lvl="0" indent="-171450">
                        <a:spcBef>
                          <a:spcPts val="0"/>
                        </a:spcBef>
                        <a:spcAft>
                          <a:spcPts val="0"/>
                        </a:spcAft>
                        <a:buFont typeface="Symbol" panose="05050102010706020507" pitchFamily="18" charset="2"/>
                        <a:buChar char=""/>
                        <a:tabLst>
                          <a:tab pos="228600" algn="l"/>
                        </a:tabLst>
                      </a:pPr>
                      <a:r>
                        <a:rPr lang="en-US" sz="1150" dirty="0">
                          <a:solidFill>
                            <a:srgbClr val="020202"/>
                          </a:solidFill>
                          <a:effectLst/>
                        </a:rPr>
                        <a:t>rHuEPO use has not been demonstrated in controlled clinical trials to improve quality of life, fatigue, or patient well-being</a:t>
                      </a:r>
                      <a:endParaRPr lang="en-US" sz="115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3909034726"/>
                  </a:ext>
                </a:extLst>
              </a:tr>
              <a:tr h="1636576">
                <a:tc>
                  <a:txBody>
                    <a:bodyPr/>
                    <a:lstStyle/>
                    <a:p>
                      <a:pPr marL="0" marR="0">
                        <a:spcBef>
                          <a:spcPts val="0"/>
                        </a:spcBef>
                        <a:spcAft>
                          <a:spcPts val="0"/>
                        </a:spcAft>
                      </a:pPr>
                      <a:r>
                        <a:rPr lang="en-US" sz="1500" dirty="0">
                          <a:solidFill>
                            <a:srgbClr val="020202"/>
                          </a:solidFill>
                          <a:effectLst/>
                        </a:rPr>
                        <a:t>rHuEPO</a:t>
                      </a:r>
                      <a:br>
                        <a:rPr lang="en-US" sz="1500" dirty="0">
                          <a:solidFill>
                            <a:srgbClr val="020202"/>
                          </a:solidFill>
                          <a:effectLst/>
                        </a:rPr>
                      </a:br>
                      <a:r>
                        <a:rPr lang="en-US" sz="1500" dirty="0">
                          <a:solidFill>
                            <a:srgbClr val="020202"/>
                          </a:solidFill>
                          <a:effectLst/>
                        </a:rPr>
                        <a:t>(Procrit®)</a:t>
                      </a:r>
                      <a:endParaRPr lang="en-US" sz="150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solidFill>
                      <a:srgbClr val="E8EEF6"/>
                    </a:solidFill>
                  </a:tcPr>
                </a:tc>
                <a:tc>
                  <a:txBody>
                    <a:bodyPr/>
                    <a:lstStyle/>
                    <a:p>
                      <a:pPr marL="0" marR="0" algn="ctr">
                        <a:spcBef>
                          <a:spcPts val="0"/>
                        </a:spcBef>
                        <a:spcAft>
                          <a:spcPts val="0"/>
                        </a:spcAft>
                      </a:pPr>
                      <a:r>
                        <a:rPr lang="en-US" sz="1500" dirty="0">
                          <a:solidFill>
                            <a:srgbClr val="020202"/>
                          </a:solidFill>
                          <a:effectLst/>
                        </a:rPr>
                        <a:t>Amgen (distributed by Janssen)</a:t>
                      </a:r>
                      <a:endParaRPr lang="en-US" sz="1500" dirty="0">
                        <a:solidFill>
                          <a:srgbClr val="02020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990" marR="19990" marT="0" marB="0">
                    <a:lnT w="12700" cap="flat" cmpd="sng" algn="ctr">
                      <a:solidFill>
                        <a:schemeClr val="bg1"/>
                      </a:solidFill>
                      <a:prstDash val="solid"/>
                      <a:round/>
                      <a:headEnd type="none" w="med" len="med"/>
                      <a:tailEnd type="none" w="med" len="med"/>
                    </a:lnT>
                    <a:solidFill>
                      <a:srgbClr val="E8EEF6"/>
                    </a:solidFill>
                  </a:tcPr>
                </a:tc>
                <a:tc vMerge="1">
                  <a:txBody>
                    <a:bodyPr/>
                    <a:lstStyle/>
                    <a:p>
                      <a:pPr marL="400050" marR="0" lvl="0" indent="-171450">
                        <a:spcBef>
                          <a:spcPts val="0"/>
                        </a:spcBef>
                        <a:spcAft>
                          <a:spcPts val="0"/>
                        </a:spcAft>
                        <a:buFont typeface="Symbol" panose="05050102010706020507" pitchFamily="18" charset="2"/>
                        <a:buChar char=""/>
                        <a:tabLst>
                          <a:tab pos="228600" algn="l"/>
                        </a:tabLst>
                      </a:pPr>
                      <a:endPar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lnT w="12700" cap="flat" cmpd="sng" algn="ctr">
                      <a:solidFill>
                        <a:schemeClr val="bg1"/>
                      </a:solidFill>
                      <a:prstDash val="solid"/>
                      <a:round/>
                      <a:headEnd type="none" w="med" len="med"/>
                      <a:tailEnd type="none" w="med" len="med"/>
                    </a:lnT>
                    <a:solidFill>
                      <a:srgbClr val="E8EEF6"/>
                    </a:solidFill>
                  </a:tcPr>
                </a:tc>
                <a:extLst>
                  <a:ext uri="{0D108BD9-81ED-4DB2-BD59-A6C34878D82A}">
                    <a16:rowId xmlns:a16="http://schemas.microsoft.com/office/drawing/2014/main" val="2929027427"/>
                  </a:ext>
                </a:extLst>
              </a:tr>
            </a:tbl>
          </a:graphicData>
        </a:graphic>
      </p:graphicFrame>
    </p:spTree>
    <p:extLst>
      <p:ext uri="{BB962C8B-B14F-4D97-AF65-F5344CB8AC3E}">
        <p14:creationId xmlns:p14="http://schemas.microsoft.com/office/powerpoint/2010/main" val="20876615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98</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graphicFrame>
        <p:nvGraphicFramePr>
          <p:cNvPr id="8" name="Table 7">
            <a:extLst>
              <a:ext uri="{FF2B5EF4-FFF2-40B4-BE49-F238E27FC236}">
                <a16:creationId xmlns:a16="http://schemas.microsoft.com/office/drawing/2014/main" id="{A42F73D4-FCD0-450F-9986-08BBB9EC56E6}"/>
              </a:ext>
            </a:extLst>
          </p:cNvPr>
          <p:cNvGraphicFramePr>
            <a:graphicFrameLocks noGrp="1"/>
          </p:cNvGraphicFramePr>
          <p:nvPr>
            <p:extLst>
              <p:ext uri="{D42A27DB-BD31-4B8C-83A1-F6EECF244321}">
                <p14:modId xmlns:p14="http://schemas.microsoft.com/office/powerpoint/2010/main" val="2667763717"/>
              </p:ext>
            </p:extLst>
          </p:nvPr>
        </p:nvGraphicFramePr>
        <p:xfrm>
          <a:off x="128286" y="742950"/>
          <a:ext cx="8887428" cy="3886200"/>
        </p:xfrm>
        <a:graphic>
          <a:graphicData uri="http://schemas.openxmlformats.org/drawingml/2006/table">
            <a:tbl>
              <a:tblPr firstRow="1" bandRow="1" bandCol="1">
                <a:tableStyleId>{5C22544A-7EE6-4342-B048-85BDC9FD1C3A}</a:tableStyleId>
              </a:tblPr>
              <a:tblGrid>
                <a:gridCol w="1031575">
                  <a:extLst>
                    <a:ext uri="{9D8B030D-6E8A-4147-A177-3AD203B41FA5}">
                      <a16:colId xmlns:a16="http://schemas.microsoft.com/office/drawing/2014/main" val="3734476266"/>
                    </a:ext>
                  </a:extLst>
                </a:gridCol>
                <a:gridCol w="1302653">
                  <a:extLst>
                    <a:ext uri="{9D8B030D-6E8A-4147-A177-3AD203B41FA5}">
                      <a16:colId xmlns:a16="http://schemas.microsoft.com/office/drawing/2014/main" val="849421733"/>
                    </a:ext>
                  </a:extLst>
                </a:gridCol>
                <a:gridCol w="6553200">
                  <a:extLst>
                    <a:ext uri="{9D8B030D-6E8A-4147-A177-3AD203B41FA5}">
                      <a16:colId xmlns:a16="http://schemas.microsoft.com/office/drawing/2014/main" val="2140689035"/>
                    </a:ext>
                  </a:extLst>
                </a:gridCol>
              </a:tblGrid>
              <a:tr h="389361">
                <a:tc>
                  <a:txBody>
                    <a:bodyPr/>
                    <a:lstStyle/>
                    <a:p>
                      <a:pPr marL="0" marR="0" algn="ctr">
                        <a:spcBef>
                          <a:spcPts val="0"/>
                        </a:spcBef>
                        <a:spcAft>
                          <a:spcPts val="0"/>
                        </a:spcAft>
                      </a:pPr>
                      <a:r>
                        <a:rPr lang="en-US" sz="1500" b="0" dirty="0">
                          <a:solidFill>
                            <a:srgbClr val="000000"/>
                          </a:solidFill>
                          <a:effectLst/>
                        </a:rPr>
                        <a:t>Drug</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Manufacturer</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tc>
                  <a:txBody>
                    <a:bodyPr/>
                    <a:lstStyle/>
                    <a:p>
                      <a:pPr marL="0" marR="0" algn="ctr">
                        <a:spcBef>
                          <a:spcPts val="0"/>
                        </a:spcBef>
                        <a:spcAft>
                          <a:spcPts val="0"/>
                        </a:spcAft>
                      </a:pPr>
                      <a:r>
                        <a:rPr lang="en-US" sz="1500" b="0" dirty="0">
                          <a:solidFill>
                            <a:srgbClr val="000000"/>
                          </a:solidFill>
                          <a:effectLst/>
                        </a:rPr>
                        <a:t>FDA-Approved Indications</a:t>
                      </a:r>
                      <a:endParaRPr lang="en-US" sz="15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6844" marR="16844" marT="0" marB="0" anchor="ctr">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13107780"/>
                  </a:ext>
                </a:extLst>
              </a:tr>
              <a:tr h="3496839">
                <a:tc>
                  <a:txBody>
                    <a:bodyPr/>
                    <a:lstStyle/>
                    <a:p>
                      <a:pPr marL="0" marR="0">
                        <a:spcBef>
                          <a:spcPts val="0"/>
                        </a:spcBef>
                        <a:spcAft>
                          <a:spcPts val="0"/>
                        </a:spcAft>
                      </a:pPr>
                      <a:r>
                        <a:rPr lang="en-US" sz="1400" dirty="0">
                          <a:solidFill>
                            <a:srgbClr val="000000"/>
                          </a:solidFill>
                          <a:effectLst/>
                        </a:rPr>
                        <a:t>rHuEPO-epbx (Retacrit®)</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0" marR="0" algn="ctr">
                        <a:spcBef>
                          <a:spcPts val="0"/>
                        </a:spcBef>
                        <a:spcAft>
                          <a:spcPts val="0"/>
                        </a:spcAft>
                      </a:pPr>
                      <a:r>
                        <a:rPr lang="en-US" sz="1400" dirty="0">
                          <a:solidFill>
                            <a:srgbClr val="000000"/>
                          </a:solidFill>
                          <a:effectLst/>
                        </a:rPr>
                        <a:t>Pfizer (Hospira)</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9155" marR="19155"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tc>
                  <a:txBody>
                    <a:bodyPr/>
                    <a:lstStyle/>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Treatment of anemia associated with CKD including patients on dialysis and patients not on dialysis to decrease the need for red blood cell (RBC) transfusion</a:t>
                      </a:r>
                    </a:p>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Treatment of anemia due to zidovudine administered at ≤ 4,200 mg per week in HIV-infected patients with endogenous serum erythropoietin levels of ≤ 500 mUnits/mL</a:t>
                      </a:r>
                    </a:p>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Treatment of anemia in patients with non-myeloid malignancies where anemia is due to the effect of concomitant myelosuppressive chemotherapy and, upon initiation, there is a minimum of 2 additional months of planned chemotherapy</a:t>
                      </a:r>
                    </a:p>
                    <a:p>
                      <a:pPr marL="171450" marR="0" lvl="0" indent="-171450">
                        <a:spcBef>
                          <a:spcPts val="50"/>
                        </a:spcBef>
                        <a:spcAft>
                          <a:spcPts val="50"/>
                        </a:spcAft>
                        <a:buFont typeface="Wingdings" panose="05000000000000000000" pitchFamily="2" charset="2"/>
                        <a:buChar char=""/>
                        <a:tabLst>
                          <a:tab pos="228600" algn="l"/>
                        </a:tabLst>
                      </a:pPr>
                      <a:r>
                        <a:rPr lang="en-US" sz="1100" dirty="0">
                          <a:solidFill>
                            <a:srgbClr val="000000"/>
                          </a:solidFill>
                          <a:effectLst/>
                          <a:latin typeface="Calibri" panose="020F0502020204030204" pitchFamily="34" charset="0"/>
                          <a:cs typeface="Calibri" panose="020F0502020204030204" pitchFamily="34" charset="0"/>
                        </a:rPr>
                        <a:t>Reduce the need for allogeneic RBC transfusions among patients with perioperative hemoglobin &gt; 10 to ≤ 13 g/dL who are at high risk for perioperative blood loss from elective, noncardiac, nonvascular surgery </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for use in patients receiving hormonal agents, therapeutic biologic products, or radiotherapy unless receiving concomitant myelosuppressive chemotherapy</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for patients receiving myelosuppressive therapy when the anticipated outcome is cure or in in whom anemia can be managed by transfusion</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as a substitute for RBC transfusion in patients who require immediate correction of anemia</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in patients undergoing cardiac or vascular surgery</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is not indicated for patients who are willing to donate autologous blood pre-operatively</a:t>
                      </a:r>
                    </a:p>
                    <a:p>
                      <a:pPr marL="400050" marR="0" lvl="0" indent="-171450">
                        <a:spcBef>
                          <a:spcPts val="50"/>
                        </a:spcBef>
                        <a:spcAft>
                          <a:spcPts val="50"/>
                        </a:spcAft>
                        <a:buFont typeface="Symbol" panose="05050102010706020507" pitchFamily="18" charset="2"/>
                        <a:buChar char=""/>
                        <a:tabLst>
                          <a:tab pos="228600" algn="l"/>
                          <a:tab pos="457200" algn="l"/>
                        </a:tabLst>
                      </a:pPr>
                      <a:r>
                        <a:rPr lang="en-US" sz="1100" dirty="0">
                          <a:solidFill>
                            <a:srgbClr val="000000"/>
                          </a:solidFill>
                          <a:effectLst/>
                          <a:latin typeface="Calibri" panose="020F0502020204030204" pitchFamily="34" charset="0"/>
                          <a:cs typeface="Calibri" panose="020F0502020204030204" pitchFamily="34" charset="0"/>
                        </a:rPr>
                        <a:t>Epoetin alfa-epbx use has not been demonstrated in controlled clinical trials to improve quality of life, fatigue, or patient well-being</a:t>
                      </a:r>
                      <a:endPar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16844" marR="16844"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8EEF6"/>
                    </a:solidFill>
                  </a:tcPr>
                </a:tc>
                <a:extLst>
                  <a:ext uri="{0D108BD9-81ED-4DB2-BD59-A6C34878D82A}">
                    <a16:rowId xmlns:a16="http://schemas.microsoft.com/office/drawing/2014/main" val="283907206"/>
                  </a:ext>
                </a:extLst>
              </a:tr>
            </a:tbl>
          </a:graphicData>
        </a:graphic>
      </p:graphicFrame>
    </p:spTree>
    <p:extLst>
      <p:ext uri="{BB962C8B-B14F-4D97-AF65-F5344CB8AC3E}">
        <p14:creationId xmlns:p14="http://schemas.microsoft.com/office/powerpoint/2010/main" val="35282020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Stimulating Proteins</a:t>
            </a:r>
          </a:p>
        </p:txBody>
      </p:sp>
      <p:sp>
        <p:nvSpPr>
          <p:cNvPr id="3" name="Content Placeholder 2"/>
          <p:cNvSpPr>
            <a:spLocks noGrp="1"/>
          </p:cNvSpPr>
          <p:nvPr>
            <p:ph idx="1"/>
          </p:nvPr>
        </p:nvSpPr>
        <p:spPr/>
        <p:txBody>
          <a:bodyPr/>
          <a:lstStyle/>
          <a:p>
            <a:pPr marL="457200" indent="-457200">
              <a:buChar char="•"/>
            </a:pPr>
            <a:r>
              <a:rPr lang="en-US" sz="2200" dirty="0">
                <a:solidFill>
                  <a:srgbClr val="000000"/>
                </a:solidFill>
                <a:uFillTx/>
                <a:ea typeface="Tahoma" panose="020B0604030504040204" pitchFamily="34" charset="0"/>
                <a:cs typeface="Tahoma" panose="020B0604030504040204" pitchFamily="34" charset="0"/>
              </a:rPr>
              <a:t>Anemia affects over 3 million Americans as it is a result of numerous diseases, as well as adverse effects of treatments</a:t>
            </a:r>
          </a:p>
          <a:p>
            <a:pPr marL="457200" indent="-457200">
              <a:buChar char="•"/>
            </a:pPr>
            <a:r>
              <a:rPr lang="en-US" sz="2200" dirty="0">
                <a:solidFill>
                  <a:srgbClr val="000000"/>
                </a:solidFill>
                <a:uFillTx/>
                <a:ea typeface="Tahoma" panose="020B0604030504040204" pitchFamily="34" charset="0"/>
                <a:cs typeface="Tahoma" panose="020B0604030504040204" pitchFamily="34" charset="0"/>
              </a:rPr>
              <a:t>Erythropoietin is a glycoprotein produced in the kidneys that stimulates red blood cell production from bone marrow</a:t>
            </a:r>
          </a:p>
          <a:p>
            <a:pPr marL="457200" indent="-457200"/>
            <a:r>
              <a:rPr lang="en-US" sz="2200" dirty="0">
                <a:solidFill>
                  <a:srgbClr val="000000"/>
                </a:solidFill>
                <a:uFillTx/>
                <a:ea typeface="Tahoma" panose="020B0604030504040204" pitchFamily="34" charset="0"/>
                <a:cs typeface="Tahoma" panose="020B0604030504040204" pitchFamily="34" charset="0"/>
              </a:rPr>
              <a:t>The updated American Society of Clinical Oncology (ASCO) and the American Society of Hematology (ASH) joint clinical practice guidelines for the use of ESAs in patients with cancer recommend minimizing ESA use, particularly in patients with malignancy being treated with curative intent</a:t>
            </a: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457200" indent="-457200">
              <a:buChar char="•"/>
            </a:pPr>
            <a:endParaRPr lang="en-US" sz="2000" dirty="0">
              <a:solidFill>
                <a:srgbClr val="000000"/>
              </a:solidFill>
              <a:uFillTx/>
              <a:ea typeface="Tahoma" panose="020B0604030504040204" pitchFamily="34" charset="0"/>
              <a:cs typeface="Tahoma" panose="020B0604030504040204" pitchFamily="34" charset="0"/>
            </a:endParaRPr>
          </a:p>
          <a:p>
            <a:pPr marL="0" indent="0">
              <a:buNone/>
            </a:pPr>
            <a:endParaRPr lang="en-US" sz="1800" dirty="0">
              <a:solidFill>
                <a:srgbClr val="000000"/>
              </a:solidFill>
            </a:endParaRPr>
          </a:p>
        </p:txBody>
      </p:sp>
      <p:sp>
        <p:nvSpPr>
          <p:cNvPr id="4" name="Slide Number Placeholder 3"/>
          <p:cNvSpPr>
            <a:spLocks noGrp="1"/>
          </p:cNvSpPr>
          <p:nvPr>
            <p:ph type="sldNum" sz="quarter" idx="4294967295"/>
          </p:nvPr>
        </p:nvSpPr>
        <p:spPr>
          <a:xfrm>
            <a:off x="7010400" y="6197600"/>
            <a:ext cx="2133600" cy="288925"/>
          </a:xfrm>
          <a:prstGeom prst="rect">
            <a:avLst/>
          </a:prstGeom>
        </p:spPr>
        <p:txBody>
          <a:bodyPr anchor="b" anchorCtr="0"/>
          <a:lstStyle>
            <a:defPPr>
              <a:defRPr lang="en-US"/>
            </a:defPPr>
            <a:lvl1pPr marL="0" algn="r" defTabSz="914400" rtl="0" eaLnBrk="1" latinLnBrk="0" hangingPunct="1">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445594-FFE8-4E90-934C-EFF530110A38}" type="slidenum">
              <a:rPr lang="en-US" smtClean="0"/>
              <a:pPr/>
              <a:t>99</a:t>
            </a:fld>
            <a:endParaRPr lang="en-US" dirty="0"/>
          </a:p>
        </p:txBody>
      </p:sp>
      <p:sp>
        <p:nvSpPr>
          <p:cNvPr id="5" name="Footer Placeholder 4"/>
          <p:cNvSpPr>
            <a:spLocks noGrp="1"/>
          </p:cNvSpPr>
          <p:nvPr>
            <p:ph type="ftr" sz="quarter" idx="4294967295"/>
          </p:nvPr>
        </p:nvSpPr>
        <p:spPr>
          <a:xfrm>
            <a:off x="0" y="6197600"/>
            <a:ext cx="9144000" cy="381000"/>
          </a:xfrm>
          <a:prstGeom prst="rect">
            <a:avLst/>
          </a:prstGeom>
        </p:spPr>
        <p:txBody>
          <a:bodyPr anchor="b" anchorCtr="0"/>
          <a:lstStyle>
            <a:defPPr>
              <a:defRPr lang="en-US"/>
            </a:defPPr>
            <a:lvl1pPr marL="0" algn="ctr" defTabSz="914400" rtl="0" eaLnBrk="1" latinLnBrk="0" hangingPunct="1">
              <a:lnSpc>
                <a:spcPts val="1200"/>
              </a:lnSpc>
              <a:defRPr sz="11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theme/theme1.xml><?xml version="1.0" encoding="utf-8"?>
<a:theme xmlns:a="http://schemas.openxmlformats.org/drawingml/2006/main" name="2020 PowerPoint template">
  <a:themeElements>
    <a:clrScheme name="Custom 35">
      <a:dk1>
        <a:srgbClr val="595959"/>
      </a:dk1>
      <a:lt1>
        <a:sysClr val="window" lastClr="FFFFFF"/>
      </a:lt1>
      <a:dk2>
        <a:srgbClr val="1F497D"/>
      </a:dk2>
      <a:lt2>
        <a:srgbClr val="FFFFFF"/>
      </a:lt2>
      <a:accent1>
        <a:srgbClr val="338DCC"/>
      </a:accent1>
      <a:accent2>
        <a:srgbClr val="FFCB08"/>
      </a:accent2>
      <a:accent3>
        <a:srgbClr val="702339"/>
      </a:accent3>
      <a:accent4>
        <a:srgbClr val="567C50"/>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8BF54820A32941A4C83040601D02A3" ma:contentTypeVersion="2" ma:contentTypeDescription="Create a new document." ma:contentTypeScope="" ma:versionID="0cccd04d1e2e7338cbf9f88af83d0117">
  <xsd:schema xmlns:xsd="http://www.w3.org/2001/XMLSchema" xmlns:xs="http://www.w3.org/2001/XMLSchema" xmlns:p="http://schemas.microsoft.com/office/2006/metadata/properties" xmlns:ns2="380938eb-db36-46eb-8d90-622598e42e32" targetNamespace="http://schemas.microsoft.com/office/2006/metadata/properties" ma:root="true" ma:fieldsID="fc65807e56e8350730fb2997f475abcb" ns2:_="">
    <xsd:import namespace="380938eb-db36-46eb-8d90-622598e42e3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938eb-db36-46eb-8d90-622598e42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9AC4EB-77CC-4C34-9469-1161117C6189}">
  <ds:schemaRefs>
    <ds:schemaRef ds:uri="http://schemas.microsoft.com/sharepoint/v3/contenttype/forms"/>
  </ds:schemaRefs>
</ds:datastoreItem>
</file>

<file path=customXml/itemProps2.xml><?xml version="1.0" encoding="utf-8"?>
<ds:datastoreItem xmlns:ds="http://schemas.openxmlformats.org/officeDocument/2006/customXml" ds:itemID="{1F0B88B5-791B-451F-860F-61B6FE2B7B37}">
  <ds:schemaRefs>
    <ds:schemaRef ds:uri="380938eb-db36-46eb-8d90-622598e42e3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9A4339D-56B0-4038-841E-2918F08930F1}">
  <ds:schemaRefs>
    <ds:schemaRef ds:uri="http://schemas.microsoft.com/office/2006/documentManagement/types"/>
    <ds:schemaRef ds:uri="380938eb-db36-46eb-8d90-622598e42e32"/>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2746</TotalTime>
  <Words>20434</Words>
  <Application>Microsoft Office PowerPoint</Application>
  <PresentationFormat>On-screen Show (16:9)</PresentationFormat>
  <Paragraphs>2558</Paragraphs>
  <Slides>218</Slides>
  <Notes>117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218</vt:i4>
      </vt:variant>
    </vt:vector>
  </HeadingPairs>
  <TitlesOfParts>
    <vt:vector size="228" baseType="lpstr">
      <vt:lpstr>MS Mincho</vt:lpstr>
      <vt:lpstr>Arial</vt:lpstr>
      <vt:lpstr>Calibri</vt:lpstr>
      <vt:lpstr>Courier New</vt:lpstr>
      <vt:lpstr>Symbol</vt:lpstr>
      <vt:lpstr>Tahoma</vt:lpstr>
      <vt:lpstr>Times New Roman</vt:lpstr>
      <vt:lpstr>Tw Cen MT</vt:lpstr>
      <vt:lpstr>Wingdings</vt:lpstr>
      <vt:lpstr>2020 PowerPoint template</vt:lpstr>
      <vt:lpstr>PowerPoint Presentation</vt:lpstr>
      <vt:lpstr> Welcome and Introductions</vt:lpstr>
      <vt:lpstr>Magellan Class Reviews</vt:lpstr>
      <vt:lpstr>Magellan Class Reviews</vt:lpstr>
      <vt:lpstr>Magellan Class Reviews</vt:lpstr>
      <vt:lpstr>Magellan Class Reviews</vt:lpstr>
      <vt:lpstr>Magellan Drug Class Reviews</vt:lpstr>
      <vt:lpstr>Androgenic Agents</vt:lpstr>
      <vt:lpstr>Androgenic Agents</vt:lpstr>
      <vt:lpstr>Androgenic Agents</vt:lpstr>
      <vt:lpstr>Androgenic Agents</vt:lpstr>
      <vt:lpstr>Androgenic Agents</vt:lpstr>
      <vt:lpstr>Androgenic Agents</vt:lpstr>
      <vt:lpstr>Androgenic Agents</vt:lpstr>
      <vt:lpstr>Androgenic Agents</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Antidepressants, Other</vt:lpstr>
      <vt:lpstr> Antidepressants, SSRIs</vt:lpstr>
      <vt:lpstr>Antidepressants, SSRIs</vt:lpstr>
      <vt:lpstr>Antidepressants, SSRIs</vt:lpstr>
      <vt:lpstr>Antidepressants, SSRIs</vt:lpstr>
      <vt:lpstr>Antidepressants, SSRIs</vt:lpstr>
      <vt:lpstr>Antidepressants, SSRIs</vt:lpstr>
      <vt:lpstr>Antidepressants, SSRIs</vt:lpstr>
      <vt:lpstr>Antivirals, Topical</vt:lpstr>
      <vt:lpstr>Antivirals, Topical</vt:lpstr>
      <vt:lpstr>Antivirals, Topical</vt:lpstr>
      <vt:lpstr>Antivirals, Topical</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Bone Resorption Suppression and Related Agents</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Bronchodilators, Beta Agonist</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Colony Stimulating Factors</vt:lpstr>
      <vt:lpstr>Gaucher Disease</vt:lpstr>
      <vt:lpstr>Gaucher Disease</vt:lpstr>
      <vt:lpstr>Gaucher Disease</vt:lpstr>
      <vt:lpstr>Gaucher Disease</vt:lpstr>
      <vt:lpstr>Gaucher Disease</vt:lpstr>
      <vt:lpstr>Gaucher Disease</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Erythropoiesis Stimulating Proteins</vt:lpstr>
      <vt:lpstr>Hypoglycemics, Alpha-Glucosidase Inhibitors </vt:lpstr>
      <vt:lpstr>Hypoglycemics, Alpha-Glucosidase Inhibitors</vt:lpstr>
      <vt:lpstr>Hypoglycemics, Alpha-Glucosidase Inhibitors</vt:lpstr>
      <vt:lpstr>Hypoglycemics, Metformins</vt:lpstr>
      <vt:lpstr>Hypoglycemics, Metformins</vt:lpstr>
      <vt:lpstr>Hypoglycemics, Metformins</vt:lpstr>
      <vt:lpstr>Hypoglycemics, Metformins</vt:lpstr>
      <vt:lpstr>Hypoglycemics, Metformins</vt:lpstr>
      <vt:lpstr>Hypoglycemics, Metformins</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Hypoglycemics, SGLT2</vt:lpstr>
      <vt:lpstr>Immune Globulins</vt:lpstr>
      <vt:lpstr>Immune Globulins</vt:lpstr>
      <vt:lpstr>Immune Globulins</vt:lpstr>
      <vt:lpstr>Immune Globulins</vt:lpstr>
      <vt:lpstr>Immune Globulins</vt:lpstr>
      <vt:lpstr>Immune Globulins</vt:lpstr>
      <vt:lpstr>Immune Globulins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Oncology Oral, Hematologic Cancers</vt:lpstr>
      <vt:lpstr>Ophthalmics, Anti-Inflammatory/Immunomodulator</vt:lpstr>
      <vt:lpstr>Ophthalmics, Anti-Inflammatory/Immunomodulator</vt:lpstr>
      <vt:lpstr>Ophthalmics, Anti-Inflammatory/Immunomodulator</vt:lpstr>
      <vt:lpstr>Ophthalmics, Anti-Inflammatory/Immunomodulator</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Pulmonary Arterial Hypertension (PAH) Agents, Oral and Inhaled</vt:lpstr>
      <vt:lpstr>Otic Antibiotics</vt:lpstr>
      <vt:lpstr>Otic Antibiotics</vt:lpstr>
      <vt:lpstr>Otic Antibiotics</vt:lpstr>
      <vt:lpstr>Otic Antibiotics</vt:lpstr>
      <vt:lpstr>Otic Antibiotics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Thrombopoiesis Stimulating Proteins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Ulcerative Colitis Agents</vt:lpstr>
      <vt:lpstr>New Drug Reviews</vt:lpstr>
      <vt:lpstr>New Drugs</vt:lpstr>
      <vt:lpstr>Bimzelx (bimekizumab)</vt:lpstr>
      <vt:lpstr>Bimzelx (bimekizumab)</vt:lpstr>
      <vt:lpstr>Bimzelx (bimekizumab)</vt:lpstr>
      <vt:lpstr>Bimzelx (bimekizumab)</vt:lpstr>
      <vt:lpstr>Daybue (trofinetide)</vt:lpstr>
      <vt:lpstr>Daybue (trofinetide)</vt:lpstr>
      <vt:lpstr>Jesduvroq (daprodustat)</vt:lpstr>
      <vt:lpstr>Jesduvroq (daprodustat)</vt:lpstr>
      <vt:lpstr>Jesduvroq (daprodustat)</vt:lpstr>
      <vt:lpstr>Omvoh (mirikizumab)</vt:lpstr>
      <vt:lpstr>Omvoh (mirikizumab)</vt:lpstr>
      <vt:lpstr>Omvoh (mirikizumab)</vt:lpstr>
      <vt:lpstr>Omvoh (mirikizumab)</vt:lpstr>
      <vt:lpstr>Omvoh (mirikizumab)</vt:lpstr>
      <vt:lpstr>Omvoh (mirikizumab)</vt:lpstr>
      <vt:lpstr>Skyclarys (omaveloxolone) </vt:lpstr>
      <vt:lpstr>Skyclarys (omaveloxolone) </vt:lpstr>
      <vt:lpstr>Skyclarys (omaveloxolone) </vt:lpstr>
      <vt:lpstr>Velsipity (etrasimod)</vt:lpstr>
      <vt:lpstr>Velsipity (etrasimod)</vt:lpstr>
      <vt:lpstr>Velsipity (etrasimod)</vt:lpstr>
      <vt:lpstr>Velsipity (etrasimod)</vt:lpstr>
      <vt:lpstr>Zurzuvae (zuranolone)</vt:lpstr>
      <vt:lpstr>Zurzuvae (zuranolone)</vt:lpstr>
      <vt:lpstr>Break and Executive Session</vt:lpstr>
      <vt:lpstr>Public Therapeutic Class Votes </vt:lpstr>
      <vt:lpstr>Biosimilar Update </vt:lpstr>
      <vt:lpstr>P&amp;T Meeting Dates</vt:lpstr>
    </vt:vector>
  </TitlesOfParts>
  <Company>Arizona AHCCCS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Douiki, Hind</dc:creator>
  <cp:lastModifiedBy>Davis, Robin</cp:lastModifiedBy>
  <cp:revision>8</cp:revision>
  <dcterms:created xsi:type="dcterms:W3CDTF">2021-10-14T23:06:31Z</dcterms:created>
  <dcterms:modified xsi:type="dcterms:W3CDTF">2024-01-25T00:23:53Z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e07fcc-3295-428b-88ad-2394f5c2a736_Enabled">
    <vt:lpwstr>true</vt:lpwstr>
  </property>
  <property fmtid="{D5CDD505-2E9C-101B-9397-08002B2CF9AE}" pid="3" name="MSIP_Label_8be07fcc-3295-428b-88ad-2394f5c2a736_SetDate">
    <vt:lpwstr>2021-10-14T23:06:51Z</vt:lpwstr>
  </property>
  <property fmtid="{D5CDD505-2E9C-101B-9397-08002B2CF9AE}" pid="4" name="MSIP_Label_8be07fcc-3295-428b-88ad-2394f5c2a736_Method">
    <vt:lpwstr>Standard</vt:lpwstr>
  </property>
  <property fmtid="{D5CDD505-2E9C-101B-9397-08002B2CF9AE}" pid="5" name="MSIP_Label_8be07fcc-3295-428b-88ad-2394f5c2a736_Name">
    <vt:lpwstr>Business Use</vt:lpwstr>
  </property>
  <property fmtid="{D5CDD505-2E9C-101B-9397-08002B2CF9AE}" pid="6" name="MSIP_Label_8be07fcc-3295-428b-88ad-2394f5c2a736_SiteId">
    <vt:lpwstr>a9df4fcb-7f39-49f4-9d70-1ee81b27a772</vt:lpwstr>
  </property>
  <property fmtid="{D5CDD505-2E9C-101B-9397-08002B2CF9AE}" pid="7" name="MSIP_Label_8be07fcc-3295-428b-88ad-2394f5c2a736_ActionId">
    <vt:lpwstr>e740e8dc-5813-45e8-84ab-f4c0c5fd292b</vt:lpwstr>
  </property>
  <property fmtid="{D5CDD505-2E9C-101B-9397-08002B2CF9AE}" pid="8" name="MSIP_Label_8be07fcc-3295-428b-88ad-2394f5c2a736_ContentBits">
    <vt:lpwstr>0</vt:lpwstr>
  </property>
  <property fmtid="{D5CDD505-2E9C-101B-9397-08002B2CF9AE}" pid="9" name="ContentTypeId">
    <vt:lpwstr>0x010100328BF54820A32941A4C83040601D02A3</vt:lpwstr>
  </property>
</Properties>
</file>