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69" r:id="rId4"/>
    <p:sldId id="265" r:id="rId5"/>
    <p:sldId id="268" r:id="rId6"/>
    <p:sldId id="264" r:id="rId7"/>
    <p:sldId id="263" r:id="rId8"/>
    <p:sldId id="262" r:id="rId9"/>
    <p:sldId id="267" r:id="rId10"/>
    <p:sldId id="261" r:id="rId11"/>
    <p:sldId id="266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Arizona SIM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Arizona strategy requires broad engagement and support from stakeholders</a:t>
            </a:r>
          </a:p>
          <a:p>
            <a:pPr lvl="1"/>
            <a:r>
              <a:rPr lang="en-US" dirty="0" smtClean="0"/>
              <a:t>Kickoff meeting and letters of support for application by July 11</a:t>
            </a:r>
          </a:p>
          <a:p>
            <a:pPr lvl="1"/>
            <a:r>
              <a:rPr lang="en-US" dirty="0" smtClean="0"/>
              <a:t>Structured workgroups on initiative focus areas</a:t>
            </a:r>
          </a:p>
          <a:p>
            <a:pPr lvl="1"/>
            <a:r>
              <a:rPr lang="en-US" dirty="0" smtClean="0"/>
              <a:t>Ongoing, collaborative participation in initiative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6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letters due to Governor’s Office July 11, 2014</a:t>
            </a:r>
          </a:p>
          <a:p>
            <a:r>
              <a:rPr lang="en-US" dirty="0" smtClean="0"/>
              <a:t>Arizona to submit Model Test application on July 21, 2014</a:t>
            </a:r>
          </a:p>
          <a:p>
            <a:r>
              <a:rPr lang="en-US" dirty="0" smtClean="0"/>
              <a:t>Presentation to CMS/HHS experts in late summer/early fall</a:t>
            </a:r>
          </a:p>
          <a:p>
            <a:r>
              <a:rPr lang="en-US" dirty="0" smtClean="0"/>
              <a:t>Award in Fall 2014</a:t>
            </a:r>
          </a:p>
          <a:p>
            <a:r>
              <a:rPr lang="en-US" dirty="0" smtClean="0"/>
              <a:t>Work continues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2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CMS established State Innovation Model (SIM) Initiative for multi-payer efforts around payment reform and health system transformation.</a:t>
            </a:r>
          </a:p>
          <a:p>
            <a:r>
              <a:rPr lang="en-US" sz="2800" dirty="0" smtClean="0"/>
              <a:t>Goal is to achieve statewide transformation for the preponderance of care delivered within the state and:</a:t>
            </a:r>
          </a:p>
          <a:p>
            <a:pPr lvl="1"/>
            <a:r>
              <a:rPr lang="en-US" dirty="0" smtClean="0"/>
              <a:t>Improve health</a:t>
            </a:r>
          </a:p>
          <a:p>
            <a:pPr lvl="1"/>
            <a:r>
              <a:rPr lang="en-US" dirty="0" smtClean="0"/>
              <a:t>Transform delivery system</a:t>
            </a:r>
          </a:p>
          <a:p>
            <a:pPr lvl="1"/>
            <a:r>
              <a:rPr lang="en-US" dirty="0" smtClean="0"/>
              <a:t>Lower 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Overview – Delivery System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CMS has identified goals for delivery system transformation – states must work toward engaging providers in: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59426"/>
              </p:ext>
            </p:extLst>
          </p:nvPr>
        </p:nvGraphicFramePr>
        <p:xfrm>
          <a:off x="609600" y="2320888"/>
          <a:ext cx="7772400" cy="375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30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Delivery System Transformation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Providers participate in integrated or virtually integrated delivery models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Providers use HIT to improve quality</a:t>
                      </a:r>
                      <a:endParaRPr lang="en-US" sz="1600" dirty="0"/>
                    </a:p>
                  </a:txBody>
                  <a:tcPr anchor="ctr"/>
                </a:tc>
              </a:tr>
              <a:tr h="56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&gt;80%</a:t>
                      </a:r>
                      <a:r>
                        <a:rPr lang="en-US" sz="1600" baseline="0" dirty="0" smtClean="0"/>
                        <a:t> of provider payments from all payers are value based, non-FFS structures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Adequate healthcare workforce</a:t>
                      </a:r>
                      <a:endParaRPr lang="en-US" sz="1600" dirty="0"/>
                    </a:p>
                  </a:txBody>
                  <a:tcPr anchor="ctr"/>
                </a:tc>
              </a:tr>
              <a:tr h="56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 state resident has accountable </a:t>
                      </a:r>
                      <a:r>
                        <a:rPr lang="en-US" sz="1600" baseline="0" dirty="0" smtClean="0"/>
                        <a:t>(quality and cost) </a:t>
                      </a:r>
                      <a:r>
                        <a:rPr lang="en-US" sz="1600" dirty="0" smtClean="0"/>
                        <a:t>PCP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Providers perform at top of license and board certification</a:t>
                      </a:r>
                      <a:endParaRPr lang="en-US" sz="1600" dirty="0"/>
                    </a:p>
                  </a:txBody>
                  <a:tcPr anchor="ctr"/>
                </a:tc>
              </a:tr>
              <a:tr h="56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Care coordinated</a:t>
                      </a:r>
                      <a:r>
                        <a:rPr lang="en-US" sz="1600" baseline="0" dirty="0" smtClean="0"/>
                        <a:t> across providers and settings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Consistently</a:t>
                      </a:r>
                      <a:r>
                        <a:rPr lang="en-US" sz="1600" baseline="0" dirty="0" smtClean="0"/>
                        <a:t> high performance in quality and cost measures</a:t>
                      </a:r>
                      <a:endParaRPr lang="en-US" sz="1600" dirty="0"/>
                    </a:p>
                  </a:txBody>
                  <a:tcPr anchor="ctr"/>
                </a:tc>
              </a:tr>
              <a:tr h="56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 level of patient engagement (with quantifiable</a:t>
                      </a:r>
                      <a:r>
                        <a:rPr lang="en-US" sz="1600" baseline="0" dirty="0" smtClean="0"/>
                        <a:t> results)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Population health measures integrated into delivery system</a:t>
                      </a:r>
                      <a:endParaRPr lang="en-US" sz="1600" dirty="0"/>
                    </a:p>
                  </a:txBody>
                  <a:tcPr anchor="ctr"/>
                </a:tc>
              </a:tr>
              <a:tr h="430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used to drive health system processes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2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Overview </a:t>
            </a:r>
            <a:r>
              <a:rPr lang="en-US" i="1" dirty="0" smtClean="0"/>
              <a:t>(ctd.)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States may apply for design or test initiatives</a:t>
            </a:r>
          </a:p>
          <a:p>
            <a:r>
              <a:rPr lang="en-US" sz="3000" dirty="0" smtClean="0"/>
              <a:t>2013 awards: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states received total of $250 million for model </a:t>
            </a:r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3 states received pre-test assistance for design</a:t>
            </a:r>
          </a:p>
          <a:p>
            <a:pPr lvl="1"/>
            <a:r>
              <a:rPr lang="en-US" dirty="0" smtClean="0"/>
              <a:t>16 states received design awards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Round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2 applications due July 21, 2014 – Model Test award period of 48 months</a:t>
            </a:r>
          </a:p>
          <a:p>
            <a:r>
              <a:rPr lang="en-US" dirty="0" smtClean="0"/>
              <a:t>Model Design: Up to $30 million for up to 15 states ($1-$3 million per state)</a:t>
            </a:r>
          </a:p>
          <a:p>
            <a:r>
              <a:rPr lang="en-US" dirty="0" smtClean="0"/>
              <a:t>Model Test: Up to $700 million for up to 12 states ($20-$100 million per state based on state population and scope of proposal)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9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Arizona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Arizona well-positioned to focused on driving innovation by expanding successful public private partnership</a:t>
            </a:r>
          </a:p>
          <a:p>
            <a:r>
              <a:rPr lang="en-US" sz="2700" dirty="0" smtClean="0"/>
              <a:t>Proposal would build on numerous existing initiatives to:</a:t>
            </a:r>
          </a:p>
          <a:p>
            <a:pPr lvl="1"/>
            <a:r>
              <a:rPr lang="en-US" sz="2400" dirty="0" smtClean="0"/>
              <a:t>Reduce fragmentation</a:t>
            </a:r>
          </a:p>
          <a:p>
            <a:pPr lvl="1"/>
            <a:r>
              <a:rPr lang="en-US" sz="2400" dirty="0" smtClean="0"/>
              <a:t>Integrate the delivery system</a:t>
            </a:r>
          </a:p>
          <a:p>
            <a:pPr lvl="1"/>
            <a:r>
              <a:rPr lang="en-US" sz="2400" dirty="0" smtClean="0"/>
              <a:t>Align incentives to reduce costs and improve quality</a:t>
            </a:r>
          </a:p>
          <a:p>
            <a:r>
              <a:rPr lang="en-US" sz="2700" dirty="0" smtClean="0"/>
              <a:t>Align with (without duplicating) other efforts such as Medicare initiatives, where possible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3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Arizona </a:t>
            </a:r>
            <a:r>
              <a:rPr lang="en-US" dirty="0" smtClean="0"/>
              <a:t>Strategy </a:t>
            </a:r>
            <a:r>
              <a:rPr lang="en-US" i="1" dirty="0" smtClean="0"/>
              <a:t>(ctd.)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Environmental scan of numerous value-based purchasing and reform efforts identified a need for support of behavioral health integration and efforts, including efforts to address substance use disorders</a:t>
            </a:r>
          </a:p>
          <a:p>
            <a:pPr lvl="1"/>
            <a:r>
              <a:rPr lang="en-US" sz="2000" dirty="0" smtClean="0"/>
              <a:t>Gaps in existing efforts (e.g., ACOs)</a:t>
            </a:r>
          </a:p>
          <a:p>
            <a:pPr lvl="1"/>
            <a:r>
              <a:rPr lang="en-US" sz="2000" dirty="0" smtClean="0"/>
              <a:t>Siloed public system</a:t>
            </a:r>
          </a:p>
          <a:p>
            <a:pPr lvl="1"/>
            <a:r>
              <a:rPr lang="en-US" sz="2000" dirty="0" smtClean="0"/>
              <a:t>Lack of coordination among payers and providers (and infrastructure needs to enable coordination – data gaps)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Without addressing behavioral health needs, numerous other reform efforts will face continued challenges.  For example: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Reducing ED use and readmissions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Public health efforts to curb obesity, smoking, etc.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Value-based purchasing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7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Arizona Strategy </a:t>
            </a:r>
            <a:r>
              <a:rPr lang="en-US" i="1" dirty="0" smtClean="0"/>
              <a:t>(ctd.)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313486"/>
              </p:ext>
            </p:extLst>
          </p:nvPr>
        </p:nvGraphicFramePr>
        <p:xfrm>
          <a:off x="304800" y="1676400"/>
          <a:ext cx="83820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4771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Focus Areas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81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Integration and Coordination for AHCCCS</a:t>
                      </a:r>
                      <a:r>
                        <a:rPr lang="en-US" sz="2400" baseline="0" dirty="0" smtClean="0"/>
                        <a:t> members and Dual Eligibles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Justice System</a:t>
                      </a:r>
                      <a:r>
                        <a:rPr lang="en-US" sz="2400" baseline="0" dirty="0" smtClean="0"/>
                        <a:t> Transitions</a:t>
                      </a:r>
                      <a:endParaRPr lang="en-US" sz="2400" dirty="0"/>
                    </a:p>
                  </a:txBody>
                  <a:tcPr anchor="ctr"/>
                </a:tc>
              </a:tr>
              <a:tr h="8236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Superutilizers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Workforce Strategies</a:t>
                      </a:r>
                      <a:endParaRPr lang="en-US" sz="2400" dirty="0"/>
                    </a:p>
                  </a:txBody>
                  <a:tcPr anchor="ctr"/>
                </a:tc>
              </a:tr>
              <a:tr h="8433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QHP Coordination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Alignment</a:t>
                      </a:r>
                      <a:r>
                        <a:rPr lang="en-US" sz="2400" baseline="0" dirty="0" smtClean="0"/>
                        <a:t> with Public Health Efforts</a:t>
                      </a:r>
                      <a:endParaRPr lang="en-US" sz="2400" dirty="0"/>
                    </a:p>
                  </a:txBody>
                  <a:tcPr anchor="ctr"/>
                </a:tc>
              </a:tr>
              <a:tr h="904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American Indian Care Coordination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0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Arizona Strategy </a:t>
            </a:r>
            <a:r>
              <a:rPr lang="en-US" i="1" dirty="0" smtClean="0"/>
              <a:t>(ctd.)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581317"/>
              </p:ext>
            </p:extLst>
          </p:nvPr>
        </p:nvGraphicFramePr>
        <p:xfrm>
          <a:off x="304800" y="1676400"/>
          <a:ext cx="8382000" cy="394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09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Examples</a:t>
                      </a:r>
                      <a:r>
                        <a:rPr lang="en-US" sz="2400" baseline="0" dirty="0" smtClean="0"/>
                        <a:t> of </a:t>
                      </a:r>
                      <a:r>
                        <a:rPr lang="en-US" sz="2400" dirty="0" smtClean="0"/>
                        <a:t>Potential</a:t>
                      </a:r>
                      <a:r>
                        <a:rPr lang="en-US" sz="2400" baseline="0" dirty="0" smtClean="0"/>
                        <a:t> Funding Targets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58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HIT for BH Providers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Build upon SHIP strategies</a:t>
                      </a:r>
                      <a:endParaRPr lang="en-US" sz="1800" dirty="0"/>
                    </a:p>
                  </a:txBody>
                  <a:tcPr anchor="ctr"/>
                </a:tc>
              </a:tr>
              <a:tr h="8236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Grants to major providers</a:t>
                      </a:r>
                      <a:r>
                        <a:rPr lang="en-US" sz="1800" baseline="0" dirty="0" smtClean="0"/>
                        <a:t> who partner with BH providers on integration and data sharing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Evaluation of effective provider</a:t>
                      </a:r>
                      <a:r>
                        <a:rPr lang="en-US" sz="1800" baseline="0" dirty="0" smtClean="0"/>
                        <a:t> practices and clinical training for integrated delivery system.</a:t>
                      </a:r>
                      <a:endParaRPr lang="en-US" sz="1800" dirty="0"/>
                    </a:p>
                  </a:txBody>
                  <a:tcPr anchor="ctr"/>
                </a:tc>
              </a:tr>
              <a:tr h="8433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Funding for</a:t>
                      </a:r>
                      <a:r>
                        <a:rPr lang="en-US" sz="1800" baseline="0" dirty="0" smtClean="0"/>
                        <a:t> plans that partner with RBHAs on VBP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Care Coordination Efforts between QHPs,</a:t>
                      </a:r>
                      <a:r>
                        <a:rPr lang="en-US" sz="1800" baseline="0" dirty="0" smtClean="0"/>
                        <a:t> AHCCCS plans, RBHAs, other?</a:t>
                      </a:r>
                      <a:endParaRPr lang="en-US" sz="1800" dirty="0"/>
                    </a:p>
                  </a:txBody>
                  <a:tcPr anchor="ctr"/>
                </a:tc>
              </a:tr>
              <a:tr h="904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American Indian Care Coordination Infrastructure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sharing between key IHS, 638 and non-tribal providers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17107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106</TotalTime>
  <Words>707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AHCCCS template 2014</vt:lpstr>
      <vt:lpstr>Arizona SIM Strategy</vt:lpstr>
      <vt:lpstr>SIM Overview</vt:lpstr>
      <vt:lpstr>SIM Overview – Delivery System Reform</vt:lpstr>
      <vt:lpstr>SIM Overview (ctd.)</vt:lpstr>
      <vt:lpstr>SIM Round 2 </vt:lpstr>
      <vt:lpstr>Proposed Arizona Strategy</vt:lpstr>
      <vt:lpstr>Proposed Arizona Strategy (ctd.)</vt:lpstr>
      <vt:lpstr>Proposed Arizona Strategy (ctd.)</vt:lpstr>
      <vt:lpstr>Proposed Arizona Strategy (ctd.)</vt:lpstr>
      <vt:lpstr>Stakeholder Engagement</vt:lpstr>
      <vt:lpstr>Next Steps 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Lazare, Beth</dc:creator>
  <cp:lastModifiedBy>Gonzales, Theresa</cp:lastModifiedBy>
  <cp:revision>15</cp:revision>
  <dcterms:created xsi:type="dcterms:W3CDTF">2014-06-06T19:35:18Z</dcterms:created>
  <dcterms:modified xsi:type="dcterms:W3CDTF">2014-06-19T19:52:57Z</dcterms:modified>
</cp:coreProperties>
</file>