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56" r:id="rId2"/>
    <p:sldId id="257" r:id="rId3"/>
    <p:sldId id="258" r:id="rId4"/>
    <p:sldId id="265" r:id="rId5"/>
    <p:sldId id="266" r:id="rId6"/>
    <p:sldId id="259" r:id="rId7"/>
    <p:sldId id="263" r:id="rId8"/>
    <p:sldId id="260" r:id="rId9"/>
    <p:sldId id="261"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4" autoAdjust="0"/>
    <p:restoredTop sz="94660"/>
  </p:normalViewPr>
  <p:slideViewPr>
    <p:cSldViewPr>
      <p:cViewPr varScale="1">
        <p:scale>
          <a:sx n="82" d="100"/>
          <a:sy n="82" d="100"/>
        </p:scale>
        <p:origin x="-11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B4EB5-9194-4254-BFD9-EBD74E9233B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FA6C6B27-806C-4AA8-AA9E-540C0203689E}">
      <dgm:prSet phldrT="[Text]" custT="1"/>
      <dgm:spPr/>
      <dgm:t>
        <a:bodyPr/>
        <a:lstStyle/>
        <a:p>
          <a:pPr algn="ctr"/>
          <a:r>
            <a:rPr lang="en-US" sz="2000" b="1" dirty="0" smtClean="0"/>
            <a:t>School Culture</a:t>
          </a:r>
          <a:endParaRPr lang="en-US" sz="2000" b="1" dirty="0"/>
        </a:p>
      </dgm:t>
    </dgm:pt>
    <dgm:pt modelId="{9D92F6A8-F50A-4259-9DF8-E78AC82AE33A}" type="parTrans" cxnId="{CFC5F4C6-7005-4DD1-A724-BC31F217E452}">
      <dgm:prSet/>
      <dgm:spPr/>
      <dgm:t>
        <a:bodyPr/>
        <a:lstStyle/>
        <a:p>
          <a:endParaRPr lang="en-US"/>
        </a:p>
      </dgm:t>
    </dgm:pt>
    <dgm:pt modelId="{FF78E548-D123-4A3F-81FE-714D8DA5ED14}" type="sibTrans" cxnId="{CFC5F4C6-7005-4DD1-A724-BC31F217E452}">
      <dgm:prSet/>
      <dgm:spPr/>
      <dgm:t>
        <a:bodyPr/>
        <a:lstStyle/>
        <a:p>
          <a:endParaRPr lang="en-US"/>
        </a:p>
      </dgm:t>
    </dgm:pt>
    <dgm:pt modelId="{A24DD5CB-1E6E-4C58-AAAE-A432678B3913}">
      <dgm:prSet phldrT="[Text]" custT="1"/>
      <dgm:spPr/>
      <dgm:t>
        <a:bodyPr/>
        <a:lstStyle/>
        <a:p>
          <a:r>
            <a:rPr lang="en-US" sz="2000" b="1" dirty="0" smtClean="0"/>
            <a:t>Teachers and Staff</a:t>
          </a:r>
          <a:endParaRPr lang="en-US" sz="2000" b="1" dirty="0"/>
        </a:p>
      </dgm:t>
    </dgm:pt>
    <dgm:pt modelId="{EAACD06B-0E6A-4B7B-93E2-58F77482854F}" type="parTrans" cxnId="{6F6AD2EA-EE42-481D-89FB-C9756A7B9119}">
      <dgm:prSet/>
      <dgm:spPr/>
      <dgm:t>
        <a:bodyPr/>
        <a:lstStyle/>
        <a:p>
          <a:endParaRPr lang="en-US"/>
        </a:p>
      </dgm:t>
    </dgm:pt>
    <dgm:pt modelId="{563C17E6-B504-4E79-A1CE-9C5F5F0B612F}" type="sibTrans" cxnId="{6F6AD2EA-EE42-481D-89FB-C9756A7B9119}">
      <dgm:prSet/>
      <dgm:spPr/>
      <dgm:t>
        <a:bodyPr/>
        <a:lstStyle/>
        <a:p>
          <a:endParaRPr lang="en-US"/>
        </a:p>
      </dgm:t>
    </dgm:pt>
    <dgm:pt modelId="{85F0F31F-0203-448E-805B-AD904CD5DA35}">
      <dgm:prSet phldrT="[Text]"/>
      <dgm:spPr/>
      <dgm:t>
        <a:bodyPr/>
        <a:lstStyle/>
        <a:p>
          <a:r>
            <a:rPr lang="en-US" b="1" dirty="0" smtClean="0"/>
            <a:t>Family</a:t>
          </a:r>
          <a:endParaRPr lang="en-US" b="1" dirty="0"/>
        </a:p>
      </dgm:t>
    </dgm:pt>
    <dgm:pt modelId="{1DBFEC3E-A370-4622-8199-800651ADA81D}" type="parTrans" cxnId="{1E1C7EEC-787C-4556-8714-EFDDC2B31C2A}">
      <dgm:prSet/>
      <dgm:spPr/>
      <dgm:t>
        <a:bodyPr/>
        <a:lstStyle/>
        <a:p>
          <a:endParaRPr lang="en-US"/>
        </a:p>
      </dgm:t>
    </dgm:pt>
    <dgm:pt modelId="{27DE2E34-D33A-4C96-B63B-AB4C4F4E9E86}" type="sibTrans" cxnId="{1E1C7EEC-787C-4556-8714-EFDDC2B31C2A}">
      <dgm:prSet/>
      <dgm:spPr/>
      <dgm:t>
        <a:bodyPr/>
        <a:lstStyle/>
        <a:p>
          <a:endParaRPr lang="en-US"/>
        </a:p>
      </dgm:t>
    </dgm:pt>
    <dgm:pt modelId="{81C09557-9603-41A4-8AB0-C6AA48F04792}">
      <dgm:prSet phldrT="[Text]"/>
      <dgm:spPr/>
      <dgm:t>
        <a:bodyPr/>
        <a:lstStyle/>
        <a:p>
          <a:r>
            <a:rPr lang="en-US" b="1" dirty="0" smtClean="0"/>
            <a:t>Child</a:t>
          </a:r>
          <a:endParaRPr lang="en-US" b="1" dirty="0"/>
        </a:p>
      </dgm:t>
    </dgm:pt>
    <dgm:pt modelId="{35BA8A7A-2258-4FBA-90C4-C27FB03067BD}" type="parTrans" cxnId="{7465F331-FBE2-480F-BF93-61211CBFE5F4}">
      <dgm:prSet/>
      <dgm:spPr/>
      <dgm:t>
        <a:bodyPr/>
        <a:lstStyle/>
        <a:p>
          <a:endParaRPr lang="en-US"/>
        </a:p>
      </dgm:t>
    </dgm:pt>
    <dgm:pt modelId="{D0BF7015-FFD3-4AF1-BBCC-E2AD3DAEED7A}" type="sibTrans" cxnId="{7465F331-FBE2-480F-BF93-61211CBFE5F4}">
      <dgm:prSet/>
      <dgm:spPr/>
      <dgm:t>
        <a:bodyPr/>
        <a:lstStyle/>
        <a:p>
          <a:endParaRPr lang="en-US"/>
        </a:p>
      </dgm:t>
    </dgm:pt>
    <dgm:pt modelId="{A9A0BA1C-1282-42D6-9617-5A617D5FCD1E}" type="pres">
      <dgm:prSet presAssocID="{5DDB4EB5-9194-4254-BFD9-EBD74E9233B5}" presName="Name0" presStyleCnt="0">
        <dgm:presLayoutVars>
          <dgm:chMax val="7"/>
          <dgm:resizeHandles val="exact"/>
        </dgm:presLayoutVars>
      </dgm:prSet>
      <dgm:spPr/>
      <dgm:t>
        <a:bodyPr/>
        <a:lstStyle/>
        <a:p>
          <a:endParaRPr lang="en-US"/>
        </a:p>
      </dgm:t>
    </dgm:pt>
    <dgm:pt modelId="{C07108E0-A03C-4FB5-BE9A-CE2EB4F42DA6}" type="pres">
      <dgm:prSet presAssocID="{5DDB4EB5-9194-4254-BFD9-EBD74E9233B5}" presName="comp1" presStyleCnt="0"/>
      <dgm:spPr/>
    </dgm:pt>
    <dgm:pt modelId="{158C62C7-F5D1-494D-B365-DF9D6FB402CC}" type="pres">
      <dgm:prSet presAssocID="{5DDB4EB5-9194-4254-BFD9-EBD74E9233B5}" presName="circle1" presStyleLbl="node1" presStyleIdx="0" presStyleCnt="4" custLinFactNeighborX="-679" custLinFactNeighborY="-588"/>
      <dgm:spPr/>
      <dgm:t>
        <a:bodyPr/>
        <a:lstStyle/>
        <a:p>
          <a:endParaRPr lang="en-US"/>
        </a:p>
      </dgm:t>
    </dgm:pt>
    <dgm:pt modelId="{8C11E6F7-BDA8-49D6-8EFD-843FD457D10D}" type="pres">
      <dgm:prSet presAssocID="{5DDB4EB5-9194-4254-BFD9-EBD74E9233B5}" presName="c1text" presStyleLbl="node1" presStyleIdx="0" presStyleCnt="4">
        <dgm:presLayoutVars>
          <dgm:bulletEnabled val="1"/>
        </dgm:presLayoutVars>
      </dgm:prSet>
      <dgm:spPr/>
      <dgm:t>
        <a:bodyPr/>
        <a:lstStyle/>
        <a:p>
          <a:endParaRPr lang="en-US"/>
        </a:p>
      </dgm:t>
    </dgm:pt>
    <dgm:pt modelId="{12B52380-D550-44E8-B663-878C2AA6E603}" type="pres">
      <dgm:prSet presAssocID="{5DDB4EB5-9194-4254-BFD9-EBD74E9233B5}" presName="comp2" presStyleCnt="0"/>
      <dgm:spPr/>
    </dgm:pt>
    <dgm:pt modelId="{B1311EFD-BD53-4359-BC83-1BE2C5CEABCC}" type="pres">
      <dgm:prSet presAssocID="{5DDB4EB5-9194-4254-BFD9-EBD74E9233B5}" presName="circle2" presStyleLbl="node1" presStyleIdx="1" presStyleCnt="4"/>
      <dgm:spPr/>
      <dgm:t>
        <a:bodyPr/>
        <a:lstStyle/>
        <a:p>
          <a:endParaRPr lang="en-US"/>
        </a:p>
      </dgm:t>
    </dgm:pt>
    <dgm:pt modelId="{A0A80E48-C72B-4F2A-BB70-46A1E6FDE5FE}" type="pres">
      <dgm:prSet presAssocID="{5DDB4EB5-9194-4254-BFD9-EBD74E9233B5}" presName="c2text" presStyleLbl="node1" presStyleIdx="1" presStyleCnt="4">
        <dgm:presLayoutVars>
          <dgm:bulletEnabled val="1"/>
        </dgm:presLayoutVars>
      </dgm:prSet>
      <dgm:spPr/>
      <dgm:t>
        <a:bodyPr/>
        <a:lstStyle/>
        <a:p>
          <a:endParaRPr lang="en-US"/>
        </a:p>
      </dgm:t>
    </dgm:pt>
    <dgm:pt modelId="{90685E57-A118-46C5-8EB0-BA33E67FB5D1}" type="pres">
      <dgm:prSet presAssocID="{5DDB4EB5-9194-4254-BFD9-EBD74E9233B5}" presName="comp3" presStyleCnt="0"/>
      <dgm:spPr/>
    </dgm:pt>
    <dgm:pt modelId="{93995EF5-A41D-4AE7-858E-E1D47FBE9D9C}" type="pres">
      <dgm:prSet presAssocID="{5DDB4EB5-9194-4254-BFD9-EBD74E9233B5}" presName="circle3" presStyleLbl="node1" presStyleIdx="2" presStyleCnt="4"/>
      <dgm:spPr/>
      <dgm:t>
        <a:bodyPr/>
        <a:lstStyle/>
        <a:p>
          <a:endParaRPr lang="en-US"/>
        </a:p>
      </dgm:t>
    </dgm:pt>
    <dgm:pt modelId="{93CB2DA0-CEE1-4D74-90B1-CE83CFBB34F6}" type="pres">
      <dgm:prSet presAssocID="{5DDB4EB5-9194-4254-BFD9-EBD74E9233B5}" presName="c3text" presStyleLbl="node1" presStyleIdx="2" presStyleCnt="4">
        <dgm:presLayoutVars>
          <dgm:bulletEnabled val="1"/>
        </dgm:presLayoutVars>
      </dgm:prSet>
      <dgm:spPr/>
      <dgm:t>
        <a:bodyPr/>
        <a:lstStyle/>
        <a:p>
          <a:endParaRPr lang="en-US"/>
        </a:p>
      </dgm:t>
    </dgm:pt>
    <dgm:pt modelId="{F726E93D-6ACC-4A48-BFE0-7464635EE226}" type="pres">
      <dgm:prSet presAssocID="{5DDB4EB5-9194-4254-BFD9-EBD74E9233B5}" presName="comp4" presStyleCnt="0"/>
      <dgm:spPr/>
    </dgm:pt>
    <dgm:pt modelId="{D9C358BF-F769-4D90-90C8-961EE21679E7}" type="pres">
      <dgm:prSet presAssocID="{5DDB4EB5-9194-4254-BFD9-EBD74E9233B5}" presName="circle4" presStyleLbl="node1" presStyleIdx="3" presStyleCnt="4"/>
      <dgm:spPr/>
      <dgm:t>
        <a:bodyPr/>
        <a:lstStyle/>
        <a:p>
          <a:endParaRPr lang="en-US"/>
        </a:p>
      </dgm:t>
    </dgm:pt>
    <dgm:pt modelId="{1FE9283D-572D-4E2E-A31E-85782D31AC1C}" type="pres">
      <dgm:prSet presAssocID="{5DDB4EB5-9194-4254-BFD9-EBD74E9233B5}" presName="c4text" presStyleLbl="node1" presStyleIdx="3" presStyleCnt="4">
        <dgm:presLayoutVars>
          <dgm:bulletEnabled val="1"/>
        </dgm:presLayoutVars>
      </dgm:prSet>
      <dgm:spPr/>
      <dgm:t>
        <a:bodyPr/>
        <a:lstStyle/>
        <a:p>
          <a:endParaRPr lang="en-US"/>
        </a:p>
      </dgm:t>
    </dgm:pt>
  </dgm:ptLst>
  <dgm:cxnLst>
    <dgm:cxn modelId="{CFC5F4C6-7005-4DD1-A724-BC31F217E452}" srcId="{5DDB4EB5-9194-4254-BFD9-EBD74E9233B5}" destId="{FA6C6B27-806C-4AA8-AA9E-540C0203689E}" srcOrd="0" destOrd="0" parTransId="{9D92F6A8-F50A-4259-9DF8-E78AC82AE33A}" sibTransId="{FF78E548-D123-4A3F-81FE-714D8DA5ED14}"/>
    <dgm:cxn modelId="{953C6785-4A7F-4DEC-AEF9-C034A3E1C146}" type="presOf" srcId="{A24DD5CB-1E6E-4C58-AAAE-A432678B3913}" destId="{A0A80E48-C72B-4F2A-BB70-46A1E6FDE5FE}" srcOrd="1" destOrd="0" presId="urn:microsoft.com/office/officeart/2005/8/layout/venn2"/>
    <dgm:cxn modelId="{5824EE38-2D01-44F5-A788-B23AC1316E9C}" type="presOf" srcId="{A24DD5CB-1E6E-4C58-AAAE-A432678B3913}" destId="{B1311EFD-BD53-4359-BC83-1BE2C5CEABCC}" srcOrd="0" destOrd="0" presId="urn:microsoft.com/office/officeart/2005/8/layout/venn2"/>
    <dgm:cxn modelId="{93BE41FE-EE29-4A9F-B65A-7048DE40D180}" type="presOf" srcId="{81C09557-9603-41A4-8AB0-C6AA48F04792}" destId="{1FE9283D-572D-4E2E-A31E-85782D31AC1C}" srcOrd="1" destOrd="0" presId="urn:microsoft.com/office/officeart/2005/8/layout/venn2"/>
    <dgm:cxn modelId="{F4B5F284-9B4A-475F-BDDB-BFE007C0C5D3}" type="presOf" srcId="{85F0F31F-0203-448E-805B-AD904CD5DA35}" destId="{93CB2DA0-CEE1-4D74-90B1-CE83CFBB34F6}" srcOrd="1" destOrd="0" presId="urn:microsoft.com/office/officeart/2005/8/layout/venn2"/>
    <dgm:cxn modelId="{239C8EAF-3257-4D49-B729-98FFCA3FCCC7}" type="presOf" srcId="{FA6C6B27-806C-4AA8-AA9E-540C0203689E}" destId="{158C62C7-F5D1-494D-B365-DF9D6FB402CC}" srcOrd="0" destOrd="0" presId="urn:microsoft.com/office/officeart/2005/8/layout/venn2"/>
    <dgm:cxn modelId="{38155ADD-EBCA-4FAD-A8DD-80211DA1B600}" type="presOf" srcId="{81C09557-9603-41A4-8AB0-C6AA48F04792}" destId="{D9C358BF-F769-4D90-90C8-961EE21679E7}" srcOrd="0" destOrd="0" presId="urn:microsoft.com/office/officeart/2005/8/layout/venn2"/>
    <dgm:cxn modelId="{1BA79325-C211-4676-B14B-0B06D42970B8}" type="presOf" srcId="{85F0F31F-0203-448E-805B-AD904CD5DA35}" destId="{93995EF5-A41D-4AE7-858E-E1D47FBE9D9C}" srcOrd="0" destOrd="0" presId="urn:microsoft.com/office/officeart/2005/8/layout/venn2"/>
    <dgm:cxn modelId="{AC0E31F0-1CC5-428A-87C8-726C633AB82D}" type="presOf" srcId="{5DDB4EB5-9194-4254-BFD9-EBD74E9233B5}" destId="{A9A0BA1C-1282-42D6-9617-5A617D5FCD1E}" srcOrd="0" destOrd="0" presId="urn:microsoft.com/office/officeart/2005/8/layout/venn2"/>
    <dgm:cxn modelId="{1E1C7EEC-787C-4556-8714-EFDDC2B31C2A}" srcId="{5DDB4EB5-9194-4254-BFD9-EBD74E9233B5}" destId="{85F0F31F-0203-448E-805B-AD904CD5DA35}" srcOrd="2" destOrd="0" parTransId="{1DBFEC3E-A370-4622-8199-800651ADA81D}" sibTransId="{27DE2E34-D33A-4C96-B63B-AB4C4F4E9E86}"/>
    <dgm:cxn modelId="{7465F331-FBE2-480F-BF93-61211CBFE5F4}" srcId="{5DDB4EB5-9194-4254-BFD9-EBD74E9233B5}" destId="{81C09557-9603-41A4-8AB0-C6AA48F04792}" srcOrd="3" destOrd="0" parTransId="{35BA8A7A-2258-4FBA-90C4-C27FB03067BD}" sibTransId="{D0BF7015-FFD3-4AF1-BBCC-E2AD3DAEED7A}"/>
    <dgm:cxn modelId="{5367C2A2-8861-485B-BAFD-8EED7A6CC937}" type="presOf" srcId="{FA6C6B27-806C-4AA8-AA9E-540C0203689E}" destId="{8C11E6F7-BDA8-49D6-8EFD-843FD457D10D}" srcOrd="1" destOrd="0" presId="urn:microsoft.com/office/officeart/2005/8/layout/venn2"/>
    <dgm:cxn modelId="{6F6AD2EA-EE42-481D-89FB-C9756A7B9119}" srcId="{5DDB4EB5-9194-4254-BFD9-EBD74E9233B5}" destId="{A24DD5CB-1E6E-4C58-AAAE-A432678B3913}" srcOrd="1" destOrd="0" parTransId="{EAACD06B-0E6A-4B7B-93E2-58F77482854F}" sibTransId="{563C17E6-B504-4E79-A1CE-9C5F5F0B612F}"/>
    <dgm:cxn modelId="{A86B479D-C09E-4D5C-8A08-4D4B0E588DDB}" type="presParOf" srcId="{A9A0BA1C-1282-42D6-9617-5A617D5FCD1E}" destId="{C07108E0-A03C-4FB5-BE9A-CE2EB4F42DA6}" srcOrd="0" destOrd="0" presId="urn:microsoft.com/office/officeart/2005/8/layout/venn2"/>
    <dgm:cxn modelId="{A601E499-2236-4198-9342-0A2D29E5761B}" type="presParOf" srcId="{C07108E0-A03C-4FB5-BE9A-CE2EB4F42DA6}" destId="{158C62C7-F5D1-494D-B365-DF9D6FB402CC}" srcOrd="0" destOrd="0" presId="urn:microsoft.com/office/officeart/2005/8/layout/venn2"/>
    <dgm:cxn modelId="{1A31AA66-607B-4CEB-AC8D-16ACC4C40BA2}" type="presParOf" srcId="{C07108E0-A03C-4FB5-BE9A-CE2EB4F42DA6}" destId="{8C11E6F7-BDA8-49D6-8EFD-843FD457D10D}" srcOrd="1" destOrd="0" presId="urn:microsoft.com/office/officeart/2005/8/layout/venn2"/>
    <dgm:cxn modelId="{7BDF6E76-F10B-4AE1-91DA-180E49071CFC}" type="presParOf" srcId="{A9A0BA1C-1282-42D6-9617-5A617D5FCD1E}" destId="{12B52380-D550-44E8-B663-878C2AA6E603}" srcOrd="1" destOrd="0" presId="urn:microsoft.com/office/officeart/2005/8/layout/venn2"/>
    <dgm:cxn modelId="{B5BBFC8F-2D10-4A62-A3D8-AF584D7512C5}" type="presParOf" srcId="{12B52380-D550-44E8-B663-878C2AA6E603}" destId="{B1311EFD-BD53-4359-BC83-1BE2C5CEABCC}" srcOrd="0" destOrd="0" presId="urn:microsoft.com/office/officeart/2005/8/layout/venn2"/>
    <dgm:cxn modelId="{0A1291BA-9308-4A0C-AB71-F91CD24D753E}" type="presParOf" srcId="{12B52380-D550-44E8-B663-878C2AA6E603}" destId="{A0A80E48-C72B-4F2A-BB70-46A1E6FDE5FE}" srcOrd="1" destOrd="0" presId="urn:microsoft.com/office/officeart/2005/8/layout/venn2"/>
    <dgm:cxn modelId="{BA508E75-9D5D-4B82-82DD-401DE6A211CA}" type="presParOf" srcId="{A9A0BA1C-1282-42D6-9617-5A617D5FCD1E}" destId="{90685E57-A118-46C5-8EB0-BA33E67FB5D1}" srcOrd="2" destOrd="0" presId="urn:microsoft.com/office/officeart/2005/8/layout/venn2"/>
    <dgm:cxn modelId="{4ABE917A-1326-4857-8DFE-16A645E9081D}" type="presParOf" srcId="{90685E57-A118-46C5-8EB0-BA33E67FB5D1}" destId="{93995EF5-A41D-4AE7-858E-E1D47FBE9D9C}" srcOrd="0" destOrd="0" presId="urn:microsoft.com/office/officeart/2005/8/layout/venn2"/>
    <dgm:cxn modelId="{38F81B64-EDF0-4CDC-999A-A380BA739AD5}" type="presParOf" srcId="{90685E57-A118-46C5-8EB0-BA33E67FB5D1}" destId="{93CB2DA0-CEE1-4D74-90B1-CE83CFBB34F6}" srcOrd="1" destOrd="0" presId="urn:microsoft.com/office/officeart/2005/8/layout/venn2"/>
    <dgm:cxn modelId="{F73EF065-D957-4CBE-8919-5AA7448AD74E}" type="presParOf" srcId="{A9A0BA1C-1282-42D6-9617-5A617D5FCD1E}" destId="{F726E93D-6ACC-4A48-BFE0-7464635EE226}" srcOrd="3" destOrd="0" presId="urn:microsoft.com/office/officeart/2005/8/layout/venn2"/>
    <dgm:cxn modelId="{4F064597-2732-41FE-B428-F6916021EEE4}" type="presParOf" srcId="{F726E93D-6ACC-4A48-BFE0-7464635EE226}" destId="{D9C358BF-F769-4D90-90C8-961EE21679E7}" srcOrd="0" destOrd="0" presId="urn:microsoft.com/office/officeart/2005/8/layout/venn2"/>
    <dgm:cxn modelId="{9E480CB5-E142-4A9E-97F4-FB7EEB7D7D50}" type="presParOf" srcId="{F726E93D-6ACC-4A48-BFE0-7464635EE226}" destId="{1FE9283D-572D-4E2E-A31E-85782D31AC1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C62C7-F5D1-494D-B365-DF9D6FB402CC}">
      <dsp:nvSpPr>
        <dsp:cNvPr id="0" name=""/>
        <dsp:cNvSpPr/>
      </dsp:nvSpPr>
      <dsp:spPr>
        <a:xfrm>
          <a:off x="576825" y="0"/>
          <a:ext cx="4677933" cy="467793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School Culture</a:t>
          </a:r>
          <a:endParaRPr lang="en-US" sz="2000" b="1" kern="1200" dirty="0"/>
        </a:p>
      </dsp:txBody>
      <dsp:txXfrm>
        <a:off x="2261816" y="233896"/>
        <a:ext cx="1307950" cy="701689"/>
      </dsp:txXfrm>
    </dsp:sp>
    <dsp:sp modelId="{B1311EFD-BD53-4359-BC83-1BE2C5CEABCC}">
      <dsp:nvSpPr>
        <dsp:cNvPr id="0" name=""/>
        <dsp:cNvSpPr/>
      </dsp:nvSpPr>
      <dsp:spPr>
        <a:xfrm>
          <a:off x="1076381" y="935586"/>
          <a:ext cx="3742346" cy="3742346"/>
        </a:xfrm>
        <a:prstGeom prst="ellipse">
          <a:avLst/>
        </a:prstGeom>
        <a:solidFill>
          <a:schemeClr val="accent5">
            <a:hueOff val="3595426"/>
            <a:satOff val="-9420"/>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Teachers and Staff</a:t>
          </a:r>
          <a:endParaRPr lang="en-US" sz="2000" b="1" kern="1200" dirty="0"/>
        </a:p>
      </dsp:txBody>
      <dsp:txXfrm>
        <a:off x="2293579" y="1160127"/>
        <a:ext cx="1307950" cy="673622"/>
      </dsp:txXfrm>
    </dsp:sp>
    <dsp:sp modelId="{93995EF5-A41D-4AE7-858E-E1D47FBE9D9C}">
      <dsp:nvSpPr>
        <dsp:cNvPr id="0" name=""/>
        <dsp:cNvSpPr/>
      </dsp:nvSpPr>
      <dsp:spPr>
        <a:xfrm>
          <a:off x="1544175" y="1871173"/>
          <a:ext cx="2806759" cy="2806759"/>
        </a:xfrm>
        <a:prstGeom prst="ellipse">
          <a:avLst/>
        </a:prstGeom>
        <a:solidFill>
          <a:schemeClr val="accent5">
            <a:hueOff val="7190853"/>
            <a:satOff val="-18840"/>
            <a:lumOff val="-115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Family</a:t>
          </a:r>
          <a:endParaRPr lang="en-US" sz="2300" b="1" kern="1200" dirty="0"/>
        </a:p>
      </dsp:txBody>
      <dsp:txXfrm>
        <a:off x="2293579" y="2081680"/>
        <a:ext cx="1307950" cy="631520"/>
      </dsp:txXfrm>
    </dsp:sp>
    <dsp:sp modelId="{D9C358BF-F769-4D90-90C8-961EE21679E7}">
      <dsp:nvSpPr>
        <dsp:cNvPr id="0" name=""/>
        <dsp:cNvSpPr/>
      </dsp:nvSpPr>
      <dsp:spPr>
        <a:xfrm>
          <a:off x="2011968" y="2806759"/>
          <a:ext cx="1871173" cy="1871173"/>
        </a:xfrm>
        <a:prstGeom prst="ellipse">
          <a:avLst/>
        </a:prstGeom>
        <a:solidFill>
          <a:schemeClr val="accent5">
            <a:hueOff val="10786279"/>
            <a:satOff val="-28260"/>
            <a:lumOff val="-17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Child</a:t>
          </a:r>
          <a:endParaRPr lang="en-US" sz="2300" b="1" kern="1200" dirty="0"/>
        </a:p>
      </dsp:txBody>
      <dsp:txXfrm>
        <a:off x="2285995" y="3274553"/>
        <a:ext cx="1323119" cy="93558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AF8AF-33B6-4BF1-8EC5-CBC29FA1F4E9}" type="datetimeFigureOut">
              <a:rPr lang="en-US" smtClean="0"/>
              <a:t>9/17/2019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F27D0-8456-4122-B876-01A3774EE0E2}" type="slidenum">
              <a:rPr lang="en-US" smtClean="0"/>
              <a:t>‹#›</a:t>
            </a:fld>
            <a:endParaRPr lang="en-US"/>
          </a:p>
        </p:txBody>
      </p:sp>
    </p:spTree>
    <p:extLst>
      <p:ext uri="{BB962C8B-B14F-4D97-AF65-F5344CB8AC3E}">
        <p14:creationId xmlns:p14="http://schemas.microsoft.com/office/powerpoint/2010/main" val="406213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Selves – Caitlin &amp; Catherine, credential, role, length of time at Valle</a:t>
            </a:r>
            <a:endParaRPr lang="en-US" dirty="0" smtClean="0"/>
          </a:p>
          <a:p>
            <a:r>
              <a:rPr lang="en-US" dirty="0" smtClean="0"/>
              <a:t>Talk about Valle's 40 year history,</a:t>
            </a:r>
            <a:r>
              <a:rPr lang="en-US" baseline="0" dirty="0" smtClean="0"/>
              <a:t> what we do as a Federally Qualified Health Center</a:t>
            </a:r>
          </a:p>
          <a:p>
            <a:r>
              <a:rPr lang="en-US" baseline="0" dirty="0" smtClean="0"/>
              <a:t>School Based Services started 4.5 years ago to bring services where kids and families were. </a:t>
            </a:r>
          </a:p>
          <a:p>
            <a:r>
              <a:rPr lang="en-US" baseline="0" dirty="0" smtClean="0"/>
              <a:t>Started with 3 schools and now will be in 50 this school year. </a:t>
            </a:r>
            <a:endParaRPr lang="en-US" dirty="0"/>
          </a:p>
        </p:txBody>
      </p:sp>
      <p:sp>
        <p:nvSpPr>
          <p:cNvPr id="4" name="Slide Number Placeholder 3"/>
          <p:cNvSpPr>
            <a:spLocks noGrp="1"/>
          </p:cNvSpPr>
          <p:nvPr>
            <p:ph type="sldNum" sz="quarter" idx="10"/>
          </p:nvPr>
        </p:nvSpPr>
        <p:spPr/>
        <p:txBody>
          <a:bodyPr/>
          <a:lstStyle/>
          <a:p>
            <a:fld id="{6F2FA07D-C89B-4992-A680-ECB3342BBA7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8650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these components – </a:t>
            </a:r>
          </a:p>
          <a:p>
            <a:r>
              <a:rPr lang="en-US" dirty="0" smtClean="0"/>
              <a:t>Our 3</a:t>
            </a:r>
            <a:r>
              <a:rPr lang="en-US" baseline="0" dirty="0" smtClean="0"/>
              <a:t> levels</a:t>
            </a:r>
          </a:p>
          <a:p>
            <a:r>
              <a:rPr lang="en-US" baseline="0" dirty="0" smtClean="0"/>
              <a:t>Each level gets all 4 components</a:t>
            </a:r>
          </a:p>
          <a:p>
            <a:r>
              <a:rPr lang="en-US" baseline="0" dirty="0" smtClean="0"/>
              <a:t>EXAMPLES</a:t>
            </a:r>
          </a:p>
          <a:p>
            <a:r>
              <a:rPr lang="en-US" u="sng" baseline="0" dirty="0" smtClean="0"/>
              <a:t>Access to All services </a:t>
            </a:r>
            <a:r>
              <a:rPr lang="en-US" baseline="0" dirty="0" smtClean="0"/>
              <a:t>– we connect all children and families to services that suit their clinical needs. </a:t>
            </a:r>
          </a:p>
          <a:p>
            <a:r>
              <a:rPr lang="en-US" u="sng" baseline="0" dirty="0" smtClean="0"/>
              <a:t>Value &amp; Commitment </a:t>
            </a:r>
            <a:r>
              <a:rPr lang="en-US" baseline="0" dirty="0" smtClean="0"/>
              <a:t>– we realize that there is not immediate trust in healthcare, we're there to build and grow trust with the families but also the school. Anecdote about schools asking us every year if we're staying on board</a:t>
            </a:r>
          </a:p>
          <a:p>
            <a:r>
              <a:rPr lang="en-US" u="sng" baseline="0" dirty="0" smtClean="0"/>
              <a:t>Hands On Experience </a:t>
            </a:r>
            <a:r>
              <a:rPr lang="en-US" baseline="0" dirty="0" smtClean="0"/>
              <a:t>– we engage in learning classroom and group management techniques and practice, like </a:t>
            </a:r>
            <a:r>
              <a:rPr lang="en-US" baseline="0" dirty="0" err="1" smtClean="0"/>
              <a:t>Playworks</a:t>
            </a:r>
            <a:r>
              <a:rPr lang="en-US" baseline="0" dirty="0" smtClean="0"/>
              <a:t> and are starting the </a:t>
            </a:r>
            <a:r>
              <a:rPr lang="en-US" baseline="0" dirty="0" err="1" smtClean="0"/>
              <a:t>Neurosequential</a:t>
            </a:r>
            <a:r>
              <a:rPr lang="en-US" baseline="0" dirty="0" smtClean="0"/>
              <a:t> model for educators. We also run intensive groups during school breaks in school settings – what a learning curve!</a:t>
            </a:r>
          </a:p>
          <a:p>
            <a:r>
              <a:rPr lang="en-US" baseline="0" dirty="0" smtClean="0"/>
              <a:t>Professional Development &amp; Direct Support – no matter what level of care we offer direct support on campus to the best of our abilities and in accordance with the limitations and requests of the school. We also offer PD for staff to help training and learning on dx, health, trauma, and self care &amp; compassion fatigue</a:t>
            </a:r>
            <a:endParaRPr lang="en-US" dirty="0"/>
          </a:p>
        </p:txBody>
      </p:sp>
      <p:sp>
        <p:nvSpPr>
          <p:cNvPr id="4" name="Slide Number Placeholder 3"/>
          <p:cNvSpPr>
            <a:spLocks noGrp="1"/>
          </p:cNvSpPr>
          <p:nvPr>
            <p:ph type="sldNum" sz="quarter" idx="10"/>
          </p:nvPr>
        </p:nvSpPr>
        <p:spPr/>
        <p:txBody>
          <a:bodyPr/>
          <a:lstStyle/>
          <a:p>
            <a:fld id="{84173A35-4203-1B4A-AAE4-CBB93433BA69}" type="slidenum">
              <a:rPr lang="en-US" smtClean="0"/>
              <a:t>3</a:t>
            </a:fld>
            <a:endParaRPr lang="en-US"/>
          </a:p>
        </p:txBody>
      </p:sp>
    </p:spTree>
    <p:extLst>
      <p:ext uri="{BB962C8B-B14F-4D97-AF65-F5344CB8AC3E}">
        <p14:creationId xmlns:p14="http://schemas.microsoft.com/office/powerpoint/2010/main" val="89193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Catherine</a:t>
            </a:r>
            <a:r>
              <a:rPr lang="en-US" baseline="0" dirty="0" smtClean="0"/>
              <a:t> – talk about what Fabiola shared about how well it's working, what matters about school based health – reference articles if you'd like</a:t>
            </a:r>
          </a:p>
          <a:p>
            <a:r>
              <a:rPr lang="en-US" baseline="0" dirty="0" smtClean="0"/>
              <a:t>Skim through list of services we give?</a:t>
            </a:r>
            <a:endParaRPr lang="en-US" dirty="0"/>
          </a:p>
        </p:txBody>
      </p:sp>
      <p:sp>
        <p:nvSpPr>
          <p:cNvPr id="4" name="Slide Number Placeholder 3"/>
          <p:cNvSpPr>
            <a:spLocks noGrp="1"/>
          </p:cNvSpPr>
          <p:nvPr>
            <p:ph type="sldNum" sz="quarter" idx="10"/>
          </p:nvPr>
        </p:nvSpPr>
        <p:spPr/>
        <p:txBody>
          <a:bodyPr/>
          <a:lstStyle/>
          <a:p>
            <a:fld id="{84173A35-4203-1B4A-AAE4-CBB93433BA69}" type="slidenum">
              <a:rPr lang="en-US" smtClean="0"/>
              <a:t>6</a:t>
            </a:fld>
            <a:endParaRPr lang="en-US"/>
          </a:p>
        </p:txBody>
      </p:sp>
    </p:spTree>
    <p:extLst>
      <p:ext uri="{BB962C8B-B14F-4D97-AF65-F5344CB8AC3E}">
        <p14:creationId xmlns:p14="http://schemas.microsoft.com/office/powerpoint/2010/main" val="219835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Caitlin – systems changes, no child lives</a:t>
            </a:r>
            <a:r>
              <a:rPr lang="en-US" baseline="0" dirty="0" smtClean="0"/>
              <a:t> in their own bubble – in school based services this is how we support children and work in schools.</a:t>
            </a:r>
            <a:endParaRPr lang="en-US" dirty="0"/>
          </a:p>
        </p:txBody>
      </p:sp>
      <p:sp>
        <p:nvSpPr>
          <p:cNvPr id="4" name="Slide Number Placeholder 3"/>
          <p:cNvSpPr>
            <a:spLocks noGrp="1"/>
          </p:cNvSpPr>
          <p:nvPr>
            <p:ph type="sldNum" sz="quarter" idx="10"/>
          </p:nvPr>
        </p:nvSpPr>
        <p:spPr/>
        <p:txBody>
          <a:bodyPr/>
          <a:lstStyle/>
          <a:p>
            <a:fld id="{84173A35-4203-1B4A-AAE4-CBB93433BA69}" type="slidenum">
              <a:rPr lang="en-US" smtClean="0"/>
              <a:t>8</a:t>
            </a:fld>
            <a:endParaRPr lang="en-US"/>
          </a:p>
        </p:txBody>
      </p:sp>
    </p:spTree>
    <p:extLst>
      <p:ext uri="{BB962C8B-B14F-4D97-AF65-F5344CB8AC3E}">
        <p14:creationId xmlns:p14="http://schemas.microsoft.com/office/powerpoint/2010/main" val="188143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Catherine – highlights safety Clarendon example and increase</a:t>
            </a:r>
            <a:r>
              <a:rPr lang="en-US" baseline="0" dirty="0" smtClean="0"/>
              <a:t> in trauma understanding at school</a:t>
            </a:r>
          </a:p>
          <a:p>
            <a:r>
              <a:rPr lang="en-US" baseline="0" dirty="0" smtClean="0"/>
              <a:t>Caitlin – opened opportunities for unique partnerships to increase safety. Discuss E&amp;E briefly. Discuss working with web series briefly. </a:t>
            </a:r>
            <a:endParaRPr lang="en-US" dirty="0"/>
          </a:p>
        </p:txBody>
      </p:sp>
      <p:sp>
        <p:nvSpPr>
          <p:cNvPr id="4" name="Slide Number Placeholder 3"/>
          <p:cNvSpPr>
            <a:spLocks noGrp="1"/>
          </p:cNvSpPr>
          <p:nvPr>
            <p:ph type="sldNum" sz="quarter" idx="10"/>
          </p:nvPr>
        </p:nvSpPr>
        <p:spPr/>
        <p:txBody>
          <a:bodyPr/>
          <a:lstStyle/>
          <a:p>
            <a:fld id="{84173A35-4203-1B4A-AAE4-CBB93433BA69}" type="slidenum">
              <a:rPr lang="en-US" smtClean="0"/>
              <a:t>9</a:t>
            </a:fld>
            <a:endParaRPr lang="en-US"/>
          </a:p>
        </p:txBody>
      </p:sp>
    </p:spTree>
    <p:extLst>
      <p:ext uri="{BB962C8B-B14F-4D97-AF65-F5344CB8AC3E}">
        <p14:creationId xmlns:p14="http://schemas.microsoft.com/office/powerpoint/2010/main" val="109527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D68E4B-37FA-469D-B96F-160950E4ADDC}"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62EAF-C344-4BC8-BD4A-B23F04C31AB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68E4B-37FA-469D-B96F-160950E4ADDC}"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62EAF-C344-4BC8-BD4A-B23F04C31A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68E4B-37FA-469D-B96F-160950E4ADDC}"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62EAF-C344-4BC8-BD4A-B23F04C31AB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97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D68E4B-37FA-469D-B96F-160950E4ADDC}"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62EAF-C344-4BC8-BD4A-B23F04C31AB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1D68E4B-37FA-469D-B96F-160950E4ADDC}"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62EAF-C344-4BC8-BD4A-B23F04C31AB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D68E4B-37FA-469D-B96F-160950E4ADDC}"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62EAF-C344-4BC8-BD4A-B23F04C31AB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D68E4B-37FA-469D-B96F-160950E4ADDC}"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62EAF-C344-4BC8-BD4A-B23F04C31AB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68E4B-37FA-469D-B96F-160950E4ADDC}"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62EAF-C344-4BC8-BD4A-B23F04C31AB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68E4B-37FA-469D-B96F-160950E4ADDC}"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62EAF-C344-4BC8-BD4A-B23F04C31A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1D68E4B-37FA-469D-B96F-160950E4ADDC}" type="datetimeFigureOut">
              <a:rPr lang="en-US" smtClean="0"/>
              <a:t>9/17/2019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6962EAF-C344-4BC8-BD4A-B23F04C31AB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68E4B-37FA-469D-B96F-160950E4ADDC}"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62EAF-C344-4BC8-BD4A-B23F04C31AB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1D68E4B-37FA-469D-B96F-160950E4ADDC}" type="datetimeFigureOut">
              <a:rPr lang="en-US" smtClean="0"/>
              <a:t>9/17/2019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6962EAF-C344-4BC8-BD4A-B23F04C31A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riddle@osbornsd.org" TargetMode="External"/><Relationship Id="rId2" Type="http://schemas.openxmlformats.org/officeDocument/2006/relationships/hyperlink" Target="mailto:CaitlinG@valledelsol.com" TargetMode="Externa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97671" y="1933813"/>
            <a:ext cx="5648623" cy="1204306"/>
          </a:xfrm>
        </p:spPr>
        <p:txBody>
          <a:bodyPr/>
          <a:lstStyle/>
          <a:p>
            <a:pPr algn="ctr"/>
            <a:r>
              <a:rPr lang="en-US" sz="2800" dirty="0" smtClean="0"/>
              <a:t>Valle del sol's </a:t>
            </a:r>
            <a:br>
              <a:rPr lang="en-US" sz="2800" dirty="0" smtClean="0"/>
            </a:br>
            <a:r>
              <a:rPr lang="en-US" sz="2800" dirty="0" smtClean="0"/>
              <a:t>integrated </a:t>
            </a:r>
            <a:br>
              <a:rPr lang="en-US" sz="2800" dirty="0" smtClean="0"/>
            </a:br>
            <a:r>
              <a:rPr lang="en-US" sz="2800" dirty="0" smtClean="0"/>
              <a:t>school based services</a:t>
            </a:r>
            <a:endParaRPr lang="en-US" sz="2800" dirty="0"/>
          </a:p>
        </p:txBody>
      </p:sp>
      <p:sp>
        <p:nvSpPr>
          <p:cNvPr id="3" name="Subtitle 2"/>
          <p:cNvSpPr>
            <a:spLocks noGrp="1"/>
          </p:cNvSpPr>
          <p:nvPr>
            <p:ph type="subTitle" idx="1"/>
          </p:nvPr>
        </p:nvSpPr>
        <p:spPr>
          <a:xfrm rot="19140000">
            <a:off x="1653524" y="2883458"/>
            <a:ext cx="6511131" cy="738603"/>
          </a:xfrm>
        </p:spPr>
        <p:txBody>
          <a:bodyPr>
            <a:noAutofit/>
          </a:bodyPr>
          <a:lstStyle/>
          <a:p>
            <a:pPr algn="ctr"/>
            <a:r>
              <a:rPr lang="en-US" sz="2400" b="1" dirty="0" smtClean="0">
                <a:solidFill>
                  <a:schemeClr val="bg1">
                    <a:lumMod val="95000"/>
                  </a:schemeClr>
                </a:solidFill>
              </a:rPr>
              <a:t>&amp; the </a:t>
            </a:r>
            <a:r>
              <a:rPr lang="en-US" sz="2400" b="1" dirty="0" err="1" smtClean="0">
                <a:solidFill>
                  <a:schemeClr val="bg1">
                    <a:lumMod val="95000"/>
                  </a:schemeClr>
                </a:solidFill>
              </a:rPr>
              <a:t>osborn</a:t>
            </a:r>
            <a:r>
              <a:rPr lang="en-US" sz="2400" b="1" dirty="0" smtClean="0">
                <a:solidFill>
                  <a:schemeClr val="bg1">
                    <a:lumMod val="95000"/>
                  </a:schemeClr>
                </a:solidFill>
              </a:rPr>
              <a:t> elementary school district</a:t>
            </a:r>
            <a:endParaRPr lang="en-US" sz="2400" b="1" dirty="0">
              <a:solidFill>
                <a:schemeClr val="bg1">
                  <a:lumMod val="9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048228"/>
            <a:ext cx="1828800" cy="703110"/>
          </a:xfrm>
          <a:prstGeom prst="rect">
            <a:avLst/>
          </a:prstGeom>
        </p:spPr>
      </p:pic>
      <p:pic>
        <p:nvPicPr>
          <p:cNvPr id="6" name="Google Shape;110;p26"/>
          <p:cNvPicPr preferRelativeResize="0"/>
          <p:nvPr/>
        </p:nvPicPr>
        <p:blipFill>
          <a:blip r:embed="rId3">
            <a:alphaModFix/>
          </a:blip>
          <a:stretch>
            <a:fillRect/>
          </a:stretch>
        </p:blipFill>
        <p:spPr>
          <a:xfrm>
            <a:off x="7339675" y="4267200"/>
            <a:ext cx="1475050" cy="1488525"/>
          </a:xfrm>
          <a:prstGeom prst="rect">
            <a:avLst/>
          </a:prstGeom>
          <a:noFill/>
          <a:ln>
            <a:noFill/>
          </a:ln>
        </p:spPr>
      </p:pic>
    </p:spTree>
    <p:extLst>
      <p:ext uri="{BB962C8B-B14F-4D97-AF65-F5344CB8AC3E}">
        <p14:creationId xmlns:p14="http://schemas.microsoft.com/office/powerpoint/2010/main" val="641774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8017" y="121534"/>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400" dirty="0" smtClean="0"/>
              <a:t>Thank you!</a:t>
            </a:r>
            <a:endParaRPr lang="en-US" sz="2400" dirty="0"/>
          </a:p>
        </p:txBody>
      </p:sp>
      <p:sp>
        <p:nvSpPr>
          <p:cNvPr id="4" name="TextBox 3"/>
          <p:cNvSpPr txBox="1"/>
          <p:nvPr/>
        </p:nvSpPr>
        <p:spPr>
          <a:xfrm>
            <a:off x="1066800" y="914400"/>
            <a:ext cx="7086600" cy="3416320"/>
          </a:xfrm>
          <a:prstGeom prst="rect">
            <a:avLst/>
          </a:prstGeom>
          <a:noFill/>
        </p:spPr>
        <p:txBody>
          <a:bodyPr wrap="square" rtlCol="0">
            <a:spAutoFit/>
          </a:bodyPr>
          <a:lstStyle/>
          <a:p>
            <a:r>
              <a:rPr lang="en-US" i="1" u="sng" dirty="0" smtClean="0"/>
              <a:t>Any Questions Regarding Valle's School Based Services:</a:t>
            </a:r>
          </a:p>
          <a:p>
            <a:r>
              <a:rPr lang="en-US" dirty="0" smtClean="0"/>
              <a:t>Contact Caitlin Gizler, MAS, LMFT</a:t>
            </a:r>
          </a:p>
          <a:p>
            <a:r>
              <a:rPr lang="en-US" dirty="0" smtClean="0"/>
              <a:t>Director of Integrated School Based Services</a:t>
            </a:r>
          </a:p>
          <a:p>
            <a:r>
              <a:rPr lang="en-US" dirty="0" smtClean="0">
                <a:hlinkClick r:id="rId2"/>
              </a:rPr>
              <a:t>CaitlinG@valledelsol.com</a:t>
            </a:r>
            <a:endParaRPr lang="en-US" dirty="0" smtClean="0"/>
          </a:p>
          <a:p>
            <a:r>
              <a:rPr lang="en-US" dirty="0" smtClean="0"/>
              <a:t>602-258-6797</a:t>
            </a:r>
          </a:p>
          <a:p>
            <a:endParaRPr lang="en-US" dirty="0"/>
          </a:p>
          <a:p>
            <a:pPr lvl="0"/>
            <a:endParaRPr lang="en-US" dirty="0" smtClean="0"/>
          </a:p>
          <a:p>
            <a:pPr lvl="0"/>
            <a:r>
              <a:rPr lang="en-US" i="1" u="sng" dirty="0" smtClean="0"/>
              <a:t>Any Questions Regarding Osborn Elementary School District:</a:t>
            </a:r>
          </a:p>
          <a:p>
            <a:pPr lvl="0"/>
            <a:r>
              <a:rPr lang="en-US" dirty="0" smtClean="0"/>
              <a:t>Contact Melinda Riddle</a:t>
            </a:r>
          </a:p>
          <a:p>
            <a:pPr lvl="0"/>
            <a:r>
              <a:rPr lang="en-US" dirty="0" smtClean="0"/>
              <a:t>Behavior Intervention Specialist</a:t>
            </a:r>
          </a:p>
          <a:p>
            <a:pPr lvl="0"/>
            <a:r>
              <a:rPr lang="en-US" dirty="0" smtClean="0">
                <a:hlinkClick r:id="rId3"/>
              </a:rPr>
              <a:t>Mriddle@osbornsd.org</a:t>
            </a:r>
            <a:endParaRPr lang="en-US" dirty="0" smtClean="0"/>
          </a:p>
          <a:p>
            <a:pPr lvl="0"/>
            <a:r>
              <a:rPr lang="en-US" dirty="0" smtClean="0"/>
              <a:t>602-707-2319</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145592"/>
            <a:ext cx="1219200" cy="468740"/>
          </a:xfrm>
          <a:prstGeom prst="rect">
            <a:avLst/>
          </a:prstGeom>
        </p:spPr>
      </p:pic>
      <p:pic>
        <p:nvPicPr>
          <p:cNvPr id="6" name="Google Shape;110;p26"/>
          <p:cNvPicPr preferRelativeResize="0"/>
          <p:nvPr/>
        </p:nvPicPr>
        <p:blipFill>
          <a:blip r:embed="rId5">
            <a:alphaModFix/>
          </a:blip>
          <a:stretch>
            <a:fillRect/>
          </a:stretch>
        </p:blipFill>
        <p:spPr>
          <a:xfrm>
            <a:off x="7915877" y="5762182"/>
            <a:ext cx="1094050" cy="1095818"/>
          </a:xfrm>
          <a:prstGeom prst="rect">
            <a:avLst/>
          </a:prstGeom>
          <a:noFill/>
          <a:ln>
            <a:noFill/>
          </a:ln>
        </p:spPr>
      </p:pic>
    </p:spTree>
    <p:extLst>
      <p:ext uri="{BB962C8B-B14F-4D97-AF65-F5344CB8AC3E}">
        <p14:creationId xmlns:p14="http://schemas.microsoft.com/office/powerpoint/2010/main" val="4133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tegrit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2225" y="3872365"/>
            <a:ext cx="1082117" cy="1089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3" descr="Diversit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178" y="3902331"/>
            <a:ext cx="1052826" cy="1059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4" descr="Commitmen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4665" y="3893225"/>
            <a:ext cx="1090625" cy="1098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descr="Teamwork"/>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3850177"/>
            <a:ext cx="1125682" cy="113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7" descr="Excellence"/>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3874722"/>
            <a:ext cx="1109158" cy="1115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Content Placeholder 9"/>
          <p:cNvSpPr>
            <a:spLocks noGrp="1"/>
          </p:cNvSpPr>
          <p:nvPr>
            <p:ph idx="1"/>
          </p:nvPr>
        </p:nvSpPr>
        <p:spPr>
          <a:xfrm>
            <a:off x="1828800" y="2362200"/>
            <a:ext cx="5795086" cy="1396564"/>
          </a:xfrm>
        </p:spPr>
        <p:txBody>
          <a:bodyPr>
            <a:noAutofit/>
          </a:bodyPr>
          <a:lstStyle/>
          <a:p>
            <a:pPr marL="0" indent="0" algn="ctr">
              <a:buNone/>
            </a:pPr>
            <a:r>
              <a:rPr lang="en-US" sz="2000" dirty="0" smtClean="0"/>
              <a:t>Valle del </a:t>
            </a:r>
            <a:r>
              <a:rPr lang="en-US" sz="2000" dirty="0"/>
              <a:t>Sol  inspires  positive change by investing in  human services to strengthen families with tools and skills for self-sufficiency and by building the next generation of leaders</a:t>
            </a:r>
            <a:r>
              <a:rPr lang="en-US" sz="2000" dirty="0" smtClean="0"/>
              <a:t>.</a:t>
            </a:r>
            <a:endParaRPr lang="en-US" sz="2000"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4924" y="838200"/>
            <a:ext cx="3333033" cy="1281434"/>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0080" y="2813302"/>
            <a:ext cx="1551435" cy="1231395"/>
          </a:xfrm>
          <a:prstGeom prst="rect">
            <a:avLst/>
          </a:prstGeom>
        </p:spPr>
      </p:pic>
      <p:sp>
        <p:nvSpPr>
          <p:cNvPr id="16" name="Title 1"/>
          <p:cNvSpPr txBox="1">
            <a:spLocks/>
          </p:cNvSpPr>
          <p:nvPr/>
        </p:nvSpPr>
        <p:spPr>
          <a:xfrm>
            <a:off x="978017" y="121534"/>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400" dirty="0" err="1" smtClean="0"/>
              <a:t>Vds</a:t>
            </a:r>
            <a:r>
              <a:rPr lang="en-US" sz="2400" dirty="0" smtClean="0"/>
              <a:t> integrated school based services</a:t>
            </a:r>
            <a:endParaRPr lang="en-US" sz="2400" dirty="0"/>
          </a:p>
        </p:txBody>
      </p:sp>
    </p:spTree>
    <p:extLst>
      <p:ext uri="{BB962C8B-B14F-4D97-AF65-F5344CB8AC3E}">
        <p14:creationId xmlns:p14="http://schemas.microsoft.com/office/powerpoint/2010/main" val="122176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61" y="792764"/>
            <a:ext cx="3198196" cy="283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813322" y="792765"/>
            <a:ext cx="6254477" cy="5239618"/>
            <a:chOff x="2226912" y="766454"/>
            <a:chExt cx="4527472" cy="4410692"/>
          </a:xfrm>
          <a:solidFill>
            <a:srgbClr val="3399FF"/>
          </a:solidFill>
        </p:grpSpPr>
        <p:sp>
          <p:nvSpPr>
            <p:cNvPr id="5" name="Block Arc 4"/>
            <p:cNvSpPr/>
            <p:nvPr/>
          </p:nvSpPr>
          <p:spPr>
            <a:xfrm>
              <a:off x="2886972" y="1360584"/>
              <a:ext cx="3163986" cy="3163986"/>
            </a:xfrm>
            <a:prstGeom prst="blockArc">
              <a:avLst>
                <a:gd name="adj1" fmla="val 16200000"/>
                <a:gd name="adj2" fmla="val 0"/>
                <a:gd name="adj3" fmla="val 4644"/>
              </a:avLst>
            </a:prstGeom>
            <a:grpFill/>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6" name="Block Arc 5"/>
            <p:cNvSpPr/>
            <p:nvPr/>
          </p:nvSpPr>
          <p:spPr>
            <a:xfrm>
              <a:off x="2895610" y="1447815"/>
              <a:ext cx="3163986" cy="3163986"/>
            </a:xfrm>
            <a:prstGeom prst="blockArc">
              <a:avLst>
                <a:gd name="adj1" fmla="val 0"/>
                <a:gd name="adj2" fmla="val 5400000"/>
                <a:gd name="adj3" fmla="val 4644"/>
              </a:avLst>
            </a:prstGeom>
            <a:grpFill/>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7" name="Block Arc 6"/>
            <p:cNvSpPr/>
            <p:nvPr/>
          </p:nvSpPr>
          <p:spPr>
            <a:xfrm>
              <a:off x="2886972" y="1360584"/>
              <a:ext cx="3163986" cy="3163986"/>
            </a:xfrm>
            <a:prstGeom prst="blockArc">
              <a:avLst>
                <a:gd name="adj1" fmla="val 5400000"/>
                <a:gd name="adj2" fmla="val 10800000"/>
                <a:gd name="adj3" fmla="val 4644"/>
              </a:avLst>
            </a:prstGeom>
            <a:grpFill/>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8" name="Block Arc 7"/>
            <p:cNvSpPr/>
            <p:nvPr/>
          </p:nvSpPr>
          <p:spPr>
            <a:xfrm>
              <a:off x="2886972" y="1360584"/>
              <a:ext cx="3163986" cy="3163986"/>
            </a:xfrm>
            <a:prstGeom prst="blockArc">
              <a:avLst>
                <a:gd name="adj1" fmla="val 10800000"/>
                <a:gd name="adj2" fmla="val 16200000"/>
                <a:gd name="adj3" fmla="val 4644"/>
              </a:avLst>
            </a:prstGeom>
            <a:grpFill/>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9" name="Freeform 8"/>
            <p:cNvSpPr/>
            <p:nvPr/>
          </p:nvSpPr>
          <p:spPr>
            <a:xfrm>
              <a:off x="3892663" y="2370662"/>
              <a:ext cx="1228804" cy="1210736"/>
            </a:xfrm>
            <a:custGeom>
              <a:avLst/>
              <a:gdLst>
                <a:gd name="connsiteX0" fmla="*/ 0 w 1459486"/>
                <a:gd name="connsiteY0" fmla="*/ 669945 h 1339889"/>
                <a:gd name="connsiteX1" fmla="*/ 729743 w 1459486"/>
                <a:gd name="connsiteY1" fmla="*/ 0 h 1339889"/>
                <a:gd name="connsiteX2" fmla="*/ 1459486 w 1459486"/>
                <a:gd name="connsiteY2" fmla="*/ 669945 h 1339889"/>
                <a:gd name="connsiteX3" fmla="*/ 729743 w 1459486"/>
                <a:gd name="connsiteY3" fmla="*/ 1339890 h 1339889"/>
                <a:gd name="connsiteX4" fmla="*/ 0 w 1459486"/>
                <a:gd name="connsiteY4" fmla="*/ 669945 h 133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486" h="1339889">
                  <a:moveTo>
                    <a:pt x="0" y="669945"/>
                  </a:moveTo>
                  <a:cubicBezTo>
                    <a:pt x="0" y="299945"/>
                    <a:pt x="326717" y="0"/>
                    <a:pt x="729743" y="0"/>
                  </a:cubicBezTo>
                  <a:cubicBezTo>
                    <a:pt x="1132769" y="0"/>
                    <a:pt x="1459486" y="299945"/>
                    <a:pt x="1459486" y="669945"/>
                  </a:cubicBezTo>
                  <a:cubicBezTo>
                    <a:pt x="1459486" y="1039945"/>
                    <a:pt x="1132769" y="1339890"/>
                    <a:pt x="729743" y="1339890"/>
                  </a:cubicBezTo>
                  <a:cubicBezTo>
                    <a:pt x="326717" y="1339890"/>
                    <a:pt x="0" y="1039945"/>
                    <a:pt x="0" y="669945"/>
                  </a:cubicBezTo>
                  <a:close/>
                </a:path>
              </a:pathLst>
            </a:custGeom>
            <a:grpFill/>
            <a:ln>
              <a:solidFill>
                <a:schemeClr val="tx1"/>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8977" tIns="211462" rIns="228977" bIns="211462" numCol="1" spcCol="1270" anchor="ctr" anchorCtr="0">
              <a:noAutofit/>
            </a:bodyPr>
            <a:lstStyle/>
            <a:p>
              <a:pPr lvl="0" algn="ctr" defTabSz="533400" rtl="0">
                <a:lnSpc>
                  <a:spcPct val="90000"/>
                </a:lnSpc>
                <a:spcBef>
                  <a:spcPct val="0"/>
                </a:spcBef>
                <a:spcAft>
                  <a:spcPct val="35000"/>
                </a:spcAft>
              </a:pPr>
              <a:r>
                <a:rPr lang="en-US" sz="1200" b="1" kern="1200" dirty="0" smtClean="0"/>
                <a:t>3 Levels of Partnership Available to Each School</a:t>
              </a:r>
              <a:endParaRPr lang="en-US" sz="1200" b="1" kern="1200" dirty="0"/>
            </a:p>
          </p:txBody>
        </p:sp>
        <p:sp>
          <p:nvSpPr>
            <p:cNvPr id="10" name="Freeform 9"/>
            <p:cNvSpPr/>
            <p:nvPr/>
          </p:nvSpPr>
          <p:spPr>
            <a:xfrm>
              <a:off x="3815416" y="766454"/>
              <a:ext cx="1383298" cy="1261725"/>
            </a:xfrm>
            <a:custGeom>
              <a:avLst/>
              <a:gdLst>
                <a:gd name="connsiteX0" fmla="*/ 0 w 1307099"/>
                <a:gd name="connsiteY0" fmla="*/ 630863 h 1261725"/>
                <a:gd name="connsiteX1" fmla="*/ 653550 w 1307099"/>
                <a:gd name="connsiteY1" fmla="*/ 0 h 1261725"/>
                <a:gd name="connsiteX2" fmla="*/ 1307100 w 1307099"/>
                <a:gd name="connsiteY2" fmla="*/ 630863 h 1261725"/>
                <a:gd name="connsiteX3" fmla="*/ 653550 w 1307099"/>
                <a:gd name="connsiteY3" fmla="*/ 1261726 h 1261725"/>
                <a:gd name="connsiteX4" fmla="*/ 0 w 1307099"/>
                <a:gd name="connsiteY4" fmla="*/ 630863 h 126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099" h="1261725">
                  <a:moveTo>
                    <a:pt x="0" y="630863"/>
                  </a:moveTo>
                  <a:cubicBezTo>
                    <a:pt x="0" y="282447"/>
                    <a:pt x="292604" y="0"/>
                    <a:pt x="653550" y="0"/>
                  </a:cubicBezTo>
                  <a:cubicBezTo>
                    <a:pt x="1014496" y="0"/>
                    <a:pt x="1307100" y="282447"/>
                    <a:pt x="1307100" y="630863"/>
                  </a:cubicBezTo>
                  <a:cubicBezTo>
                    <a:pt x="1307100" y="979279"/>
                    <a:pt x="1014496" y="1261726"/>
                    <a:pt x="653550" y="1261726"/>
                  </a:cubicBezTo>
                  <a:cubicBezTo>
                    <a:pt x="292604" y="1261726"/>
                    <a:pt x="0" y="979279"/>
                    <a:pt x="0" y="630863"/>
                  </a:cubicBezTo>
                  <a:close/>
                </a:path>
              </a:pathLst>
            </a:custGeom>
            <a:grpFill/>
            <a:ln>
              <a:solidFill>
                <a:schemeClr val="tx1"/>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6660" tIns="200015" rIns="206660" bIns="200015" numCol="1" spcCol="1270" anchor="ctr" anchorCtr="0">
              <a:noAutofit/>
            </a:bodyPr>
            <a:lstStyle/>
            <a:p>
              <a:pPr lvl="0" algn="ctr" defTabSz="533400" rtl="0">
                <a:lnSpc>
                  <a:spcPct val="90000"/>
                </a:lnSpc>
                <a:spcBef>
                  <a:spcPct val="0"/>
                </a:spcBef>
                <a:spcAft>
                  <a:spcPct val="35000"/>
                </a:spcAft>
              </a:pPr>
              <a:r>
                <a:rPr lang="en-US" sz="1400" b="1" kern="1200" dirty="0" smtClean="0"/>
                <a:t>Value &amp; Commitment to Creating Trust and Systemic Change</a:t>
              </a:r>
              <a:endParaRPr lang="en-US" sz="1400" b="1" kern="1200" dirty="0"/>
            </a:p>
          </p:txBody>
        </p:sp>
        <p:sp>
          <p:nvSpPr>
            <p:cNvPr id="11" name="Freeform 10"/>
            <p:cNvSpPr/>
            <p:nvPr/>
          </p:nvSpPr>
          <p:spPr>
            <a:xfrm>
              <a:off x="2226912" y="2303756"/>
              <a:ext cx="1393583" cy="1277642"/>
            </a:xfrm>
            <a:custGeom>
              <a:avLst/>
              <a:gdLst>
                <a:gd name="connsiteX0" fmla="*/ 0 w 1393583"/>
                <a:gd name="connsiteY0" fmla="*/ 638821 h 1277642"/>
                <a:gd name="connsiteX1" fmla="*/ 696792 w 1393583"/>
                <a:gd name="connsiteY1" fmla="*/ 0 h 1277642"/>
                <a:gd name="connsiteX2" fmla="*/ 1393584 w 1393583"/>
                <a:gd name="connsiteY2" fmla="*/ 638821 h 1277642"/>
                <a:gd name="connsiteX3" fmla="*/ 696792 w 1393583"/>
                <a:gd name="connsiteY3" fmla="*/ 1277642 h 1277642"/>
                <a:gd name="connsiteX4" fmla="*/ 0 w 1393583"/>
                <a:gd name="connsiteY4" fmla="*/ 638821 h 1277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83" h="1277642">
                  <a:moveTo>
                    <a:pt x="0" y="638821"/>
                  </a:moveTo>
                  <a:cubicBezTo>
                    <a:pt x="0" y="286010"/>
                    <a:pt x="311964" y="0"/>
                    <a:pt x="696792" y="0"/>
                  </a:cubicBezTo>
                  <a:cubicBezTo>
                    <a:pt x="1081620" y="0"/>
                    <a:pt x="1393584" y="286010"/>
                    <a:pt x="1393584" y="638821"/>
                  </a:cubicBezTo>
                  <a:cubicBezTo>
                    <a:pt x="1393584" y="991632"/>
                    <a:pt x="1081620" y="1277642"/>
                    <a:pt x="696792" y="1277642"/>
                  </a:cubicBezTo>
                  <a:cubicBezTo>
                    <a:pt x="311964" y="1277642"/>
                    <a:pt x="0" y="991632"/>
                    <a:pt x="0" y="638821"/>
                  </a:cubicBezTo>
                  <a:close/>
                </a:path>
              </a:pathLst>
            </a:custGeom>
            <a:grpFill/>
            <a:ln>
              <a:solidFill>
                <a:schemeClr val="tx1"/>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19326" tIns="202346" rIns="219326" bIns="202346" numCol="1" spcCol="1270" anchor="ctr" anchorCtr="0">
              <a:noAutofit/>
            </a:bodyPr>
            <a:lstStyle/>
            <a:p>
              <a:pPr lvl="0" algn="ctr" defTabSz="533400" rtl="0">
                <a:lnSpc>
                  <a:spcPct val="90000"/>
                </a:lnSpc>
                <a:spcBef>
                  <a:spcPct val="0"/>
                </a:spcBef>
                <a:spcAft>
                  <a:spcPct val="35000"/>
                </a:spcAft>
              </a:pPr>
              <a:r>
                <a:rPr lang="en-US" sz="1400" b="1" kern="1200" dirty="0" smtClean="0"/>
                <a:t>Hands-On Experience with Classroom </a:t>
              </a:r>
              <a:r>
                <a:rPr lang="en-US" sz="1400" b="1" dirty="0"/>
                <a:t>M</a:t>
              </a:r>
              <a:r>
                <a:rPr lang="en-US" sz="1400" b="1" kern="1200" dirty="0" smtClean="0"/>
                <a:t>anagement</a:t>
              </a:r>
              <a:endParaRPr lang="en-US" sz="1400" b="1" kern="1200" dirty="0"/>
            </a:p>
          </p:txBody>
        </p:sp>
        <p:sp>
          <p:nvSpPr>
            <p:cNvPr id="12" name="Freeform 11"/>
            <p:cNvSpPr/>
            <p:nvPr/>
          </p:nvSpPr>
          <p:spPr>
            <a:xfrm>
              <a:off x="3739217" y="3798531"/>
              <a:ext cx="1459497" cy="1378615"/>
            </a:xfrm>
            <a:custGeom>
              <a:avLst/>
              <a:gdLst>
                <a:gd name="connsiteX0" fmla="*/ 0 w 1459497"/>
                <a:gd name="connsiteY0" fmla="*/ 689308 h 1378615"/>
                <a:gd name="connsiteX1" fmla="*/ 729749 w 1459497"/>
                <a:gd name="connsiteY1" fmla="*/ 0 h 1378615"/>
                <a:gd name="connsiteX2" fmla="*/ 1459498 w 1459497"/>
                <a:gd name="connsiteY2" fmla="*/ 689308 h 1378615"/>
                <a:gd name="connsiteX3" fmla="*/ 729749 w 1459497"/>
                <a:gd name="connsiteY3" fmla="*/ 1378616 h 1378615"/>
                <a:gd name="connsiteX4" fmla="*/ 0 w 1459497"/>
                <a:gd name="connsiteY4" fmla="*/ 689308 h 1378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497" h="1378615">
                  <a:moveTo>
                    <a:pt x="0" y="689308"/>
                  </a:moveTo>
                  <a:cubicBezTo>
                    <a:pt x="0" y="308614"/>
                    <a:pt x="326720" y="0"/>
                    <a:pt x="729749" y="0"/>
                  </a:cubicBezTo>
                  <a:cubicBezTo>
                    <a:pt x="1132778" y="0"/>
                    <a:pt x="1459498" y="308614"/>
                    <a:pt x="1459498" y="689308"/>
                  </a:cubicBezTo>
                  <a:cubicBezTo>
                    <a:pt x="1459498" y="1070002"/>
                    <a:pt x="1132778" y="1378616"/>
                    <a:pt x="729749" y="1378616"/>
                  </a:cubicBezTo>
                  <a:cubicBezTo>
                    <a:pt x="326720" y="1378616"/>
                    <a:pt x="0" y="1070002"/>
                    <a:pt x="0" y="689308"/>
                  </a:cubicBezTo>
                  <a:close/>
                </a:path>
              </a:pathLst>
            </a:custGeom>
            <a:grpFill/>
            <a:ln>
              <a:solidFill>
                <a:schemeClr val="tx1"/>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8978" tIns="217133" rIns="228978" bIns="217133" numCol="1" spcCol="1270" anchor="ctr" anchorCtr="0">
              <a:noAutofit/>
            </a:bodyPr>
            <a:lstStyle/>
            <a:p>
              <a:pPr lvl="0" algn="ctr" defTabSz="533400" rtl="0">
                <a:lnSpc>
                  <a:spcPct val="90000"/>
                </a:lnSpc>
                <a:spcBef>
                  <a:spcPct val="0"/>
                </a:spcBef>
                <a:spcAft>
                  <a:spcPct val="35000"/>
                </a:spcAft>
              </a:pPr>
              <a:r>
                <a:rPr lang="en-US" sz="1400" b="1" kern="1200" dirty="0" smtClean="0"/>
                <a:t>Professional Development &amp; </a:t>
              </a:r>
              <a:r>
                <a:rPr lang="en-US" sz="1400" b="1" dirty="0"/>
                <a:t>D</a:t>
              </a:r>
              <a:r>
                <a:rPr lang="en-US" sz="1400" b="1" kern="1200" dirty="0" smtClean="0"/>
                <a:t>irect </a:t>
              </a:r>
              <a:r>
                <a:rPr lang="en-US" sz="1400" b="1" dirty="0" smtClean="0"/>
                <a:t>S</a:t>
              </a:r>
              <a:r>
                <a:rPr lang="en-US" sz="1400" b="1" kern="1200" dirty="0" smtClean="0"/>
                <a:t>upport on Campus</a:t>
              </a:r>
              <a:endParaRPr lang="en-US" sz="1400" b="1" kern="1200" dirty="0"/>
            </a:p>
          </p:txBody>
        </p:sp>
        <p:sp>
          <p:nvSpPr>
            <p:cNvPr id="13" name="Freeform 12"/>
            <p:cNvSpPr/>
            <p:nvPr/>
          </p:nvSpPr>
          <p:spPr>
            <a:xfrm>
              <a:off x="5390113" y="2272633"/>
              <a:ext cx="1364271" cy="1279543"/>
            </a:xfrm>
            <a:custGeom>
              <a:avLst/>
              <a:gdLst>
                <a:gd name="connsiteX0" fmla="*/ 0 w 1309252"/>
                <a:gd name="connsiteY0" fmla="*/ 609599 h 1219198"/>
                <a:gd name="connsiteX1" fmla="*/ 654626 w 1309252"/>
                <a:gd name="connsiteY1" fmla="*/ 0 h 1219198"/>
                <a:gd name="connsiteX2" fmla="*/ 1309252 w 1309252"/>
                <a:gd name="connsiteY2" fmla="*/ 609599 h 1219198"/>
                <a:gd name="connsiteX3" fmla="*/ 654626 w 1309252"/>
                <a:gd name="connsiteY3" fmla="*/ 1219198 h 1219198"/>
                <a:gd name="connsiteX4" fmla="*/ 0 w 1309252"/>
                <a:gd name="connsiteY4" fmla="*/ 609599 h 121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252" h="1219198">
                  <a:moveTo>
                    <a:pt x="0" y="609599"/>
                  </a:moveTo>
                  <a:cubicBezTo>
                    <a:pt x="0" y="272927"/>
                    <a:pt x="293086" y="0"/>
                    <a:pt x="654626" y="0"/>
                  </a:cubicBezTo>
                  <a:cubicBezTo>
                    <a:pt x="1016166" y="0"/>
                    <a:pt x="1309252" y="272927"/>
                    <a:pt x="1309252" y="609599"/>
                  </a:cubicBezTo>
                  <a:cubicBezTo>
                    <a:pt x="1309252" y="946271"/>
                    <a:pt x="1016166" y="1219198"/>
                    <a:pt x="654626" y="1219198"/>
                  </a:cubicBezTo>
                  <a:cubicBezTo>
                    <a:pt x="293086" y="1219198"/>
                    <a:pt x="0" y="946271"/>
                    <a:pt x="0" y="609599"/>
                  </a:cubicBezTo>
                  <a:close/>
                </a:path>
              </a:pathLst>
            </a:custGeom>
            <a:grpFill/>
            <a:ln>
              <a:solidFill>
                <a:schemeClr val="tx1"/>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6976" tIns="193787" rIns="206976" bIns="193787" numCol="1" spcCol="1270" anchor="ctr" anchorCtr="0">
              <a:noAutofit/>
            </a:bodyPr>
            <a:lstStyle/>
            <a:p>
              <a:pPr lvl="0" algn="ctr" defTabSz="533400" rtl="0">
                <a:lnSpc>
                  <a:spcPct val="90000"/>
                </a:lnSpc>
                <a:spcBef>
                  <a:spcPct val="0"/>
                </a:spcBef>
                <a:spcAft>
                  <a:spcPct val="35000"/>
                </a:spcAft>
              </a:pPr>
              <a:r>
                <a:rPr lang="en-US" sz="1400" b="1" kern="1200" dirty="0" smtClean="0"/>
                <a:t>Access to All of Valle's Integrated Healthcare Services</a:t>
              </a:r>
            </a:p>
          </p:txBody>
        </p:sp>
      </p:grpSp>
      <p:sp>
        <p:nvSpPr>
          <p:cNvPr id="17" name="Title 1"/>
          <p:cNvSpPr txBox="1">
            <a:spLocks/>
          </p:cNvSpPr>
          <p:nvPr/>
        </p:nvSpPr>
        <p:spPr>
          <a:xfrm>
            <a:off x="978017" y="121534"/>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400" dirty="0" err="1" smtClean="0"/>
              <a:t>Vds</a:t>
            </a:r>
            <a:r>
              <a:rPr lang="en-US" sz="2400" dirty="0" smtClean="0"/>
              <a:t> integrated school based services</a:t>
            </a:r>
            <a:endParaRPr lang="en-US" sz="2400"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3876" y="5145592"/>
            <a:ext cx="1219200" cy="468740"/>
          </a:xfrm>
          <a:prstGeom prst="rect">
            <a:avLst/>
          </a:prstGeom>
        </p:spPr>
      </p:pic>
      <p:pic>
        <p:nvPicPr>
          <p:cNvPr id="19" name="Google Shape;110;p26"/>
          <p:cNvPicPr preferRelativeResize="0"/>
          <p:nvPr/>
        </p:nvPicPr>
        <p:blipFill>
          <a:blip r:embed="rId5">
            <a:alphaModFix/>
          </a:blip>
          <a:stretch>
            <a:fillRect/>
          </a:stretch>
        </p:blipFill>
        <p:spPr>
          <a:xfrm>
            <a:off x="7915877" y="5762182"/>
            <a:ext cx="1094050" cy="1095818"/>
          </a:xfrm>
          <a:prstGeom prst="rect">
            <a:avLst/>
          </a:prstGeom>
          <a:noFill/>
          <a:ln>
            <a:noFill/>
          </a:ln>
        </p:spPr>
      </p:pic>
    </p:spTree>
    <p:extLst>
      <p:ext uri="{BB962C8B-B14F-4D97-AF65-F5344CB8AC3E}">
        <p14:creationId xmlns:p14="http://schemas.microsoft.com/office/powerpoint/2010/main" val="73964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2400" dirty="0" smtClean="0">
                <a:latin typeface="+mn-lt"/>
              </a:rPr>
              <a:t>Why Osborn is special</a:t>
            </a:r>
            <a:endParaRPr lang="en-US" sz="2400" dirty="0">
              <a:latin typeface="+mn-lt"/>
            </a:endParaRPr>
          </a:p>
        </p:txBody>
      </p:sp>
      <p:sp>
        <p:nvSpPr>
          <p:cNvPr id="3" name="Content Placeholder 2"/>
          <p:cNvSpPr>
            <a:spLocks noGrp="1"/>
          </p:cNvSpPr>
          <p:nvPr>
            <p:ph idx="1"/>
          </p:nvPr>
        </p:nvSpPr>
        <p:spPr>
          <a:xfrm>
            <a:off x="533400" y="1066800"/>
            <a:ext cx="5867400" cy="3579849"/>
          </a:xfrm>
        </p:spPr>
        <p:txBody>
          <a:bodyPr/>
          <a:lstStyle/>
          <a:p>
            <a:pPr marL="457200" lvl="0">
              <a:lnSpc>
                <a:spcPct val="150000"/>
              </a:lnSpc>
              <a:spcBef>
                <a:spcPts val="0"/>
              </a:spcBef>
              <a:buSzPts val="1800"/>
              <a:buChar char="●"/>
            </a:pPr>
            <a:r>
              <a:rPr lang="en-US" sz="2000" dirty="0"/>
              <a:t>Multiple A+ Schools</a:t>
            </a:r>
          </a:p>
          <a:p>
            <a:pPr marL="457200" lvl="0">
              <a:lnSpc>
                <a:spcPct val="150000"/>
              </a:lnSpc>
              <a:spcBef>
                <a:spcPts val="0"/>
              </a:spcBef>
              <a:buSzPts val="1800"/>
              <a:buChar char="●"/>
            </a:pPr>
            <a:r>
              <a:rPr lang="en-US" sz="2000" dirty="0"/>
              <a:t>Title I</a:t>
            </a:r>
          </a:p>
          <a:p>
            <a:pPr marL="457200" lvl="0">
              <a:lnSpc>
                <a:spcPct val="150000"/>
              </a:lnSpc>
              <a:spcBef>
                <a:spcPts val="0"/>
              </a:spcBef>
              <a:buSzPts val="1800"/>
              <a:buChar char="●"/>
            </a:pPr>
            <a:r>
              <a:rPr lang="en-US" sz="2000" dirty="0"/>
              <a:t>Spanish Dual Language Programs 20+ years</a:t>
            </a:r>
          </a:p>
          <a:p>
            <a:pPr marL="457200" lvl="0">
              <a:lnSpc>
                <a:spcPct val="150000"/>
              </a:lnSpc>
              <a:spcBef>
                <a:spcPts val="0"/>
              </a:spcBef>
              <a:buSzPts val="1800"/>
              <a:buChar char="●"/>
            </a:pPr>
            <a:r>
              <a:rPr lang="en-US" sz="2000" dirty="0" err="1"/>
              <a:t>FoodCorps</a:t>
            </a:r>
            <a:r>
              <a:rPr lang="en-US" sz="2000" dirty="0"/>
              <a:t> + Nutrition Department </a:t>
            </a:r>
          </a:p>
          <a:p>
            <a:pPr marL="457200" lvl="0">
              <a:lnSpc>
                <a:spcPct val="150000"/>
              </a:lnSpc>
              <a:spcBef>
                <a:spcPts val="0"/>
              </a:spcBef>
              <a:buSzPts val="1800"/>
              <a:buChar char="●"/>
            </a:pPr>
            <a:r>
              <a:rPr lang="en-US" sz="2000" dirty="0"/>
              <a:t>Highly accredited and recognized teachers </a:t>
            </a:r>
          </a:p>
          <a:p>
            <a:pPr marL="457200" lvl="0">
              <a:lnSpc>
                <a:spcPct val="150000"/>
              </a:lnSpc>
              <a:spcBef>
                <a:spcPts val="0"/>
              </a:spcBef>
              <a:buSzPts val="1800"/>
              <a:buChar char="●"/>
            </a:pPr>
            <a:r>
              <a:rPr lang="en-US" sz="2000" dirty="0"/>
              <a:t>Employees children attend our schools </a:t>
            </a:r>
          </a:p>
          <a:p>
            <a:pPr marL="457200" lvl="0">
              <a:lnSpc>
                <a:spcPct val="150000"/>
              </a:lnSpc>
              <a:spcBef>
                <a:spcPts val="0"/>
              </a:spcBef>
              <a:buSzPts val="1800"/>
              <a:buChar char="●"/>
            </a:pPr>
            <a:r>
              <a:rPr lang="en-US" sz="2000" dirty="0"/>
              <a:t>A small district</a:t>
            </a:r>
          </a:p>
          <a:p>
            <a:endParaRPr lang="en-US" dirty="0"/>
          </a:p>
        </p:txBody>
      </p:sp>
      <p:pic>
        <p:nvPicPr>
          <p:cNvPr id="4" name="Google Shape;110;p26"/>
          <p:cNvPicPr preferRelativeResize="0"/>
          <p:nvPr/>
        </p:nvPicPr>
        <p:blipFill>
          <a:blip r:embed="rId2">
            <a:alphaModFix/>
          </a:blip>
          <a:stretch>
            <a:fillRect/>
          </a:stretch>
        </p:blipFill>
        <p:spPr>
          <a:xfrm>
            <a:off x="7054166" y="457200"/>
            <a:ext cx="1475050" cy="1488525"/>
          </a:xfrm>
          <a:prstGeom prst="rect">
            <a:avLst/>
          </a:prstGeom>
          <a:noFill/>
          <a:ln>
            <a:noFill/>
          </a:ln>
        </p:spPr>
      </p:pic>
      <p:pic>
        <p:nvPicPr>
          <p:cNvPr id="5" name="Google Shape;111;p26"/>
          <p:cNvPicPr preferRelativeResize="0"/>
          <p:nvPr/>
        </p:nvPicPr>
        <p:blipFill>
          <a:blip r:embed="rId3">
            <a:alphaModFix/>
          </a:blip>
          <a:stretch>
            <a:fillRect/>
          </a:stretch>
        </p:blipFill>
        <p:spPr>
          <a:xfrm>
            <a:off x="7043316" y="2209800"/>
            <a:ext cx="1485900" cy="1057275"/>
          </a:xfrm>
          <a:prstGeom prst="rect">
            <a:avLst/>
          </a:prstGeom>
          <a:noFill/>
          <a:ln>
            <a:noFill/>
          </a:ln>
        </p:spPr>
      </p:pic>
      <p:pic>
        <p:nvPicPr>
          <p:cNvPr id="6" name="Google Shape;112;p26"/>
          <p:cNvPicPr preferRelativeResize="0"/>
          <p:nvPr/>
        </p:nvPicPr>
        <p:blipFill>
          <a:blip r:embed="rId4">
            <a:alphaModFix/>
          </a:blip>
          <a:stretch>
            <a:fillRect/>
          </a:stretch>
        </p:blipFill>
        <p:spPr>
          <a:xfrm>
            <a:off x="7157616" y="3505200"/>
            <a:ext cx="1360750" cy="1237650"/>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6561" y="5150695"/>
            <a:ext cx="1941935" cy="746606"/>
          </a:xfrm>
          <a:prstGeom prst="rect">
            <a:avLst/>
          </a:prstGeom>
        </p:spPr>
      </p:pic>
    </p:spTree>
    <p:extLst>
      <p:ext uri="{BB962C8B-B14F-4D97-AF65-F5344CB8AC3E}">
        <p14:creationId xmlns:p14="http://schemas.microsoft.com/office/powerpoint/2010/main" val="428949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Osborn school district</a:t>
            </a:r>
            <a:endParaRPr lang="en-US" dirty="0"/>
          </a:p>
        </p:txBody>
      </p:sp>
      <p:sp>
        <p:nvSpPr>
          <p:cNvPr id="3" name="Content Placeholder 2"/>
          <p:cNvSpPr>
            <a:spLocks noGrp="1"/>
          </p:cNvSpPr>
          <p:nvPr>
            <p:ph idx="1"/>
          </p:nvPr>
        </p:nvSpPr>
        <p:spPr>
          <a:xfrm>
            <a:off x="533400" y="1524000"/>
            <a:ext cx="3276600" cy="2067046"/>
          </a:xfrm>
        </p:spPr>
        <p:txBody>
          <a:bodyPr/>
          <a:lstStyle/>
          <a:p>
            <a:pPr lvl="0">
              <a:spcBef>
                <a:spcPts val="0"/>
              </a:spcBef>
              <a:buFont typeface="Arial" panose="020B0604020202020204" pitchFamily="34" charset="0"/>
              <a:buChar char="•"/>
            </a:pPr>
            <a:r>
              <a:rPr lang="en-US" sz="2000" dirty="0">
                <a:ea typeface="Amatic SC"/>
                <a:cs typeface="Amatic SC"/>
                <a:sym typeface="Amatic SC"/>
              </a:rPr>
              <a:t>K-8 Schools </a:t>
            </a:r>
          </a:p>
          <a:p>
            <a:pPr lvl="0">
              <a:spcBef>
                <a:spcPts val="0"/>
              </a:spcBef>
              <a:buFont typeface="Arial" panose="020B0604020202020204" pitchFamily="34" charset="0"/>
              <a:buChar char="•"/>
            </a:pPr>
            <a:r>
              <a:rPr lang="en-US" sz="2000" dirty="0">
                <a:ea typeface="Amatic SC"/>
                <a:cs typeface="Amatic SC"/>
                <a:sym typeface="Amatic SC"/>
              </a:rPr>
              <a:t>Enrollment: 2508</a:t>
            </a:r>
          </a:p>
          <a:p>
            <a:pPr lvl="0">
              <a:spcBef>
                <a:spcPts val="0"/>
              </a:spcBef>
              <a:buFont typeface="Arial" panose="020B0604020202020204" pitchFamily="34" charset="0"/>
              <a:buChar char="•"/>
            </a:pPr>
            <a:r>
              <a:rPr lang="en-US" sz="2000" dirty="0">
                <a:ea typeface="Amatic SC"/>
                <a:cs typeface="Amatic SC"/>
                <a:sym typeface="Amatic SC"/>
              </a:rPr>
              <a:t>Free: 100% </a:t>
            </a:r>
          </a:p>
          <a:p>
            <a:pPr lvl="0">
              <a:spcBef>
                <a:spcPts val="0"/>
              </a:spcBef>
              <a:buFont typeface="Arial" panose="020B0604020202020204" pitchFamily="34" charset="0"/>
              <a:buChar char="•"/>
            </a:pPr>
            <a:r>
              <a:rPr lang="en-US" sz="2000" dirty="0">
                <a:ea typeface="Amatic SC"/>
                <a:cs typeface="Amatic SC"/>
                <a:sym typeface="Amatic SC"/>
              </a:rPr>
              <a:t>Annual Mobility rate: 30%</a:t>
            </a:r>
          </a:p>
          <a:p>
            <a:endParaRPr lang="en-US" dirty="0"/>
          </a:p>
        </p:txBody>
      </p:sp>
      <p:pic>
        <p:nvPicPr>
          <p:cNvPr id="4" name="Google Shape;120;p27"/>
          <p:cNvPicPr preferRelativeResize="0"/>
          <p:nvPr/>
        </p:nvPicPr>
        <p:blipFill>
          <a:blip r:embed="rId2">
            <a:alphaModFix/>
          </a:blip>
          <a:stretch>
            <a:fillRect/>
          </a:stretch>
        </p:blipFill>
        <p:spPr>
          <a:xfrm>
            <a:off x="3886200" y="1115992"/>
            <a:ext cx="5105400" cy="3684608"/>
          </a:xfrm>
          <a:prstGeom prst="rect">
            <a:avLst/>
          </a:prstGeom>
          <a:noFill/>
          <a:ln>
            <a:noFill/>
          </a:ln>
        </p:spPr>
      </p:pic>
      <p:pic>
        <p:nvPicPr>
          <p:cNvPr id="6" name="Google Shape;110;p26"/>
          <p:cNvPicPr preferRelativeResize="0"/>
          <p:nvPr/>
        </p:nvPicPr>
        <p:blipFill>
          <a:blip r:embed="rId3">
            <a:alphaModFix/>
          </a:blip>
          <a:stretch>
            <a:fillRect/>
          </a:stretch>
        </p:blipFill>
        <p:spPr>
          <a:xfrm>
            <a:off x="7915877" y="5762182"/>
            <a:ext cx="1094050" cy="1095818"/>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3876" y="5145592"/>
            <a:ext cx="1219200" cy="468740"/>
          </a:xfrm>
          <a:prstGeom prst="rect">
            <a:avLst/>
          </a:prstGeom>
        </p:spPr>
      </p:pic>
    </p:spTree>
    <p:extLst>
      <p:ext uri="{BB962C8B-B14F-4D97-AF65-F5344CB8AC3E}">
        <p14:creationId xmlns:p14="http://schemas.microsoft.com/office/powerpoint/2010/main" val="327903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080" y="2813302"/>
            <a:ext cx="1551435" cy="1231395"/>
          </a:xfrm>
          <a:prstGeom prst="rect">
            <a:avLst/>
          </a:prstGeom>
        </p:spPr>
      </p:pic>
      <p:sp>
        <p:nvSpPr>
          <p:cNvPr id="4" name="Subtitle 2"/>
          <p:cNvSpPr txBox="1">
            <a:spLocks/>
          </p:cNvSpPr>
          <p:nvPr/>
        </p:nvSpPr>
        <p:spPr>
          <a:xfrm>
            <a:off x="1828800" y="2079736"/>
            <a:ext cx="5517055" cy="4397264"/>
          </a:xfrm>
          <a:prstGeom prst="rect">
            <a:avLst/>
          </a:prstGeom>
          <a:solidFill>
            <a:schemeClr val="accent3">
              <a:lumMod val="20000"/>
              <a:lumOff val="80000"/>
            </a:schemeClr>
          </a:solidFill>
          <a:ln w="38100">
            <a:solidFill>
              <a:schemeClr val="accent2">
                <a:lumMod val="75000"/>
              </a:schemeClr>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smtClean="0"/>
              <a:t>Navigating Healthcare &amp; Resources</a:t>
            </a:r>
          </a:p>
          <a:p>
            <a:r>
              <a:rPr lang="en-US" sz="2600" dirty="0" smtClean="0"/>
              <a:t>Trust and Relationship Building with Staff and Families</a:t>
            </a:r>
          </a:p>
          <a:p>
            <a:r>
              <a:rPr lang="en-US" sz="2600" dirty="0" smtClean="0"/>
              <a:t>Clinical Screenings &amp; Assessments</a:t>
            </a:r>
          </a:p>
          <a:p>
            <a:r>
              <a:rPr lang="en-US" sz="2600" dirty="0" smtClean="0"/>
              <a:t>Clinical Observations in the Classroom</a:t>
            </a:r>
          </a:p>
          <a:p>
            <a:r>
              <a:rPr lang="en-US" sz="2600" dirty="0" smtClean="0"/>
              <a:t>1:1 Coaching for Students</a:t>
            </a:r>
          </a:p>
          <a:p>
            <a:r>
              <a:rPr lang="en-US" sz="2600" dirty="0" smtClean="0"/>
              <a:t>Parenting Support Workshops</a:t>
            </a:r>
          </a:p>
          <a:p>
            <a:r>
              <a:rPr lang="en-US" sz="2600" dirty="0" smtClean="0"/>
              <a:t>Individual and Family Therapy</a:t>
            </a:r>
          </a:p>
          <a:p>
            <a:r>
              <a:rPr lang="en-US" sz="2600" dirty="0" smtClean="0"/>
              <a:t>Therapy Groups and Skills Groups</a:t>
            </a:r>
          </a:p>
          <a:p>
            <a:r>
              <a:rPr lang="en-US" sz="2600" dirty="0" smtClean="0"/>
              <a:t>CFT's Connecting Families and Teachers Back Together</a:t>
            </a:r>
          </a:p>
          <a:p>
            <a:r>
              <a:rPr lang="en-US" sz="2600" dirty="0" smtClean="0"/>
              <a:t>De-Escalation Support for Students and Staff</a:t>
            </a:r>
          </a:p>
          <a:p>
            <a:r>
              <a:rPr lang="en-US" sz="2600" dirty="0" smtClean="0"/>
              <a:t>Professional Development for Teachers</a:t>
            </a:r>
          </a:p>
          <a:p>
            <a:r>
              <a:rPr lang="en-US" sz="2600" dirty="0" smtClean="0"/>
              <a:t>Intensive Groups During School Breaks</a:t>
            </a:r>
          </a:p>
          <a:p>
            <a:r>
              <a:rPr lang="en-US" sz="2600" dirty="0" smtClean="0"/>
              <a:t>Warm Hand Offs to Office Based </a:t>
            </a:r>
            <a:r>
              <a:rPr lang="en-US" sz="2600" dirty="0" smtClean="0"/>
              <a:t>Providers</a:t>
            </a:r>
          </a:p>
          <a:p>
            <a:r>
              <a:rPr lang="en-US" sz="2600" dirty="0" smtClean="0"/>
              <a:t>Higher Show Rates for Medical &amp; BH </a:t>
            </a:r>
            <a:r>
              <a:rPr lang="en-US" sz="2600" dirty="0" err="1" smtClean="0"/>
              <a:t>Appts</a:t>
            </a:r>
            <a:endParaRPr lang="en-US" sz="2600" dirty="0" smtClean="0"/>
          </a:p>
          <a:p>
            <a:pPr marL="457200" indent="-457200"/>
            <a:endParaRPr lang="en-US" sz="2600" dirty="0" smtClean="0"/>
          </a:p>
          <a:p>
            <a:endParaRPr lang="en-US" dirty="0"/>
          </a:p>
        </p:txBody>
      </p:sp>
      <p:sp>
        <p:nvSpPr>
          <p:cNvPr id="6" name="TextBox 5"/>
          <p:cNvSpPr txBox="1"/>
          <p:nvPr/>
        </p:nvSpPr>
        <p:spPr>
          <a:xfrm>
            <a:off x="676121" y="761999"/>
            <a:ext cx="7713595" cy="1200329"/>
          </a:xfrm>
          <a:prstGeom prst="rect">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i="1" dirty="0"/>
              <a:t>“Parents are not as intimidated by mental health services out of their child’s school and comfortable receiving services or intakes at the </a:t>
            </a:r>
            <a:r>
              <a:rPr lang="en-US" b="1" i="1" dirty="0" smtClean="0"/>
              <a:t>school." </a:t>
            </a:r>
            <a:endParaRPr lang="en-US" b="1" i="1" dirty="0" smtClean="0"/>
          </a:p>
          <a:p>
            <a:pPr algn="ctr"/>
            <a:r>
              <a:rPr lang="en-US" i="1" dirty="0" smtClean="0"/>
              <a:t>– </a:t>
            </a:r>
            <a:r>
              <a:rPr lang="en-US" i="1" dirty="0" smtClean="0"/>
              <a:t>Fabiola Marquez, School Psychologist, </a:t>
            </a:r>
          </a:p>
          <a:p>
            <a:pPr algn="ctr"/>
            <a:r>
              <a:rPr lang="en-US" i="1" dirty="0" smtClean="0"/>
              <a:t>Clarendon Elementary School</a:t>
            </a:r>
            <a:endParaRPr lang="en-US" i="1" dirty="0"/>
          </a:p>
        </p:txBody>
      </p:sp>
      <p:sp>
        <p:nvSpPr>
          <p:cNvPr id="8" name="Title 1"/>
          <p:cNvSpPr txBox="1">
            <a:spLocks/>
          </p:cNvSpPr>
          <p:nvPr/>
        </p:nvSpPr>
        <p:spPr>
          <a:xfrm>
            <a:off x="978017" y="121534"/>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400" dirty="0" err="1" smtClean="0"/>
              <a:t>Vds</a:t>
            </a:r>
            <a:r>
              <a:rPr lang="en-US" sz="2400" dirty="0" smtClean="0"/>
              <a:t> on campus support</a:t>
            </a:r>
            <a:endParaRPr lang="en-US" sz="2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3876" y="5145592"/>
            <a:ext cx="1219200" cy="468740"/>
          </a:xfrm>
          <a:prstGeom prst="rect">
            <a:avLst/>
          </a:prstGeom>
        </p:spPr>
      </p:pic>
      <p:pic>
        <p:nvPicPr>
          <p:cNvPr id="10" name="Google Shape;110;p26"/>
          <p:cNvPicPr preferRelativeResize="0"/>
          <p:nvPr/>
        </p:nvPicPr>
        <p:blipFill>
          <a:blip r:embed="rId5">
            <a:alphaModFix/>
          </a:blip>
          <a:stretch>
            <a:fillRect/>
          </a:stretch>
        </p:blipFill>
        <p:spPr>
          <a:xfrm>
            <a:off x="7915877" y="5762182"/>
            <a:ext cx="1094050" cy="1095818"/>
          </a:xfrm>
          <a:prstGeom prst="rect">
            <a:avLst/>
          </a:prstGeom>
          <a:noFill/>
          <a:ln>
            <a:noFill/>
          </a:ln>
        </p:spPr>
      </p:pic>
    </p:spTree>
    <p:extLst>
      <p:ext uri="{BB962C8B-B14F-4D97-AF65-F5344CB8AC3E}">
        <p14:creationId xmlns:p14="http://schemas.microsoft.com/office/powerpoint/2010/main" val="152868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05205"/>
            <a:ext cx="4724400" cy="1323439"/>
          </a:xfrm>
          <a:prstGeom prst="rect">
            <a:avLst/>
          </a:prstGeom>
          <a:noFill/>
        </p:spPr>
        <p:txBody>
          <a:bodyPr wrap="square" rtlCol="0">
            <a:spAutoFit/>
          </a:bodyPr>
          <a:lstStyle/>
          <a:p>
            <a:pPr algn="ctr"/>
            <a:r>
              <a:rPr lang="en-US" sz="2000" dirty="0" smtClean="0"/>
              <a:t>This </a:t>
            </a:r>
            <a:r>
              <a:rPr lang="en-US" sz="2000" dirty="0" smtClean="0"/>
              <a:t>school year alone, Valle is working with </a:t>
            </a:r>
            <a:r>
              <a:rPr lang="en-US" sz="2000" i="1" u="sng" dirty="0" smtClean="0"/>
              <a:t>m</a:t>
            </a:r>
            <a:r>
              <a:rPr lang="en-US" sz="2000" i="1" u="sng" dirty="0" smtClean="0"/>
              <a:t>ore </a:t>
            </a:r>
            <a:r>
              <a:rPr lang="en-US" sz="2000" i="1" u="sng" dirty="0" smtClean="0"/>
              <a:t>than 200 </a:t>
            </a:r>
            <a:r>
              <a:rPr lang="en-US" sz="2000" dirty="0" smtClean="0"/>
              <a:t>patients </a:t>
            </a:r>
            <a:r>
              <a:rPr lang="en-US" sz="2000" dirty="0" smtClean="0"/>
              <a:t>from the Osborn School District, only </a:t>
            </a:r>
            <a:r>
              <a:rPr lang="en-US" sz="2000" dirty="0" smtClean="0"/>
              <a:t>2 months into </a:t>
            </a:r>
            <a:r>
              <a:rPr lang="en-US" sz="2000" dirty="0" smtClean="0"/>
              <a:t>the new school year.</a:t>
            </a:r>
            <a:endParaRPr lang="en-US" sz="2000" dirty="0" smtClean="0"/>
          </a:p>
        </p:txBody>
      </p:sp>
      <p:sp>
        <p:nvSpPr>
          <p:cNvPr id="3" name="Title 1"/>
          <p:cNvSpPr txBox="1">
            <a:spLocks/>
          </p:cNvSpPr>
          <p:nvPr/>
        </p:nvSpPr>
        <p:spPr>
          <a:xfrm>
            <a:off x="978017" y="121534"/>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400" dirty="0" err="1" smtClean="0"/>
              <a:t>Vds</a:t>
            </a:r>
            <a:r>
              <a:rPr lang="en-US" sz="2400" dirty="0" smtClean="0"/>
              <a:t> on campus support</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838200"/>
            <a:ext cx="3276600" cy="2457450"/>
          </a:xfrm>
          <a:prstGeom prst="rect">
            <a:avLst/>
          </a:prstGeom>
          <a:ln w="38100">
            <a:solidFill>
              <a:srgbClr val="FFFF00"/>
            </a:solidFill>
          </a:ln>
        </p:spPr>
      </p:pic>
      <p:sp>
        <p:nvSpPr>
          <p:cNvPr id="7" name="TextBox 6"/>
          <p:cNvSpPr txBox="1"/>
          <p:nvPr/>
        </p:nvSpPr>
        <p:spPr>
          <a:xfrm>
            <a:off x="790937" y="3439766"/>
            <a:ext cx="7584557" cy="1292662"/>
          </a:xfrm>
          <a:prstGeom prst="rect">
            <a:avLst/>
          </a:prstGeom>
          <a:noFill/>
        </p:spPr>
        <p:txBody>
          <a:bodyPr wrap="square" rtlCol="0">
            <a:spAutoFit/>
          </a:bodyPr>
          <a:lstStyle/>
          <a:p>
            <a:pPr algn="ctr"/>
            <a:r>
              <a:rPr lang="en-US" sz="2000" dirty="0"/>
              <a:t>Over the last school year, including school holidays and summer break, Valle has provided </a:t>
            </a:r>
            <a:r>
              <a:rPr lang="en-US" sz="2000" i="1" u="sng" dirty="0"/>
              <a:t>more than $614,000 </a:t>
            </a:r>
            <a:r>
              <a:rPr lang="en-US" sz="2000" dirty="0"/>
              <a:t>worth of billable services for enrolled students. </a:t>
            </a:r>
          </a:p>
          <a:p>
            <a:endParaRPr lang="en-US" dirty="0"/>
          </a:p>
        </p:txBody>
      </p:sp>
      <p:pic>
        <p:nvPicPr>
          <p:cNvPr id="9" name="Google Shape;110;p26"/>
          <p:cNvPicPr preferRelativeResize="0"/>
          <p:nvPr/>
        </p:nvPicPr>
        <p:blipFill>
          <a:blip r:embed="rId3">
            <a:alphaModFix/>
          </a:blip>
          <a:stretch>
            <a:fillRect/>
          </a:stretch>
        </p:blipFill>
        <p:spPr>
          <a:xfrm>
            <a:off x="7915877" y="5762182"/>
            <a:ext cx="1094050" cy="1095818"/>
          </a:xfrm>
          <a:prstGeom prst="rect">
            <a:avLst/>
          </a:prstGeom>
          <a:noFill/>
          <a:ln>
            <a:no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3876" y="5145592"/>
            <a:ext cx="1219200" cy="468740"/>
          </a:xfrm>
          <a:prstGeom prst="rect">
            <a:avLst/>
          </a:prstGeom>
        </p:spPr>
      </p:pic>
    </p:spTree>
    <p:extLst>
      <p:ext uri="{BB962C8B-B14F-4D97-AF65-F5344CB8AC3E}">
        <p14:creationId xmlns:p14="http://schemas.microsoft.com/office/powerpoint/2010/main" val="181219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94584712"/>
              </p:ext>
            </p:extLst>
          </p:nvPr>
        </p:nvGraphicFramePr>
        <p:xfrm>
          <a:off x="3429000" y="838200"/>
          <a:ext cx="5895110" cy="4677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978017" y="121534"/>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400" dirty="0" smtClean="0"/>
              <a:t>Co-creating systemic change on campus</a:t>
            </a:r>
            <a:endParaRPr lang="en-US" sz="2400"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880" y="1143000"/>
            <a:ext cx="3369624" cy="2135482"/>
          </a:xfrm>
          <a:prstGeom prst="rect">
            <a:avLst/>
          </a:prstGeom>
        </p:spPr>
      </p:pic>
      <p:sp>
        <p:nvSpPr>
          <p:cNvPr id="9" name="TextBox 8"/>
          <p:cNvSpPr txBox="1"/>
          <p:nvPr/>
        </p:nvSpPr>
        <p:spPr>
          <a:xfrm>
            <a:off x="321880" y="3581401"/>
            <a:ext cx="3369623" cy="923330"/>
          </a:xfrm>
          <a:prstGeom prst="rect">
            <a:avLst/>
          </a:prstGeom>
          <a:noFill/>
        </p:spPr>
        <p:txBody>
          <a:bodyPr wrap="square" rtlCol="0">
            <a:spAutoFit/>
          </a:bodyPr>
          <a:lstStyle/>
          <a:p>
            <a:pPr algn="ctr"/>
            <a:r>
              <a:rPr lang="en-US" i="1" dirty="0" smtClean="0">
                <a:solidFill>
                  <a:srgbClr val="0070C0"/>
                </a:solidFill>
              </a:rPr>
              <a:t>Supporting Teachers &amp; Families with accessible workshops and professional development</a:t>
            </a:r>
            <a:endParaRPr lang="en-US" i="1" dirty="0">
              <a:solidFill>
                <a:srgbClr val="0070C0"/>
              </a:solidFill>
            </a:endParaRP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3876" y="5145592"/>
            <a:ext cx="1219200" cy="468740"/>
          </a:xfrm>
          <a:prstGeom prst="rect">
            <a:avLst/>
          </a:prstGeom>
        </p:spPr>
      </p:pic>
      <p:pic>
        <p:nvPicPr>
          <p:cNvPr id="11" name="Google Shape;110;p26"/>
          <p:cNvPicPr preferRelativeResize="0"/>
          <p:nvPr/>
        </p:nvPicPr>
        <p:blipFill>
          <a:blip r:embed="rId10">
            <a:alphaModFix/>
          </a:blip>
          <a:stretch>
            <a:fillRect/>
          </a:stretch>
        </p:blipFill>
        <p:spPr>
          <a:xfrm>
            <a:off x="7915877" y="5762182"/>
            <a:ext cx="1094050" cy="1095818"/>
          </a:xfrm>
          <a:prstGeom prst="rect">
            <a:avLst/>
          </a:prstGeom>
          <a:noFill/>
          <a:ln>
            <a:noFill/>
          </a:ln>
        </p:spPr>
      </p:pic>
    </p:spTree>
    <p:extLst>
      <p:ext uri="{BB962C8B-B14F-4D97-AF65-F5344CB8AC3E}">
        <p14:creationId xmlns:p14="http://schemas.microsoft.com/office/powerpoint/2010/main" val="89962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838201"/>
            <a:ext cx="7696199" cy="1077218"/>
          </a:xfrm>
          <a:prstGeom prst="rect">
            <a:avLst/>
          </a:prstGeom>
          <a:noFill/>
          <a:ln w="28575">
            <a:solidFill>
              <a:srgbClr val="002060"/>
            </a:solidFill>
          </a:ln>
        </p:spPr>
        <p:txBody>
          <a:bodyPr wrap="square" rtlCol="0">
            <a:spAutoFit/>
          </a:bodyPr>
          <a:lstStyle/>
          <a:p>
            <a:pPr algn="ctr"/>
            <a:r>
              <a:rPr lang="en-US" sz="1600" i="1" dirty="0"/>
              <a:t>In the school, staff can quickly identify families that need extra support and then with a swift response from Valle Del Sol, we are able to address concerns from an academic and social emotional standpoint </a:t>
            </a:r>
            <a:r>
              <a:rPr lang="en-US" sz="1600" i="1" dirty="0" smtClean="0"/>
              <a:t>effectively – Fabiola </a:t>
            </a:r>
            <a:r>
              <a:rPr lang="en-US" sz="1600" i="1" dirty="0"/>
              <a:t>Marquez, School Psychologist, </a:t>
            </a:r>
          </a:p>
          <a:p>
            <a:pPr algn="ctr"/>
            <a:r>
              <a:rPr lang="en-US" sz="1600" i="1" dirty="0"/>
              <a:t>Clarendon Elementary </a:t>
            </a:r>
            <a:r>
              <a:rPr lang="en-US" sz="1600" i="1" dirty="0" smtClean="0"/>
              <a:t>School</a:t>
            </a:r>
            <a:endParaRPr lang="en-US" sz="1600" i="1" dirty="0"/>
          </a:p>
        </p:txBody>
      </p:sp>
      <p:sp>
        <p:nvSpPr>
          <p:cNvPr id="7" name="Title 1"/>
          <p:cNvSpPr txBox="1">
            <a:spLocks/>
          </p:cNvSpPr>
          <p:nvPr/>
        </p:nvSpPr>
        <p:spPr>
          <a:xfrm>
            <a:off x="685800" y="121534"/>
            <a:ext cx="792480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400" dirty="0" smtClean="0"/>
              <a:t>Conquering barriers and celebrating successes</a:t>
            </a: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733800"/>
            <a:ext cx="2667000" cy="2667000"/>
          </a:xfrm>
          <a:prstGeom prst="rect">
            <a:avLst/>
          </a:prstGeom>
          <a:ln w="57150">
            <a:solidFill>
              <a:srgbClr val="E31C79"/>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4941" t="5728" r="4947" b="-379"/>
          <a:stretch/>
        </p:blipFill>
        <p:spPr>
          <a:xfrm rot="5400000">
            <a:off x="6128567" y="3052905"/>
            <a:ext cx="3363866" cy="2209799"/>
          </a:xfrm>
          <a:prstGeom prst="rect">
            <a:avLst/>
          </a:prstGeom>
          <a:ln w="57150">
            <a:solidFill>
              <a:srgbClr val="00B0F0"/>
            </a:solidFill>
          </a:ln>
        </p:spPr>
      </p:pic>
      <p:sp>
        <p:nvSpPr>
          <p:cNvPr id="10" name="TextBox 9"/>
          <p:cNvSpPr txBox="1"/>
          <p:nvPr/>
        </p:nvSpPr>
        <p:spPr>
          <a:xfrm>
            <a:off x="302871" y="2209800"/>
            <a:ext cx="38100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Navigating space &amp; schedules</a:t>
            </a:r>
          </a:p>
          <a:p>
            <a:pPr marL="285750" indent="-285750">
              <a:buFont typeface="Arial" panose="020B0604020202020204" pitchFamily="34" charset="0"/>
              <a:buChar char="•"/>
            </a:pPr>
            <a:r>
              <a:rPr lang="en-US" dirty="0" smtClean="0"/>
              <a:t>Supporting children with a variety of insurance coverage, (or lack thereof)</a:t>
            </a:r>
          </a:p>
          <a:p>
            <a:pPr marL="285750" indent="-285750">
              <a:buFont typeface="Arial" panose="020B0604020202020204" pitchFamily="34" charset="0"/>
              <a:buChar char="•"/>
            </a:pPr>
            <a:r>
              <a:rPr lang="en-US" dirty="0" smtClean="0"/>
              <a:t>Engaging families who may not be as present</a:t>
            </a:r>
          </a:p>
          <a:p>
            <a:pPr marL="285750" indent="-285750">
              <a:buFont typeface="Arial" panose="020B0604020202020204" pitchFamily="34" charset="0"/>
              <a:buChar char="•"/>
            </a:pPr>
            <a:r>
              <a:rPr lang="en-US" dirty="0" smtClean="0"/>
              <a:t>Providing support in crisis events</a:t>
            </a:r>
          </a:p>
          <a:p>
            <a:pPr marL="285750" indent="-285750">
              <a:buFont typeface="Arial" panose="020B0604020202020204" pitchFamily="34" charset="0"/>
              <a:buChar char="•"/>
            </a:pPr>
            <a:r>
              <a:rPr lang="en-US" dirty="0" smtClean="0"/>
              <a:t>Establishing consistent communication</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145592"/>
            <a:ext cx="1219200" cy="468740"/>
          </a:xfrm>
          <a:prstGeom prst="rect">
            <a:avLst/>
          </a:prstGeom>
        </p:spPr>
      </p:pic>
      <p:pic>
        <p:nvPicPr>
          <p:cNvPr id="12" name="Google Shape;110;p26"/>
          <p:cNvPicPr preferRelativeResize="0"/>
          <p:nvPr/>
        </p:nvPicPr>
        <p:blipFill>
          <a:blip r:embed="rId6">
            <a:alphaModFix/>
          </a:blip>
          <a:stretch>
            <a:fillRect/>
          </a:stretch>
        </p:blipFill>
        <p:spPr>
          <a:xfrm>
            <a:off x="214975" y="5740921"/>
            <a:ext cx="1094050" cy="1095818"/>
          </a:xfrm>
          <a:prstGeom prst="rect">
            <a:avLst/>
          </a:prstGeom>
          <a:noFill/>
          <a:ln>
            <a:noFill/>
          </a:ln>
        </p:spPr>
      </p:pic>
    </p:spTree>
    <p:extLst>
      <p:ext uri="{BB962C8B-B14F-4D97-AF65-F5344CB8AC3E}">
        <p14:creationId xmlns:p14="http://schemas.microsoft.com/office/powerpoint/2010/main" val="38135550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2">
      <a:dk1>
        <a:srgbClr val="000000"/>
      </a:dk1>
      <a:lt1>
        <a:srgbClr val="FFFFFF"/>
      </a:lt1>
      <a:dk2>
        <a:srgbClr val="434342"/>
      </a:dk2>
      <a:lt2>
        <a:srgbClr val="CDD7D9"/>
      </a:lt2>
      <a:accent1>
        <a:srgbClr val="797B7E"/>
      </a:accent1>
      <a:accent2>
        <a:srgbClr val="FFC000"/>
      </a:accent2>
      <a:accent3>
        <a:srgbClr val="0070C0"/>
      </a:accent3>
      <a:accent4>
        <a:srgbClr val="7C984A"/>
      </a:accent4>
      <a:accent5>
        <a:srgbClr val="C2AD8D"/>
      </a:accent5>
      <a:accent6>
        <a:srgbClr val="797B7E"/>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256</TotalTime>
  <Words>803</Words>
  <Application>Microsoft Office PowerPoint</Application>
  <PresentationFormat>On-screen Show (4:3)</PresentationFormat>
  <Paragraphs>93</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Angles</vt:lpstr>
      <vt:lpstr>Valle del sol's  integrated  school based services</vt:lpstr>
      <vt:lpstr>PowerPoint Presentation</vt:lpstr>
      <vt:lpstr>PowerPoint Presentation</vt:lpstr>
      <vt:lpstr>Why Osborn is special</vt:lpstr>
      <vt:lpstr>Osborn school district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M. Gizler</dc:creator>
  <cp:lastModifiedBy>Caitlin M. Gizler</cp:lastModifiedBy>
  <cp:revision>9</cp:revision>
  <dcterms:created xsi:type="dcterms:W3CDTF">2019-09-17T15:36:49Z</dcterms:created>
  <dcterms:modified xsi:type="dcterms:W3CDTF">2019-09-18T01:05:34Z</dcterms:modified>
</cp:coreProperties>
</file>