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</p:sldMasterIdLst>
  <p:notesMasterIdLst>
    <p:notesMasterId r:id="rId32"/>
  </p:notesMasterIdLst>
  <p:sldIdLst>
    <p:sldId id="267" r:id="rId3"/>
    <p:sldId id="332" r:id="rId4"/>
    <p:sldId id="300" r:id="rId5"/>
    <p:sldId id="313" r:id="rId6"/>
    <p:sldId id="298" r:id="rId7"/>
    <p:sldId id="304" r:id="rId8"/>
    <p:sldId id="307" r:id="rId9"/>
    <p:sldId id="314" r:id="rId10"/>
    <p:sldId id="312" r:id="rId11"/>
    <p:sldId id="327" r:id="rId12"/>
    <p:sldId id="309" r:id="rId13"/>
    <p:sldId id="320" r:id="rId14"/>
    <p:sldId id="319" r:id="rId15"/>
    <p:sldId id="324" r:id="rId16"/>
    <p:sldId id="325" r:id="rId17"/>
    <p:sldId id="311" r:id="rId18"/>
    <p:sldId id="322" r:id="rId19"/>
    <p:sldId id="310" r:id="rId20"/>
    <p:sldId id="321" r:id="rId21"/>
    <p:sldId id="308" r:id="rId22"/>
    <p:sldId id="326" r:id="rId23"/>
    <p:sldId id="328" r:id="rId24"/>
    <p:sldId id="331" r:id="rId25"/>
    <p:sldId id="315" r:id="rId26"/>
    <p:sldId id="330" r:id="rId27"/>
    <p:sldId id="333" r:id="rId28"/>
    <p:sldId id="297" r:id="rId29"/>
    <p:sldId id="302" r:id="rId30"/>
    <p:sldId id="32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 varScale="1">
        <p:scale>
          <a:sx n="89" d="100"/>
          <a:sy n="8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DAAAD-9A8A-4037-9921-B72F2182C2F4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C71B4-0BE4-46D8-9A18-4A1D7B2E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1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#Classes = 42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2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209800"/>
            <a:ext cx="6705600" cy="1905000"/>
          </a:xfrm>
          <a:prstGeom prst="rect">
            <a:avLst/>
          </a:prstGeom>
        </p:spPr>
        <p:txBody>
          <a:bodyPr anchor="ctr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5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2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38188"/>
            <a:ext cx="46482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48056" y="2209800"/>
            <a:ext cx="6705600" cy="1905000"/>
          </a:xfrm>
          <a:prstGeom prst="rect">
            <a:avLst/>
          </a:prstGeom>
        </p:spPr>
        <p:txBody>
          <a:bodyPr anchor="ctr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33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019800"/>
            <a:ext cx="22288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05600" y="6197600"/>
            <a:ext cx="2133600" cy="288925"/>
          </a:xfrm>
        </p:spPr>
        <p:txBody>
          <a:bodyPr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56924B78-3C50-469C-9FB7-2C77C6EF6FAF}" type="slidenum"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97600"/>
            <a:ext cx="9144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319653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019800"/>
            <a:ext cx="22288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05600" y="6197600"/>
            <a:ext cx="2133600" cy="288925"/>
          </a:xfrm>
        </p:spPr>
        <p:txBody>
          <a:bodyPr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428268C2-6260-4244-89F6-AD24D84BE93D}" type="slidenum"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97600"/>
            <a:ext cx="9144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126655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019800"/>
            <a:ext cx="22288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05600" y="6197600"/>
            <a:ext cx="2133600" cy="288925"/>
          </a:xfrm>
        </p:spPr>
        <p:txBody>
          <a:bodyPr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F644A0F1-F62F-4FD8-A7E9-6CA41DAFF9E2}" type="slidenum"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97600"/>
            <a:ext cx="9144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674234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019800"/>
            <a:ext cx="22288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705600" y="6197600"/>
            <a:ext cx="2133600" cy="288925"/>
          </a:xfrm>
        </p:spPr>
        <p:txBody>
          <a:bodyPr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0FA4C60-E50B-4A3F-B83C-536A6F6EB8B5}" type="slidenum"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0" y="6197600"/>
            <a:ext cx="9144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4271088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019800"/>
            <a:ext cx="22288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1000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705600" y="6197600"/>
            <a:ext cx="2133600" cy="288925"/>
          </a:xfrm>
        </p:spPr>
        <p:txBody>
          <a:bodyPr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D81DCE34-9279-40D9-A8FD-34C13E381172}" type="slidenum"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0" y="6197600"/>
            <a:ext cx="9144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968067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019800"/>
            <a:ext cx="22288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10101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705600" y="6197600"/>
            <a:ext cx="2133600" cy="288925"/>
          </a:xfrm>
        </p:spPr>
        <p:txBody>
          <a:bodyPr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3897DE7-46DC-4F79-8421-C292E16F3E00}" type="slidenum"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0" y="6197600"/>
            <a:ext cx="9144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485463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019800"/>
            <a:ext cx="22288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791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6220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002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705600" y="6197600"/>
            <a:ext cx="2133600" cy="288925"/>
          </a:xfrm>
        </p:spPr>
        <p:txBody>
          <a:bodyPr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8B4E844A-195F-44A7-9721-5856C2C5E517}" type="slidenum"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0" y="6197600"/>
            <a:ext cx="9144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898152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019800"/>
            <a:ext cx="22288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05600" y="6197600"/>
            <a:ext cx="2133600" cy="288925"/>
          </a:xfrm>
        </p:spPr>
        <p:txBody>
          <a:bodyPr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C8167C8-3A02-483C-BD6B-757D19A2B2FB}" type="slidenum"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97600"/>
            <a:ext cx="9144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38793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42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019800"/>
            <a:ext cx="22288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05600" y="6197600"/>
            <a:ext cx="2133600" cy="288925"/>
          </a:xfrm>
        </p:spPr>
        <p:txBody>
          <a:bodyPr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3DF2F909-4C91-4EB9-8C22-A8BC55A0E7E9}" type="slidenum"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97600"/>
            <a:ext cx="9144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423300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2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3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7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1000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8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10101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6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791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6220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002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5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Reaching across Arizona to provide comprehensive 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35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188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9DA8400-60A5-4BAD-AB99-E2D742632917}" type="slidenum">
              <a:rPr lang="en-US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188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8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zahcccs.gov/Reporting/Downloads/MedicaidStatePlan/EntireStatePlan.pdf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AHCCCS Pharmacy and Therapeutics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20, 2015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197600"/>
            <a:ext cx="2133600" cy="288925"/>
          </a:xfrm>
        </p:spPr>
        <p:txBody>
          <a:bodyPr/>
          <a:lstStyle/>
          <a:p>
            <a:fld id="{FF445594-FFE8-4E90-934C-EFF530110A38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197600"/>
            <a:ext cx="9144000" cy="381000"/>
          </a:xfrm>
        </p:spPr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8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/>
          <a:lstStyle/>
          <a:p>
            <a:r>
              <a:rPr lang="en-US" sz="2800" dirty="0" smtClean="0"/>
              <a:t>MRPDL: Current AHCCCS Process for Changes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373563"/>
          </a:xfrm>
        </p:spPr>
        <p:txBody>
          <a:bodyPr/>
          <a:lstStyle/>
          <a:p>
            <a:r>
              <a:rPr lang="en-US" sz="2000" dirty="0"/>
              <a:t>S</a:t>
            </a:r>
            <a:r>
              <a:rPr lang="en-US" sz="2000" dirty="0" smtClean="0"/>
              <a:t>ubmit </a:t>
            </a:r>
            <a:r>
              <a:rPr lang="en-US" sz="2000" dirty="0"/>
              <a:t>a written request to </a:t>
            </a:r>
            <a:r>
              <a:rPr lang="en-US" sz="2000" dirty="0" smtClean="0"/>
              <a:t>AHCCCS pharmacy department</a:t>
            </a:r>
          </a:p>
          <a:p>
            <a:r>
              <a:rPr lang="en-US" sz="2000" dirty="0" smtClean="0"/>
              <a:t>Requests </a:t>
            </a:r>
            <a:r>
              <a:rPr lang="en-US" sz="2000" dirty="0"/>
              <a:t>must include the following information: </a:t>
            </a:r>
            <a:endParaRPr lang="en-US" sz="2000" dirty="0" smtClean="0"/>
          </a:p>
          <a:p>
            <a:pPr lvl="1">
              <a:buAutoNum type="arabicParenBoth"/>
            </a:pPr>
            <a:r>
              <a:rPr lang="en-US" sz="1600" dirty="0" smtClean="0"/>
              <a:t>Medication </a:t>
            </a:r>
            <a:r>
              <a:rPr lang="en-US" sz="1600" dirty="0"/>
              <a:t>requested </a:t>
            </a:r>
            <a:endParaRPr lang="en-US" sz="1600" dirty="0" smtClean="0"/>
          </a:p>
          <a:p>
            <a:pPr lvl="1">
              <a:buAutoNum type="arabicParenBoth"/>
            </a:pPr>
            <a:r>
              <a:rPr lang="en-US" sz="1600" dirty="0" smtClean="0"/>
              <a:t>Dosage </a:t>
            </a:r>
            <a:r>
              <a:rPr lang="en-US" sz="1600" dirty="0"/>
              <a:t>forms, strengths and corresponding costs of the medication requested; </a:t>
            </a:r>
            <a:endParaRPr lang="en-US" sz="1600" dirty="0" smtClean="0"/>
          </a:p>
          <a:p>
            <a:pPr lvl="1">
              <a:buAutoNum type="arabicParenBoth"/>
            </a:pPr>
            <a:r>
              <a:rPr lang="en-US" sz="1600" dirty="0" smtClean="0"/>
              <a:t>Average </a:t>
            </a:r>
            <a:r>
              <a:rPr lang="en-US" sz="1600" dirty="0"/>
              <a:t>daily </a:t>
            </a:r>
            <a:r>
              <a:rPr lang="en-US" sz="1600" dirty="0" smtClean="0"/>
              <a:t>dosage;</a:t>
            </a:r>
          </a:p>
          <a:p>
            <a:pPr lvl="1">
              <a:buAutoNum type="arabicParenBoth"/>
            </a:pPr>
            <a:r>
              <a:rPr lang="en-US" sz="1600" dirty="0" smtClean="0"/>
              <a:t>FDA </a:t>
            </a:r>
            <a:r>
              <a:rPr lang="en-US" sz="1600" dirty="0"/>
              <a:t>indication and accepted </a:t>
            </a:r>
            <a:r>
              <a:rPr lang="en-US" sz="1600" dirty="0" smtClean="0"/>
              <a:t>off–label </a:t>
            </a:r>
            <a:r>
              <a:rPr lang="en-US" sz="1600" dirty="0"/>
              <a:t>use; </a:t>
            </a:r>
            <a:endParaRPr lang="en-US" sz="1600" dirty="0" smtClean="0"/>
          </a:p>
          <a:p>
            <a:pPr lvl="1">
              <a:buAutoNum type="arabicParenBoth"/>
            </a:pPr>
            <a:r>
              <a:rPr lang="en-US" sz="1600" dirty="0" smtClean="0"/>
              <a:t>Advantages </a:t>
            </a:r>
            <a:r>
              <a:rPr lang="en-US" sz="1600" dirty="0"/>
              <a:t>or disadvantages of the medication over currently available products on the MRPDL; </a:t>
            </a:r>
            <a:endParaRPr lang="en-US" sz="1600" dirty="0" smtClean="0"/>
          </a:p>
          <a:p>
            <a:pPr lvl="1">
              <a:buAutoNum type="arabicParenBoth"/>
            </a:pPr>
            <a:r>
              <a:rPr lang="en-US" sz="1600" dirty="0" smtClean="0"/>
              <a:t>Adverse </a:t>
            </a:r>
            <a:r>
              <a:rPr lang="en-US" sz="1600" dirty="0"/>
              <a:t>effects reported with the medication; </a:t>
            </a:r>
          </a:p>
          <a:p>
            <a:pPr lvl="1">
              <a:buAutoNum type="arabicParenBoth"/>
            </a:pPr>
            <a:r>
              <a:rPr lang="en-US" sz="1600" dirty="0" smtClean="0"/>
              <a:t>Specific </a:t>
            </a:r>
            <a:r>
              <a:rPr lang="en-US" sz="1600" dirty="0"/>
              <a:t>monitoring requirements and costs associated with these </a:t>
            </a:r>
            <a:r>
              <a:rPr lang="en-US" sz="1600" dirty="0" smtClean="0"/>
              <a:t>requirements; and</a:t>
            </a:r>
            <a:endParaRPr lang="en-US" sz="1600" dirty="0"/>
          </a:p>
          <a:p>
            <a:pPr lvl="1">
              <a:buAutoNum type="arabicParenBoth"/>
            </a:pPr>
            <a:r>
              <a:rPr lang="en-US" sz="1600" dirty="0"/>
              <a:t>D</a:t>
            </a:r>
            <a:r>
              <a:rPr lang="en-US" sz="1600" dirty="0" smtClean="0"/>
              <a:t>etailed </a:t>
            </a:r>
            <a:r>
              <a:rPr lang="en-US" sz="1600" dirty="0"/>
              <a:t>clinical </a:t>
            </a:r>
            <a:r>
              <a:rPr lang="en-US" sz="1600" dirty="0" smtClean="0"/>
              <a:t>summary.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r>
              <a:rPr lang="en-US" dirty="0" err="1" smtClean="0"/>
              <a:t>AzAHP</a:t>
            </a:r>
            <a:r>
              <a:rPr lang="en-US" dirty="0" smtClean="0"/>
              <a:t> Feedback 9-14-15: MRPDL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373563"/>
          </a:xfrm>
        </p:spPr>
        <p:txBody>
          <a:bodyPr/>
          <a:lstStyle/>
          <a:p>
            <a:r>
              <a:rPr lang="en-US" dirty="0" smtClean="0"/>
              <a:t>Most therapeutic categories require coverage of most, if not all, meds in class</a:t>
            </a:r>
          </a:p>
          <a:p>
            <a:r>
              <a:rPr lang="en-US" dirty="0" smtClean="0"/>
              <a:t>Request a standardized process that provides flexibility and transparency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CDC: Most Frequently Prescribed Therapeutic Classes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11" y="2057400"/>
            <a:ext cx="8382000" cy="4373563"/>
          </a:xfrm>
        </p:spPr>
        <p:txBody>
          <a:bodyPr/>
          <a:lstStyle/>
          <a:p>
            <a:r>
              <a:rPr lang="en-US" dirty="0" smtClean="0"/>
              <a:t>Analgesics</a:t>
            </a:r>
            <a:endParaRPr lang="en-US" dirty="0"/>
          </a:p>
          <a:p>
            <a:r>
              <a:rPr lang="en-US" dirty="0" err="1"/>
              <a:t>Antihyperlipidemic</a:t>
            </a:r>
            <a:r>
              <a:rPr lang="en-US" dirty="0"/>
              <a:t> agents</a:t>
            </a:r>
          </a:p>
          <a:p>
            <a:r>
              <a:rPr lang="en-US" dirty="0"/>
              <a:t>Antidepressants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562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http://www.cdc.gov/nchs/fastats/drug-use-therapeutic.htm</a:t>
            </a:r>
          </a:p>
        </p:txBody>
      </p:sp>
      <p:pic>
        <p:nvPicPr>
          <p:cNvPr id="7" name="Picture 10" descr="K:\OutlookAttachmentTEMP\shutterstock_274005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09" y="3276600"/>
            <a:ext cx="3048000" cy="203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MRPDL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Atorvastatin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Lovastatin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Pravastatin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Simvastatin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>
          <a:xfrm>
            <a:off x="4648200" y="1600200"/>
            <a:ext cx="4114800" cy="4602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Available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Atorvastatin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Lovastatin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Pravastatin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Simvastatin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Fluvastatin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Pitavastatin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Rosuvastatin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49"/>
            <a:ext cx="8229600" cy="1219200"/>
          </a:xfrm>
        </p:spPr>
        <p:txBody>
          <a:bodyPr/>
          <a:lstStyle/>
          <a:p>
            <a:r>
              <a:rPr lang="en-US" sz="3200" dirty="0" err="1" smtClean="0"/>
              <a:t>Antihyperlipidemic</a:t>
            </a:r>
            <a:r>
              <a:rPr lang="en-US" sz="3200" dirty="0" smtClean="0"/>
              <a:t> Agents: Statins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r>
              <a:rPr lang="en-US" dirty="0" err="1" smtClean="0"/>
              <a:t>AzAHP</a:t>
            </a:r>
            <a:r>
              <a:rPr lang="en-US" dirty="0" smtClean="0"/>
              <a:t> Feedback 9-14-15: MRPDL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373563"/>
          </a:xfrm>
        </p:spPr>
        <p:txBody>
          <a:bodyPr/>
          <a:lstStyle/>
          <a:p>
            <a:r>
              <a:rPr lang="en-US" dirty="0" smtClean="0"/>
              <a:t>Most therapeutic categories require coverage of most, if not all, meds in class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AHCCCS position: MRPDL needs to be re-evaluated in its entirety based on significant changes since 10-1-12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5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AzAHP</a:t>
            </a:r>
            <a:r>
              <a:rPr lang="en-US" dirty="0"/>
              <a:t> Feedback 9-14-15: MRPDL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 a standardized process that provides </a:t>
            </a:r>
            <a:r>
              <a:rPr lang="en-US" b="1" dirty="0"/>
              <a:t>flexibility and </a:t>
            </a:r>
            <a:r>
              <a:rPr lang="en-US" b="1" dirty="0" smtClean="0"/>
              <a:t>transparency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AHCCCS position: agree that standardization, flexibility, and transparency are required at all levels of system (provider, MCO/RBHA, and AHCCCS)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AzAHP</a:t>
            </a:r>
            <a:r>
              <a:rPr lang="en-US" dirty="0"/>
              <a:t> </a:t>
            </a:r>
            <a:r>
              <a:rPr lang="en-US" dirty="0" smtClean="0"/>
              <a:t>Feedback: Benzos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373563"/>
          </a:xfrm>
        </p:spPr>
        <p:txBody>
          <a:bodyPr/>
          <a:lstStyle/>
          <a:p>
            <a:r>
              <a:rPr lang="en-US" dirty="0" smtClean="0"/>
              <a:t>All benzos QL 120 tablets per month</a:t>
            </a:r>
          </a:p>
          <a:p>
            <a:r>
              <a:rPr lang="en-US" dirty="0" smtClean="0"/>
              <a:t>No consideration of various strengths (safety issue)</a:t>
            </a:r>
          </a:p>
          <a:p>
            <a:r>
              <a:rPr lang="en-US" dirty="0" smtClean="0"/>
              <a:t>Not clear if ER dosage forms covered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AHCCCS position: Agree that benzodiazepine needs to be reevaluated in its entirety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MRPDL: Benzodiazepines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540180"/>
              </p:ext>
            </p:extLst>
          </p:nvPr>
        </p:nvGraphicFramePr>
        <p:xfrm>
          <a:off x="1066800" y="1600200"/>
          <a:ext cx="6248400" cy="437557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76692"/>
                <a:gridCol w="1878353"/>
                <a:gridCol w="1993355"/>
              </a:tblGrid>
              <a:tr h="489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Generic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Brand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QL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9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Alprazolam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Xanax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120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9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Buspirone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Buspar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120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9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Clonazepam</a:t>
                      </a:r>
                      <a:endParaRPr lang="en-US" sz="160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Klonopin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120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9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Chlordiazepoxide</a:t>
                      </a:r>
                      <a:endParaRPr lang="en-US" sz="160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Librium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120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0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Clorazepate Dipotassium</a:t>
                      </a:r>
                      <a:endParaRPr lang="en-US" sz="160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Tranxene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120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9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Diazepam</a:t>
                      </a:r>
                      <a:endParaRPr lang="en-US" sz="160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Valium</a:t>
                      </a:r>
                      <a:endParaRPr lang="en-US" sz="160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120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9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Lorazepam</a:t>
                      </a:r>
                      <a:endParaRPr lang="en-US" sz="160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Ativan</a:t>
                      </a:r>
                      <a:endParaRPr lang="en-US" sz="160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120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9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Oxazepam</a:t>
                      </a:r>
                      <a:endParaRPr lang="en-US" sz="160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Serax</a:t>
                      </a:r>
                      <a:endParaRPr lang="en-US" sz="160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120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73"/>
            <a:ext cx="8229600" cy="1219200"/>
          </a:xfrm>
        </p:spPr>
        <p:txBody>
          <a:bodyPr/>
          <a:lstStyle/>
          <a:p>
            <a:r>
              <a:rPr lang="en-US" sz="3600" dirty="0" err="1" smtClean="0"/>
              <a:t>AzAHP</a:t>
            </a:r>
            <a:r>
              <a:rPr lang="en-US" sz="3600" dirty="0" smtClean="0"/>
              <a:t> Feedback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373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Narcotic Cough Preparations</a:t>
            </a:r>
            <a:endParaRPr lang="en-US" dirty="0" smtClean="0"/>
          </a:p>
          <a:p>
            <a:r>
              <a:rPr lang="en-US" dirty="0" smtClean="0"/>
              <a:t>Current QL=480ml </a:t>
            </a:r>
          </a:p>
          <a:p>
            <a:r>
              <a:rPr lang="en-US" dirty="0" smtClean="0"/>
              <a:t>Recommend lower limit =240ml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AHCCCS position: agree with recommendation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4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MRPDL: Narcotic Cough Preparations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677842"/>
              </p:ext>
            </p:extLst>
          </p:nvPr>
        </p:nvGraphicFramePr>
        <p:xfrm>
          <a:off x="838200" y="1676400"/>
          <a:ext cx="7010399" cy="4267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6599"/>
                <a:gridCol w="2362200"/>
                <a:gridCol w="1371600"/>
              </a:tblGrid>
              <a:tr h="8087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Generic Name</a:t>
                      </a:r>
                      <a:endParaRPr lang="en-US" sz="20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Brand Name</a:t>
                      </a:r>
                      <a:endParaRPr lang="en-US" sz="20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QL</a:t>
                      </a:r>
                      <a:endParaRPr lang="en-US" sz="20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013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Guaifenesin</a:t>
                      </a:r>
                      <a:r>
                        <a:rPr lang="en-US" sz="1800" u="none" strike="noStrike" dirty="0" smtClean="0">
                          <a:effectLst/>
                        </a:rPr>
                        <a:t>/Codeine</a:t>
                      </a:r>
                      <a:endParaRPr lang="en-US" sz="18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Cheratussin</a:t>
                      </a:r>
                      <a:r>
                        <a:rPr lang="en-US" sz="1800" u="none" strike="noStrike" dirty="0">
                          <a:effectLst/>
                        </a:rPr>
                        <a:t> AC, </a:t>
                      </a:r>
                      <a:r>
                        <a:rPr lang="en-US" sz="1800" u="none" strike="noStrike" dirty="0" err="1">
                          <a:effectLst/>
                        </a:rPr>
                        <a:t>Mytussin</a:t>
                      </a:r>
                      <a:r>
                        <a:rPr lang="en-US" sz="1800" u="none" strike="noStrike" dirty="0">
                          <a:effectLst/>
                        </a:rPr>
                        <a:t> AC, Various</a:t>
                      </a:r>
                      <a:endParaRPr lang="en-US" sz="18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480 </a:t>
                      </a:r>
                      <a:r>
                        <a:rPr lang="en-US" sz="1800" u="none" strike="noStrike" dirty="0">
                          <a:effectLst/>
                        </a:rPr>
                        <a:t>ml</a:t>
                      </a:r>
                      <a:endParaRPr lang="en-US" sz="18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0935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Guaifenesin</a:t>
                      </a:r>
                      <a:r>
                        <a:rPr lang="en-US" sz="1800" u="none" strike="noStrike" dirty="0" smtClean="0">
                          <a:effectLst/>
                        </a:rPr>
                        <a:t>/Codeine/  </a:t>
                      </a:r>
                      <a:r>
                        <a:rPr lang="en-US" sz="1800" u="none" strike="noStrike" dirty="0">
                          <a:effectLst/>
                        </a:rPr>
                        <a:t>Pseudoephedrine</a:t>
                      </a:r>
                      <a:endParaRPr lang="en-US" sz="18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Cheratussin</a:t>
                      </a:r>
                      <a:r>
                        <a:rPr lang="en-US" sz="1800" u="none" strike="noStrike" dirty="0">
                          <a:effectLst/>
                        </a:rPr>
                        <a:t> DAC</a:t>
                      </a:r>
                      <a:endParaRPr lang="en-US" sz="18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480 </a:t>
                      </a:r>
                      <a:r>
                        <a:rPr lang="en-US" sz="1800" u="none" strike="noStrike" dirty="0">
                          <a:effectLst/>
                        </a:rPr>
                        <a:t>ml</a:t>
                      </a:r>
                      <a:endParaRPr lang="en-US" sz="18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201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Hydrocodone/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Homatropine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Hydromet</a:t>
                      </a:r>
                      <a:r>
                        <a:rPr lang="en-US" sz="1800" u="none" strike="noStrike" dirty="0">
                          <a:effectLst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</a:rPr>
                        <a:t>HCTussin</a:t>
                      </a:r>
                      <a:endParaRPr lang="en-US" sz="18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480 </a:t>
                      </a:r>
                      <a:r>
                        <a:rPr lang="en-US" sz="1800" u="none" strike="noStrike" dirty="0">
                          <a:effectLst/>
                        </a:rPr>
                        <a:t>ml</a:t>
                      </a:r>
                      <a:endParaRPr lang="en-US" sz="18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07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Promethazine/Codeine</a:t>
                      </a:r>
                      <a:endParaRPr lang="en-US" sz="18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Various</a:t>
                      </a:r>
                      <a:endParaRPr lang="en-US" sz="18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480 </a:t>
                      </a:r>
                      <a:r>
                        <a:rPr lang="en-US" sz="1800" u="none" strike="noStrike" dirty="0">
                          <a:effectLst/>
                        </a:rPr>
                        <a:t>ml</a:t>
                      </a:r>
                      <a:endParaRPr lang="en-US" sz="18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AzAHP</a:t>
            </a:r>
            <a:r>
              <a:rPr lang="en-US" dirty="0" smtClean="0"/>
              <a:t> Feedback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 remove pantoprazole from MRPDL due to cost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AHCCCS position: need to evaluate further before making decision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Pantoprazole </a:t>
            </a:r>
            <a:r>
              <a:rPr lang="en-US" sz="2000" dirty="0">
                <a:solidFill>
                  <a:srgbClr val="FF0000"/>
                </a:solidFill>
              </a:rPr>
              <a:t>is </a:t>
            </a:r>
            <a:r>
              <a:rPr lang="en-US" sz="2000" dirty="0" smtClean="0">
                <a:solidFill>
                  <a:srgbClr val="FF0000"/>
                </a:solidFill>
              </a:rPr>
              <a:t>inexpensive (priced at </a:t>
            </a:r>
            <a:r>
              <a:rPr lang="en-US" sz="2000" dirty="0">
                <a:solidFill>
                  <a:srgbClr val="FF0000"/>
                </a:solidFill>
              </a:rPr>
              <a:t>less than $</a:t>
            </a:r>
            <a:r>
              <a:rPr lang="en-US" sz="2000" dirty="0" smtClean="0">
                <a:solidFill>
                  <a:srgbClr val="FF0000"/>
                </a:solidFill>
              </a:rPr>
              <a:t>10 per month)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Pantoprazole </a:t>
            </a:r>
            <a:r>
              <a:rPr lang="en-US" sz="2000" dirty="0">
                <a:solidFill>
                  <a:srgbClr val="FF0000"/>
                </a:solidFill>
              </a:rPr>
              <a:t>is used by many providers due to </a:t>
            </a:r>
            <a:r>
              <a:rPr lang="en-US" sz="2000" dirty="0" smtClean="0">
                <a:solidFill>
                  <a:srgbClr val="FF0000"/>
                </a:solidFill>
              </a:rPr>
              <a:t>other PPI side effect profiles (i.e. </a:t>
            </a:r>
            <a:r>
              <a:rPr lang="en-US" sz="2000" dirty="0">
                <a:solidFill>
                  <a:srgbClr val="FF0000"/>
                </a:solidFill>
              </a:rPr>
              <a:t>o</a:t>
            </a:r>
            <a:r>
              <a:rPr lang="en-US" sz="2000" dirty="0" smtClean="0">
                <a:solidFill>
                  <a:srgbClr val="FF0000"/>
                </a:solidFill>
              </a:rPr>
              <a:t>meprazole diarrhea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4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MRPDL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 one preferred agent in following categories:</a:t>
            </a:r>
          </a:p>
          <a:p>
            <a:pPr lvl="1"/>
            <a:r>
              <a:rPr lang="en-US" dirty="0"/>
              <a:t>Corticosteroid inhalers</a:t>
            </a:r>
          </a:p>
          <a:p>
            <a:pPr lvl="1"/>
            <a:r>
              <a:rPr lang="en-US" dirty="0"/>
              <a:t>Combination inhalers</a:t>
            </a:r>
          </a:p>
          <a:p>
            <a:pPr lvl="1"/>
            <a:r>
              <a:rPr lang="en-US" dirty="0"/>
              <a:t>Anticholinergic </a:t>
            </a:r>
            <a:r>
              <a:rPr lang="en-US" dirty="0" smtClean="0"/>
              <a:t>inhalers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AHCCCS position: need to re-evaluate in its entirety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0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AzAHP</a:t>
            </a:r>
            <a:r>
              <a:rPr lang="en-US" dirty="0" smtClean="0"/>
              <a:t> Feedback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991964"/>
              </p:ext>
            </p:extLst>
          </p:nvPr>
        </p:nvGraphicFramePr>
        <p:xfrm>
          <a:off x="609601" y="1676400"/>
          <a:ext cx="7924798" cy="32118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14167"/>
                <a:gridCol w="2438400"/>
                <a:gridCol w="1927122"/>
                <a:gridCol w="2045109"/>
              </a:tblGrid>
              <a:tr h="152400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Generic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Brand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Special</a:t>
                      </a:r>
                      <a:r>
                        <a:rPr lang="en-US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Req.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Steroid Inhalers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Beclomethasone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QVAR</a:t>
                      </a:r>
                      <a:endParaRPr lang="en-US" sz="1400" b="1" i="1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Budesonide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Pulmicort Respules</a:t>
                      </a:r>
                      <a:endParaRPr lang="en-US" sz="1400" b="1" i="1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  Required for &gt; 5 years of age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Fluticasone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Flovent </a:t>
                      </a:r>
                      <a:endParaRPr lang="en-US" sz="1400" b="1" i="1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Mometasone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Asmanex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Twisthaler</a:t>
                      </a:r>
                      <a:endParaRPr lang="en-US" sz="1400" b="1" i="1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Combination Products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Budesonide/ Formoterol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Symbicort</a:t>
                      </a:r>
                      <a:endParaRPr lang="en-US" sz="1400" b="1" i="1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Fluticasone / Salmeterol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Advair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HFA/</a:t>
                      </a:r>
                      <a:r>
                        <a:rPr lang="en-US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Diskus</a:t>
                      </a:r>
                      <a:endParaRPr lang="en-US" sz="1400" b="1" i="1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Ipratropium /Albuterol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Combivent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Inhaler</a:t>
                      </a:r>
                      <a:endParaRPr lang="en-US" sz="1400" b="1" i="1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Mometasone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Formoterol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Dulera</a:t>
                      </a:r>
                      <a:endParaRPr lang="en-US" sz="1400" b="1" i="1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Anticholinergics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Aclindinium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Bromide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Tudorza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Pressair</a:t>
                      </a:r>
                      <a:endParaRPr lang="en-US" sz="1400" b="1" i="1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Ipratropium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Atrovent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HFA</a:t>
                      </a:r>
                      <a:endParaRPr lang="en-US" sz="1400" b="1" i="1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Tiotropium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Spiriva</a:t>
                      </a:r>
                      <a:endParaRPr lang="en-US" sz="1400" b="1" i="1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3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AzAHP</a:t>
            </a:r>
            <a:r>
              <a:rPr lang="en-US" dirty="0" smtClean="0"/>
              <a:t> Feedback: 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 health plans select one </a:t>
            </a:r>
            <a:r>
              <a:rPr lang="en-US" dirty="0" smtClean="0"/>
              <a:t>Growth Hormone as a </a:t>
            </a:r>
            <a:r>
              <a:rPr lang="en-US" dirty="0" smtClean="0"/>
              <a:t>preferred agent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AHCCCS position: Request denied as GH is one class that AHCCCS is seeking supplemental rebate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http://www.azahcccs.gov/commercial/pharmacyupdates.aspx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AzAHP</a:t>
            </a:r>
            <a:r>
              <a:rPr lang="en-US" dirty="0" smtClean="0"/>
              <a:t>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PAH Agents</a:t>
            </a:r>
          </a:p>
          <a:p>
            <a:pPr lvl="1"/>
            <a:r>
              <a:rPr lang="en-US" sz="1800" dirty="0" smtClean="0"/>
              <a:t>Make sildenafil the preferred agent</a:t>
            </a:r>
          </a:p>
          <a:p>
            <a:r>
              <a:rPr lang="en-US" sz="2000" dirty="0" smtClean="0"/>
              <a:t>Gout agents</a:t>
            </a:r>
          </a:p>
          <a:p>
            <a:pPr lvl="1"/>
            <a:r>
              <a:rPr lang="en-US" sz="1800" dirty="0" smtClean="0"/>
              <a:t>Remove </a:t>
            </a:r>
            <a:r>
              <a:rPr lang="en-US" sz="1800" dirty="0" err="1"/>
              <a:t>U</a:t>
            </a:r>
            <a:r>
              <a:rPr lang="en-US" sz="1800" dirty="0" err="1" smtClean="0"/>
              <a:t>loric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Remove or place QL on </a:t>
            </a:r>
            <a:r>
              <a:rPr lang="en-US" sz="1800" dirty="0" err="1" smtClean="0"/>
              <a:t>Colcrys</a:t>
            </a:r>
            <a:endParaRPr lang="en-US" sz="1800" dirty="0" smtClean="0"/>
          </a:p>
          <a:p>
            <a:r>
              <a:rPr lang="en-US" sz="2000" dirty="0"/>
              <a:t>ARB</a:t>
            </a:r>
          </a:p>
          <a:p>
            <a:pPr lvl="1"/>
            <a:r>
              <a:rPr lang="en-US" sz="1800" dirty="0"/>
              <a:t>Remove </a:t>
            </a:r>
            <a:r>
              <a:rPr lang="en-US" sz="1800" dirty="0" smtClean="0"/>
              <a:t>Benicar</a:t>
            </a:r>
          </a:p>
          <a:p>
            <a:r>
              <a:rPr lang="en-US" sz="2000" dirty="0"/>
              <a:t>Remove </a:t>
            </a:r>
            <a:r>
              <a:rPr lang="en-US" sz="2000" dirty="0" err="1"/>
              <a:t>Ciprodex</a:t>
            </a:r>
            <a:r>
              <a:rPr lang="en-US" sz="2000" dirty="0"/>
              <a:t> </a:t>
            </a:r>
            <a:r>
              <a:rPr lang="en-US" sz="2000" dirty="0" err="1"/>
              <a:t>Otic</a:t>
            </a:r>
            <a:endParaRPr lang="en-US" sz="2000" dirty="0"/>
          </a:p>
          <a:p>
            <a:r>
              <a:rPr lang="en-US" sz="2000" dirty="0"/>
              <a:t>Remove or use PA or step therapy for Lidocaine Ointment</a:t>
            </a:r>
          </a:p>
          <a:p>
            <a:r>
              <a:rPr lang="en-US" sz="2000" dirty="0"/>
              <a:t>Remove </a:t>
            </a:r>
            <a:r>
              <a:rPr lang="en-US" sz="2000" dirty="0" err="1"/>
              <a:t>Qualaquin</a:t>
            </a:r>
            <a:r>
              <a:rPr lang="en-US" sz="2000" dirty="0"/>
              <a:t> or restrict use for </a:t>
            </a:r>
            <a:r>
              <a:rPr lang="en-US" sz="2000" dirty="0" err="1"/>
              <a:t>tx</a:t>
            </a:r>
            <a:r>
              <a:rPr lang="en-US" sz="2000" dirty="0"/>
              <a:t> of malaria</a:t>
            </a:r>
          </a:p>
          <a:p>
            <a:r>
              <a:rPr lang="en-US" sz="2000" dirty="0"/>
              <a:t>Remove Nystatin/Triamcinolone </a:t>
            </a:r>
            <a:r>
              <a:rPr lang="en-US" sz="2000" dirty="0" smtClean="0"/>
              <a:t>combination product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with MRPDL: 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4373563"/>
          </a:xfrm>
        </p:spPr>
        <p:txBody>
          <a:bodyPr/>
          <a:lstStyle/>
          <a:p>
            <a:r>
              <a:rPr lang="en-US" dirty="0" smtClean="0"/>
              <a:t>“Start from scratch” vs. use current MRPDL as starting point</a:t>
            </a:r>
          </a:p>
          <a:p>
            <a:r>
              <a:rPr lang="en-US" dirty="0" smtClean="0"/>
              <a:t>Who to review?</a:t>
            </a:r>
          </a:p>
          <a:p>
            <a:pPr lvl="1"/>
            <a:r>
              <a:rPr lang="en-US" dirty="0" smtClean="0"/>
              <a:t>Development/update of MRPDL by P&amp;T—committee review up 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Name and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4373563"/>
          </a:xfrm>
        </p:spPr>
        <p:txBody>
          <a:bodyPr/>
          <a:lstStyle/>
          <a:p>
            <a:r>
              <a:rPr lang="en-US" dirty="0" smtClean="0"/>
              <a:t>Drug Utilization Review Board (DURB)</a:t>
            </a:r>
          </a:p>
          <a:p>
            <a:pPr lvl="1"/>
            <a:r>
              <a:rPr lang="en-US" dirty="0" smtClean="0"/>
              <a:t>Sec 1927 SS Act</a:t>
            </a:r>
          </a:p>
          <a:p>
            <a:pPr lvl="1"/>
            <a:r>
              <a:rPr lang="en-US" sz="2400" dirty="0" smtClean="0"/>
              <a:t>AHCCCS waived in </a:t>
            </a:r>
            <a:r>
              <a:rPr lang="en-US" sz="2400" dirty="0" smtClean="0">
                <a:hlinkClick r:id="rId2"/>
              </a:rPr>
              <a:t>State Plan </a:t>
            </a:r>
            <a:endParaRPr lang="en-US" sz="2400" dirty="0" smtClean="0"/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rug rebate program req. for MCO/FFS</a:t>
            </a:r>
          </a:p>
          <a:p>
            <a:r>
              <a:rPr lang="en-US" sz="3200" dirty="0" smtClean="0"/>
              <a:t>Pharmacy and Therapeutics Committee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 smtClean="0"/>
              <a:t>Committee Functions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710798"/>
              </p:ext>
            </p:extLst>
          </p:nvPr>
        </p:nvGraphicFramePr>
        <p:xfrm>
          <a:off x="457200" y="1600200"/>
          <a:ext cx="8382000" cy="3962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038600"/>
              </a:tblGrid>
              <a:tr h="390885">
                <a:tc>
                  <a:txBody>
                    <a:bodyPr/>
                    <a:lstStyle/>
                    <a:p>
                      <a:r>
                        <a:rPr lang="en-US" dirty="0" smtClean="0"/>
                        <a:t>Core</a:t>
                      </a:r>
                      <a:r>
                        <a:rPr lang="en-US" baseline="0" dirty="0" smtClean="0"/>
                        <a:t> Functions of DURP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level</a:t>
                      </a:r>
                      <a:r>
                        <a:rPr lang="en-US" baseline="0" dirty="0" smtClean="0"/>
                        <a:t> where addressed</a:t>
                      </a:r>
                      <a:endParaRPr lang="en-US" dirty="0"/>
                    </a:p>
                  </a:txBody>
                  <a:tcPr/>
                </a:tc>
              </a:tr>
              <a:tr h="1252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1. Developing and submitting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recommendations for drug list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AHCCCS,</a:t>
                      </a:r>
                      <a:r>
                        <a:rPr lang="en-US" baseline="0" dirty="0" smtClean="0"/>
                        <a:t> DBHS</a:t>
                      </a:r>
                      <a:endParaRPr lang="en-US" dirty="0"/>
                    </a:p>
                  </a:txBody>
                  <a:tcPr/>
                </a:tc>
              </a:tr>
              <a:tr h="963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2. Suggest clinical prior authorizations on outpatient prescription drugs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DBHS, MCO</a:t>
                      </a:r>
                    </a:p>
                    <a:p>
                      <a:r>
                        <a:rPr lang="en-US" sz="1400" dirty="0" smtClean="0"/>
                        <a:t>Exceptions: AHCCCS-</a:t>
                      </a:r>
                      <a:r>
                        <a:rPr lang="en-US" sz="1400" baseline="0" dirty="0" smtClean="0"/>
                        <a:t> HCV, Tobacco Cessation</a:t>
                      </a:r>
                      <a:endParaRPr lang="en-US" sz="1400" dirty="0"/>
                    </a:p>
                  </a:txBody>
                  <a:tcPr/>
                </a:tc>
              </a:tr>
              <a:tr h="963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3. Recommend educational interventions for Medicaid providers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MCO, RBHA</a:t>
                      </a:r>
                      <a:endParaRPr lang="en-US" dirty="0"/>
                    </a:p>
                  </a:txBody>
                  <a:tcPr/>
                </a:tc>
              </a:tr>
              <a:tr h="390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4. Review drug utilization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MCO, RBHA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8382000" cy="4373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Committee operational draft policy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>
          <a:xfrm>
            <a:off x="457200" y="1828800"/>
            <a:ext cx="4876800" cy="4373563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400" dirty="0"/>
              <a:t>MRPDL History and Purpose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err="1"/>
              <a:t>AzAHP</a:t>
            </a:r>
            <a:r>
              <a:rPr lang="en-US" sz="2400" dirty="0"/>
              <a:t> Feedback on MRPDL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/>
              <a:t>Next Steps with MRPDL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/>
              <a:t>Committee Name and Purpose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/>
              <a:t>Committee Operational Policy Draft Review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Today’s Meeting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pic>
        <p:nvPicPr>
          <p:cNvPr id="9" name="Picture 3" descr="K:\OutlookAttachmentTEMP\shutterstock_233395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2971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3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AHCCCS Coverage: Medications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981200"/>
            <a:ext cx="8382000" cy="4373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Medically </a:t>
            </a:r>
            <a:r>
              <a:rPr lang="en-US" dirty="0" smtClean="0"/>
              <a:t>necessary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ost </a:t>
            </a:r>
            <a:r>
              <a:rPr lang="en-US" dirty="0"/>
              <a:t>effective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ederally reimbursable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of drug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373563"/>
          </a:xfrm>
        </p:spPr>
        <p:txBody>
          <a:bodyPr/>
          <a:lstStyle/>
          <a:p>
            <a:r>
              <a:rPr lang="en-US" dirty="0" smtClean="0"/>
              <a:t>MRPDL</a:t>
            </a:r>
          </a:p>
          <a:p>
            <a:r>
              <a:rPr lang="en-US" dirty="0" smtClean="0"/>
              <a:t>Drug List</a:t>
            </a:r>
          </a:p>
          <a:p>
            <a:r>
              <a:rPr lang="en-US" dirty="0" smtClean="0"/>
              <a:t>Preferred Drug List</a:t>
            </a:r>
          </a:p>
          <a:p>
            <a:r>
              <a:rPr lang="en-US" dirty="0" smtClean="0"/>
              <a:t>Formulary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pic>
        <p:nvPicPr>
          <p:cNvPr id="6" name="Picture 2" descr="K:\OutlookAttachmentTEMP\shutterstock_1256482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2438400" cy="227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3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eveloped </a:t>
            </a:r>
            <a:r>
              <a:rPr lang="en-US" sz="2400" dirty="0">
                <a:solidFill>
                  <a:schemeClr val="tx1"/>
                </a:solidFill>
              </a:rPr>
              <a:t>due to provider feedback </a:t>
            </a:r>
          </a:p>
          <a:p>
            <a:r>
              <a:rPr lang="en-US" sz="2400" dirty="0">
                <a:solidFill>
                  <a:schemeClr val="tx1"/>
                </a:solidFill>
              </a:rPr>
              <a:t>Evaluated </a:t>
            </a:r>
            <a:r>
              <a:rPr lang="en-US" sz="2400" dirty="0" smtClean="0">
                <a:solidFill>
                  <a:schemeClr val="tx1"/>
                </a:solidFill>
              </a:rPr>
              <a:t>utilization trend across contractors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All </a:t>
            </a:r>
            <a:r>
              <a:rPr lang="en-US" sz="2400" dirty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herapeutic </a:t>
            </a:r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lasses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individual </a:t>
            </a:r>
            <a:r>
              <a:rPr lang="en-US" sz="2400" dirty="0">
                <a:solidFill>
                  <a:schemeClr val="tx1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rugs </a:t>
            </a:r>
            <a:r>
              <a:rPr lang="en-US" sz="2400" dirty="0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eviewed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Consensus based recommendations: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1 </a:t>
            </a:r>
            <a:r>
              <a:rPr lang="en-US" sz="2400" dirty="0">
                <a:solidFill>
                  <a:schemeClr val="tx1"/>
                </a:solidFill>
              </a:rPr>
              <a:t>vote </a:t>
            </a:r>
            <a:r>
              <a:rPr lang="en-US" sz="2400" dirty="0" smtClean="0">
                <a:solidFill>
                  <a:schemeClr val="tx1"/>
                </a:solidFill>
              </a:rPr>
              <a:t>per health plan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MRPDL History: </a:t>
            </a:r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pic>
        <p:nvPicPr>
          <p:cNvPr id="11" name="Picture 8" descr="K:\OutlookAttachmentTEMP\shutterstock_146218223.jpg"/>
          <p:cNvPicPr>
            <a:picLocks noGrp="1" noChangeAspect="1" noChangeArrowheads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2262981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9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MRPDL History: Recap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725439"/>
              </p:ext>
            </p:extLst>
          </p:nvPr>
        </p:nvGraphicFramePr>
        <p:xfrm>
          <a:off x="1600200" y="1828800"/>
          <a:ext cx="4064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ACUTE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Drugs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10-1-12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1-1-13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10-20-15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749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852453"/>
              </p:ext>
            </p:extLst>
          </p:nvPr>
        </p:nvGraphicFramePr>
        <p:xfrm>
          <a:off x="1600200" y="3733800"/>
          <a:ext cx="4064000" cy="14833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ALTCS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Drugs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10-1-12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1-1-13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10-20-15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0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219200"/>
          </a:xfrm>
        </p:spPr>
        <p:txBody>
          <a:bodyPr/>
          <a:lstStyle/>
          <a:p>
            <a:r>
              <a:rPr lang="en-US" dirty="0" smtClean="0"/>
              <a:t>1-1-13 MRPDL Additions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3735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err="1" smtClean="0"/>
              <a:t>Anthelmintics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Pediculosides</a:t>
            </a:r>
            <a:r>
              <a:rPr lang="en-US" sz="2200" dirty="0"/>
              <a:t>/</a:t>
            </a:r>
            <a:r>
              <a:rPr lang="en-US" sz="2200" dirty="0" err="1"/>
              <a:t>Scabicides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/>
              <a:t>Antimalarials</a:t>
            </a:r>
            <a:endParaRPr lang="en-US" sz="22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Antineoplastic  and Misc. agents for Prostate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Ophthalmic Agents for Glaucoma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Blood Modifiers </a:t>
            </a:r>
            <a:r>
              <a:rPr lang="en-US" sz="2000" dirty="0" smtClean="0"/>
              <a:t> 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Antidiarrheal </a:t>
            </a:r>
            <a:r>
              <a:rPr lang="en-US" sz="2000" dirty="0"/>
              <a:t>Agents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Cardiovascular </a:t>
            </a:r>
            <a:r>
              <a:rPr lang="en-US" sz="2000" dirty="0"/>
              <a:t>Agents – Angina, atrial </a:t>
            </a:r>
            <a:r>
              <a:rPr lang="en-US" sz="2000" dirty="0" smtClean="0"/>
              <a:t>fibrillation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Women’s Health – progesterone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pic>
        <p:nvPicPr>
          <p:cNvPr id="8" name="Picture 7" descr="K:\OutlookAttachmentTEMP\shutterstock_2596151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62" y="2209800"/>
            <a:ext cx="2590800" cy="203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MRPDL: Current Functions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373563"/>
          </a:xfrm>
        </p:spPr>
        <p:txBody>
          <a:bodyPr/>
          <a:lstStyle/>
          <a:p>
            <a:r>
              <a:rPr lang="en-US" sz="2400" dirty="0" smtClean="0"/>
              <a:t>Assist </a:t>
            </a:r>
            <a:r>
              <a:rPr lang="en-US" sz="2400" dirty="0"/>
              <a:t>providers when selecting clinically appropriate medications for </a:t>
            </a:r>
            <a:r>
              <a:rPr lang="en-US" sz="2400" dirty="0" smtClean="0"/>
              <a:t>AHCCCS members</a:t>
            </a:r>
          </a:p>
          <a:p>
            <a:r>
              <a:rPr lang="en-US" sz="2400" dirty="0" smtClean="0"/>
              <a:t>Specifies which drugs:</a:t>
            </a:r>
          </a:p>
          <a:p>
            <a:pPr lvl="1"/>
            <a:r>
              <a:rPr lang="en-US" sz="2000" dirty="0" smtClean="0"/>
              <a:t>Are preferred agents (HCV)</a:t>
            </a:r>
          </a:p>
          <a:p>
            <a:pPr lvl="1"/>
            <a:r>
              <a:rPr lang="en-US" sz="2000" dirty="0" smtClean="0"/>
              <a:t>Require step therapy</a:t>
            </a:r>
          </a:p>
          <a:p>
            <a:pPr lvl="1"/>
            <a:r>
              <a:rPr lang="en-US" sz="2000" dirty="0" smtClean="0"/>
              <a:t>Require PA to </a:t>
            </a:r>
            <a:r>
              <a:rPr lang="en-US" sz="2000" dirty="0"/>
              <a:t>ensure </a:t>
            </a:r>
            <a:r>
              <a:rPr lang="en-US" sz="2000" dirty="0" smtClean="0"/>
              <a:t>clinically appropriate </a:t>
            </a:r>
            <a:r>
              <a:rPr lang="en-US" sz="2000" dirty="0"/>
              <a:t>medication </a:t>
            </a:r>
            <a:r>
              <a:rPr lang="en-US" sz="2000" dirty="0" smtClean="0"/>
              <a:t>use</a:t>
            </a:r>
          </a:p>
          <a:p>
            <a:pPr lvl="1"/>
            <a:r>
              <a:rPr lang="en-US" sz="2000" dirty="0" smtClean="0"/>
              <a:t>Have </a:t>
            </a:r>
            <a:r>
              <a:rPr lang="en-US" sz="2000" dirty="0" smtClean="0"/>
              <a:t>quantity limits (QL)</a:t>
            </a:r>
            <a:endParaRPr lang="en-US" sz="2000" dirty="0" smtClean="0"/>
          </a:p>
          <a:p>
            <a:r>
              <a:rPr lang="en-US" sz="2400" b="1" dirty="0" smtClean="0"/>
              <a:t>Meds not </a:t>
            </a:r>
            <a:r>
              <a:rPr lang="en-US" sz="2400" b="1" dirty="0"/>
              <a:t>listed on the </a:t>
            </a:r>
            <a:r>
              <a:rPr lang="en-US" sz="2400" b="1" dirty="0" smtClean="0"/>
              <a:t>MRPDL available </a:t>
            </a:r>
            <a:r>
              <a:rPr lang="en-US" sz="2400" b="1" dirty="0"/>
              <a:t>through </a:t>
            </a:r>
            <a:r>
              <a:rPr lang="en-US" sz="2400" b="1" dirty="0" smtClean="0"/>
              <a:t>Prior Authorization</a:t>
            </a:r>
            <a:endParaRPr lang="en-US" sz="2400" b="1" dirty="0"/>
          </a:p>
          <a:p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5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HCCCS template 2014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AHCCCS template 2014</Template>
  <TotalTime>7065</TotalTime>
  <Words>1072</Words>
  <Application>Microsoft Office PowerPoint</Application>
  <PresentationFormat>On-screen Show (4:3)</PresentationFormat>
  <Paragraphs>318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AHCCCS template 2014</vt:lpstr>
      <vt:lpstr>1_2014 AHCCCS</vt:lpstr>
      <vt:lpstr>AHCCCS Pharmacy and Therapeutics Committee</vt:lpstr>
      <vt:lpstr>Introductions</vt:lpstr>
      <vt:lpstr>Goals of Today’s Meeting</vt:lpstr>
      <vt:lpstr>AHCCCS Coverage: Medications</vt:lpstr>
      <vt:lpstr>Name of drug list</vt:lpstr>
      <vt:lpstr>MRPDL History: Recap</vt:lpstr>
      <vt:lpstr>MRPDL History: Recap </vt:lpstr>
      <vt:lpstr>1-1-13 MRPDL Additions</vt:lpstr>
      <vt:lpstr>MRPDL: Current Functions</vt:lpstr>
      <vt:lpstr>MRPDL: Current AHCCCS Process for Changes</vt:lpstr>
      <vt:lpstr>AzAHP Feedback 9-14-15: MRPDL</vt:lpstr>
      <vt:lpstr>CDC: Most Frequently Prescribed Therapeutic Classes</vt:lpstr>
      <vt:lpstr>Antihyperlipidemic Agents: Statins</vt:lpstr>
      <vt:lpstr>AzAHP Feedback 9-14-15: MRPDL</vt:lpstr>
      <vt:lpstr>AzAHP Feedback 9-14-15: MRPDL</vt:lpstr>
      <vt:lpstr>AzAHP Feedback: Benzos</vt:lpstr>
      <vt:lpstr>MRPDL: Benzodiazepines</vt:lpstr>
      <vt:lpstr>AzAHP Feedback</vt:lpstr>
      <vt:lpstr>MRPDL: Narcotic Cough Preparations</vt:lpstr>
      <vt:lpstr>AzAHP Feedback</vt:lpstr>
      <vt:lpstr>MRPDL </vt:lpstr>
      <vt:lpstr>AzAHP Feedback</vt:lpstr>
      <vt:lpstr>AzAHP Feedback: GH</vt:lpstr>
      <vt:lpstr>Other AzAHP Feedback</vt:lpstr>
      <vt:lpstr>Next Steps with MRPDL: Discussion </vt:lpstr>
      <vt:lpstr>BREAK</vt:lpstr>
      <vt:lpstr>Committee Name and Purpose</vt:lpstr>
      <vt:lpstr>Committee Functions</vt:lpstr>
      <vt:lpstr>PowerPoint Presentation</vt:lpstr>
    </vt:vector>
  </TitlesOfParts>
  <Company>AHCCCS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Salek, Sara</dc:creator>
  <cp:lastModifiedBy>Berman, Suzanne</cp:lastModifiedBy>
  <cp:revision>191</cp:revision>
  <dcterms:created xsi:type="dcterms:W3CDTF">2015-02-09T19:18:15Z</dcterms:created>
  <dcterms:modified xsi:type="dcterms:W3CDTF">2015-10-20T18:21:45Z</dcterms:modified>
</cp:coreProperties>
</file>