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0"/>
  </p:notesMasterIdLst>
  <p:sldIdLst>
    <p:sldId id="286" r:id="rId2"/>
    <p:sldId id="256" r:id="rId3"/>
    <p:sldId id="257" r:id="rId4"/>
    <p:sldId id="315" r:id="rId5"/>
    <p:sldId id="316" r:id="rId6"/>
    <p:sldId id="317" r:id="rId7"/>
    <p:sldId id="332" r:id="rId8"/>
    <p:sldId id="318" r:id="rId9"/>
    <p:sldId id="333" r:id="rId10"/>
    <p:sldId id="319" r:id="rId11"/>
    <p:sldId id="326" r:id="rId12"/>
    <p:sldId id="334" r:id="rId13"/>
    <p:sldId id="328" r:id="rId14"/>
    <p:sldId id="262" r:id="rId15"/>
    <p:sldId id="297" r:id="rId16"/>
    <p:sldId id="302" r:id="rId17"/>
    <p:sldId id="303" r:id="rId18"/>
    <p:sldId id="305" r:id="rId19"/>
    <p:sldId id="308" r:id="rId20"/>
    <p:sldId id="335" r:id="rId21"/>
    <p:sldId id="307" r:id="rId22"/>
    <p:sldId id="309" r:id="rId23"/>
    <p:sldId id="336" r:id="rId24"/>
    <p:sldId id="342" r:id="rId25"/>
    <p:sldId id="340" r:id="rId26"/>
    <p:sldId id="343" r:id="rId27"/>
    <p:sldId id="341" r:id="rId28"/>
    <p:sldId id="346" r:id="rId29"/>
    <p:sldId id="261" r:id="rId30"/>
    <p:sldId id="295" r:id="rId31"/>
    <p:sldId id="322" r:id="rId32"/>
    <p:sldId id="329" r:id="rId33"/>
    <p:sldId id="330" r:id="rId34"/>
    <p:sldId id="312" r:id="rId35"/>
    <p:sldId id="265" r:id="rId36"/>
    <p:sldId id="299" r:id="rId37"/>
    <p:sldId id="296" r:id="rId38"/>
    <p:sldId id="259" r:id="rId39"/>
  </p:sldIdLst>
  <p:sldSz cx="9144000" cy="6858000" type="screen4x3"/>
  <p:notesSz cx="6881813"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5" autoAdjust="0"/>
    <p:restoredTop sz="94660" autoAdjust="0"/>
  </p:normalViewPr>
  <p:slideViewPr>
    <p:cSldViewPr>
      <p:cViewPr varScale="1">
        <p:scale>
          <a:sx n="98" d="100"/>
          <a:sy n="98" d="100"/>
        </p:scale>
        <p:origin x="-1044" y="-90"/>
      </p:cViewPr>
      <p:guideLst>
        <p:guide orient="horz" pos="2160"/>
        <p:guide pos="2880"/>
      </p:guideLst>
    </p:cSldViewPr>
  </p:slideViewPr>
  <p:outlineViewPr>
    <p:cViewPr>
      <p:scale>
        <a:sx n="33" d="100"/>
        <a:sy n="33" d="100"/>
      </p:scale>
      <p:origin x="0" y="1588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1638" y="-90"/>
      </p:cViewPr>
      <p:guideLst>
        <p:guide orient="horz" pos="288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A8959-8D23-4FB6-A721-9BEF668689C0}"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US"/>
        </a:p>
      </dgm:t>
    </dgm:pt>
    <dgm:pt modelId="{E7A42153-9CDC-4E9D-89DD-216ACEC03EF0}">
      <dgm:prSet phldrT="[Text]"/>
      <dgm:spPr>
        <a:blipFill dpi="0" rotWithShape="0">
          <a:blip xmlns:r="http://schemas.openxmlformats.org/officeDocument/2006/relationships" r:embed="rId1"/>
          <a:srcRect/>
          <a:stretch>
            <a:fillRect l="2857" t="2632" r="2857" b="13158"/>
          </a:stretch>
        </a:blipFill>
      </dgm:spPr>
      <dgm:t>
        <a:bodyPr/>
        <a:lstStyle/>
        <a:p>
          <a:endParaRPr lang="en-US" dirty="0"/>
        </a:p>
      </dgm:t>
    </dgm:pt>
    <dgm:pt modelId="{D55C1948-EA3B-484A-A063-6697049D1B75}" type="parTrans" cxnId="{6B3E40F4-DE85-4019-851F-E7F605F6FAEA}">
      <dgm:prSet/>
      <dgm:spPr/>
      <dgm:t>
        <a:bodyPr/>
        <a:lstStyle/>
        <a:p>
          <a:endParaRPr lang="en-US"/>
        </a:p>
      </dgm:t>
    </dgm:pt>
    <dgm:pt modelId="{B993C76C-F834-4733-A1ED-BB39BA4AEFFB}" type="sibTrans" cxnId="{6B3E40F4-DE85-4019-851F-E7F605F6FAEA}">
      <dgm:prSet/>
      <dgm:spPr/>
      <dgm:t>
        <a:bodyPr/>
        <a:lstStyle/>
        <a:p>
          <a:endParaRPr lang="en-US"/>
        </a:p>
      </dgm:t>
    </dgm:pt>
    <dgm:pt modelId="{2BDAEA0F-F17F-4B39-B86B-E2D02A063D86}">
      <dgm:prSet phldrT="[Text]"/>
      <dgm:spPr>
        <a:blipFill dpi="0" rotWithShape="0">
          <a:blip xmlns:r="http://schemas.openxmlformats.org/officeDocument/2006/relationships" r:embed="rId2"/>
          <a:srcRect/>
          <a:stretch>
            <a:fillRect l="-8107" t="-1990" r="-8107" b="-1990"/>
          </a:stretch>
        </a:blipFill>
      </dgm:spPr>
      <dgm:t>
        <a:bodyPr/>
        <a:lstStyle/>
        <a:p>
          <a:endParaRPr lang="en-US" dirty="0"/>
        </a:p>
      </dgm:t>
    </dgm:pt>
    <dgm:pt modelId="{2895214F-0BDA-4591-A33B-11C38DBF6447}" type="parTrans" cxnId="{0C3E15AB-4014-4E62-9BFD-A8AC66C57E13}">
      <dgm:prSet/>
      <dgm:spPr/>
      <dgm:t>
        <a:bodyPr/>
        <a:lstStyle/>
        <a:p>
          <a:endParaRPr lang="en-US"/>
        </a:p>
      </dgm:t>
    </dgm:pt>
    <dgm:pt modelId="{E54D1D12-7092-4B98-8A14-CB2132E593A6}" type="sibTrans" cxnId="{0C3E15AB-4014-4E62-9BFD-A8AC66C57E13}">
      <dgm:prSet/>
      <dgm:spPr/>
      <dgm:t>
        <a:bodyPr/>
        <a:lstStyle/>
        <a:p>
          <a:endParaRPr lang="en-US"/>
        </a:p>
      </dgm:t>
    </dgm:pt>
    <dgm:pt modelId="{9EF5FABA-36E4-46EB-8FFB-2216C4ABF3E9}">
      <dgm:prSet phldrT="[Text]"/>
      <dgm:spPr>
        <a:blipFill dpi="0" rotWithShape="0">
          <a:blip xmlns:r="http://schemas.openxmlformats.org/officeDocument/2006/relationships" r:embed="rId3"/>
          <a:srcRect/>
          <a:stretch>
            <a:fillRect l="-11165" t="-5048" r="-11165" b="7184"/>
          </a:stretch>
        </a:blipFill>
      </dgm:spPr>
      <dgm:t>
        <a:bodyPr/>
        <a:lstStyle/>
        <a:p>
          <a:endParaRPr lang="en-US" dirty="0"/>
        </a:p>
      </dgm:t>
    </dgm:pt>
    <dgm:pt modelId="{6CD30CAA-DEF9-45EB-9E83-73B61C3B2960}" type="parTrans" cxnId="{39DEF018-7B25-4AC5-BFAB-DA9B05D3F568}">
      <dgm:prSet/>
      <dgm:spPr/>
      <dgm:t>
        <a:bodyPr/>
        <a:lstStyle/>
        <a:p>
          <a:endParaRPr lang="en-US"/>
        </a:p>
      </dgm:t>
    </dgm:pt>
    <dgm:pt modelId="{08B6143E-97F2-4C64-811D-05F29C104EA8}" type="sibTrans" cxnId="{39DEF018-7B25-4AC5-BFAB-DA9B05D3F568}">
      <dgm:prSet/>
      <dgm:spPr/>
      <dgm:t>
        <a:bodyPr/>
        <a:lstStyle/>
        <a:p>
          <a:endParaRPr lang="en-US"/>
        </a:p>
      </dgm:t>
    </dgm:pt>
    <dgm:pt modelId="{9AB3090C-87DD-429F-95A4-B632B3C65971}">
      <dgm:prSet phldrT="[Text]"/>
      <dgm:spPr>
        <a:blipFill rotWithShape="0">
          <a:blip xmlns:r="http://schemas.openxmlformats.org/officeDocument/2006/relationships" r:embed="rId4"/>
          <a:stretch>
            <a:fillRect/>
          </a:stretch>
        </a:blipFill>
      </dgm:spPr>
      <dgm:t>
        <a:bodyPr/>
        <a:lstStyle/>
        <a:p>
          <a:endParaRPr lang="en-US" dirty="0"/>
        </a:p>
      </dgm:t>
    </dgm:pt>
    <dgm:pt modelId="{694F2E2F-9B32-4019-96BD-72D38939BDAD}" type="parTrans" cxnId="{63D2D947-E956-4272-96F6-69AADE5AFD70}">
      <dgm:prSet/>
      <dgm:spPr/>
      <dgm:t>
        <a:bodyPr/>
        <a:lstStyle/>
        <a:p>
          <a:endParaRPr lang="en-US"/>
        </a:p>
      </dgm:t>
    </dgm:pt>
    <dgm:pt modelId="{F742DCF6-2844-467F-99AB-0608B2529821}" type="sibTrans" cxnId="{63D2D947-E956-4272-96F6-69AADE5AFD70}">
      <dgm:prSet/>
      <dgm:spPr/>
      <dgm:t>
        <a:bodyPr/>
        <a:lstStyle/>
        <a:p>
          <a:endParaRPr lang="en-US"/>
        </a:p>
      </dgm:t>
    </dgm:pt>
    <dgm:pt modelId="{4243C4CA-3476-47E9-8EDC-AEBA1FDF59C1}">
      <dgm:prSet phldrT="[Text]"/>
      <dgm:spPr>
        <a:blipFill dpi="0" rotWithShape="0">
          <a:blip xmlns:r="http://schemas.openxmlformats.org/officeDocument/2006/relationships" r:embed="rId5"/>
          <a:srcRect/>
          <a:stretch>
            <a:fillRect l="17804" t="10243" r="5579" b="-1989"/>
          </a:stretch>
        </a:blipFill>
      </dgm:spPr>
      <dgm:t>
        <a:bodyPr/>
        <a:lstStyle/>
        <a:p>
          <a:endParaRPr lang="en-US" dirty="0"/>
        </a:p>
      </dgm:t>
    </dgm:pt>
    <dgm:pt modelId="{45EC0F68-48C0-4B4A-A67D-F9858F595D0A}" type="parTrans" cxnId="{1E6568B0-7EF0-4297-86FA-3E738F576ABE}">
      <dgm:prSet/>
      <dgm:spPr/>
      <dgm:t>
        <a:bodyPr/>
        <a:lstStyle/>
        <a:p>
          <a:endParaRPr lang="en-US"/>
        </a:p>
      </dgm:t>
    </dgm:pt>
    <dgm:pt modelId="{4CA91A63-8DC4-49AE-A878-2E40D3DE329F}" type="sibTrans" cxnId="{1E6568B0-7EF0-4297-86FA-3E738F576ABE}">
      <dgm:prSet/>
      <dgm:spPr/>
      <dgm:t>
        <a:bodyPr/>
        <a:lstStyle/>
        <a:p>
          <a:endParaRPr lang="en-US"/>
        </a:p>
      </dgm:t>
    </dgm:pt>
    <dgm:pt modelId="{B58D9EBF-87AD-433C-992F-BE2B7AE241D8}">
      <dgm:prSet phldrT="[Text]"/>
      <dgm:spPr>
        <a:blipFill rotWithShape="0">
          <a:blip xmlns:r="http://schemas.openxmlformats.org/officeDocument/2006/relationships" r:embed="rId6"/>
          <a:stretch>
            <a:fillRect/>
          </a:stretch>
        </a:blipFill>
      </dgm:spPr>
      <dgm:t>
        <a:bodyPr/>
        <a:lstStyle/>
        <a:p>
          <a:endParaRPr lang="en-US" dirty="0"/>
        </a:p>
      </dgm:t>
    </dgm:pt>
    <dgm:pt modelId="{5DD49136-0F0E-4BFE-915C-BA0AB5A284C9}" type="parTrans" cxnId="{4CD25C24-2E1C-4AD9-9E00-5204FDD782E5}">
      <dgm:prSet/>
      <dgm:spPr/>
      <dgm:t>
        <a:bodyPr/>
        <a:lstStyle/>
        <a:p>
          <a:endParaRPr lang="en-US"/>
        </a:p>
      </dgm:t>
    </dgm:pt>
    <dgm:pt modelId="{67FC7929-C0B7-43F8-A7D2-F192AD6A9D4D}" type="sibTrans" cxnId="{4CD25C24-2E1C-4AD9-9E00-5204FDD782E5}">
      <dgm:prSet/>
      <dgm:spPr/>
      <dgm:t>
        <a:bodyPr/>
        <a:lstStyle/>
        <a:p>
          <a:endParaRPr lang="en-US"/>
        </a:p>
      </dgm:t>
    </dgm:pt>
    <dgm:pt modelId="{8BFF872B-1DC8-4FF2-BFD5-7505F8EEC879}">
      <dgm:prSet phldrT="[Text]"/>
      <dgm:spPr>
        <a:blipFill rotWithShape="0">
          <a:blip xmlns:r="http://schemas.openxmlformats.org/officeDocument/2006/relationships" r:embed="rId7"/>
          <a:stretch>
            <a:fillRect/>
          </a:stretch>
        </a:blipFill>
      </dgm:spPr>
      <dgm:t>
        <a:bodyPr/>
        <a:lstStyle/>
        <a:p>
          <a:endParaRPr lang="en-US" dirty="0"/>
        </a:p>
      </dgm:t>
    </dgm:pt>
    <dgm:pt modelId="{998A1DA8-3399-4A97-935F-D758B2596A32}" type="parTrans" cxnId="{D978312C-A89C-4909-90FC-C5022D975A33}">
      <dgm:prSet/>
      <dgm:spPr/>
      <dgm:t>
        <a:bodyPr/>
        <a:lstStyle/>
        <a:p>
          <a:endParaRPr lang="en-US"/>
        </a:p>
      </dgm:t>
    </dgm:pt>
    <dgm:pt modelId="{82299981-45A4-4FAB-A6B3-C82020DC6B35}" type="sibTrans" cxnId="{D978312C-A89C-4909-90FC-C5022D975A33}">
      <dgm:prSet/>
      <dgm:spPr/>
      <dgm:t>
        <a:bodyPr/>
        <a:lstStyle/>
        <a:p>
          <a:endParaRPr lang="en-US"/>
        </a:p>
      </dgm:t>
    </dgm:pt>
    <dgm:pt modelId="{E3C6DCAF-A764-4436-9A42-C017F8BAD1DE}">
      <dgm:prSet phldrT="[Text]"/>
      <dgm:spPr>
        <a:blipFill rotWithShape="0">
          <a:blip xmlns:r="http://schemas.openxmlformats.org/officeDocument/2006/relationships" r:embed="rId8"/>
          <a:stretch>
            <a:fillRect/>
          </a:stretch>
        </a:blipFill>
      </dgm:spPr>
      <dgm:t>
        <a:bodyPr/>
        <a:lstStyle/>
        <a:p>
          <a:endParaRPr lang="en-US" dirty="0"/>
        </a:p>
      </dgm:t>
    </dgm:pt>
    <dgm:pt modelId="{4F12CBA1-0E53-477E-A333-C72D19C83486}" type="parTrans" cxnId="{D0487FA0-07AA-4087-91A3-8F599C12426A}">
      <dgm:prSet/>
      <dgm:spPr/>
      <dgm:t>
        <a:bodyPr/>
        <a:lstStyle/>
        <a:p>
          <a:endParaRPr lang="en-US"/>
        </a:p>
      </dgm:t>
    </dgm:pt>
    <dgm:pt modelId="{37E85892-7C9E-4073-A216-B46AAF7AA75C}" type="sibTrans" cxnId="{D0487FA0-07AA-4087-91A3-8F599C12426A}">
      <dgm:prSet/>
      <dgm:spPr/>
      <dgm:t>
        <a:bodyPr/>
        <a:lstStyle/>
        <a:p>
          <a:endParaRPr lang="en-US"/>
        </a:p>
      </dgm:t>
    </dgm:pt>
    <dgm:pt modelId="{D9E31741-F81B-487B-A10B-E4165C8138A6}">
      <dgm:prSet phldrT="[Text]"/>
      <dgm:spPr>
        <a:blipFill dpi="0" rotWithShape="0">
          <a:blip xmlns:r="http://schemas.openxmlformats.org/officeDocument/2006/relationships" r:embed="rId9"/>
          <a:srcRect/>
          <a:stretch>
            <a:fillRect l="-1990" t="16360" r="-1990" b="16360"/>
          </a:stretch>
        </a:blipFill>
      </dgm:spPr>
      <dgm:t>
        <a:bodyPr/>
        <a:lstStyle/>
        <a:p>
          <a:endParaRPr lang="en-US" dirty="0"/>
        </a:p>
      </dgm:t>
    </dgm:pt>
    <dgm:pt modelId="{1AE9799F-115C-4B7A-9541-CDB5799CD6D4}" type="sibTrans" cxnId="{CE86CC37-AB3A-47EB-A866-A352B3C35DAA}">
      <dgm:prSet/>
      <dgm:spPr/>
      <dgm:t>
        <a:bodyPr/>
        <a:lstStyle/>
        <a:p>
          <a:endParaRPr lang="en-US"/>
        </a:p>
      </dgm:t>
    </dgm:pt>
    <dgm:pt modelId="{4F889905-3D20-47D1-AB33-C8150EDD7CC6}" type="parTrans" cxnId="{CE86CC37-AB3A-47EB-A866-A352B3C35DAA}">
      <dgm:prSet/>
      <dgm:spPr/>
      <dgm:t>
        <a:bodyPr/>
        <a:lstStyle/>
        <a:p>
          <a:endParaRPr lang="en-US"/>
        </a:p>
      </dgm:t>
    </dgm:pt>
    <dgm:pt modelId="{F2A81DC1-9748-4FA4-AC7B-A6E012BBDAE9}" type="pres">
      <dgm:prSet presAssocID="{0CFA8959-8D23-4FB6-A721-9BEF668689C0}" presName="composite" presStyleCnt="0">
        <dgm:presLayoutVars>
          <dgm:chMax val="1"/>
          <dgm:dir/>
          <dgm:resizeHandles val="exact"/>
        </dgm:presLayoutVars>
      </dgm:prSet>
      <dgm:spPr/>
      <dgm:t>
        <a:bodyPr/>
        <a:lstStyle/>
        <a:p>
          <a:endParaRPr lang="en-US"/>
        </a:p>
      </dgm:t>
    </dgm:pt>
    <dgm:pt modelId="{F7F76617-CA84-4BD8-8A67-5A42482D6A11}" type="pres">
      <dgm:prSet presAssocID="{0CFA8959-8D23-4FB6-A721-9BEF668689C0}" presName="radial" presStyleCnt="0">
        <dgm:presLayoutVars>
          <dgm:animLvl val="ctr"/>
        </dgm:presLayoutVars>
      </dgm:prSet>
      <dgm:spPr/>
    </dgm:pt>
    <dgm:pt modelId="{53FBE253-ABF2-4064-A039-088C150DFE5A}" type="pres">
      <dgm:prSet presAssocID="{E7A42153-9CDC-4E9D-89DD-216ACEC03EF0}" presName="centerShape" presStyleLbl="vennNode1" presStyleIdx="0" presStyleCnt="9" custScaleX="71359" custScaleY="58107"/>
      <dgm:spPr>
        <a:prstGeom prst="flowChartDisplay">
          <a:avLst/>
        </a:prstGeom>
      </dgm:spPr>
      <dgm:t>
        <a:bodyPr/>
        <a:lstStyle/>
        <a:p>
          <a:endParaRPr lang="en-US"/>
        </a:p>
      </dgm:t>
    </dgm:pt>
    <dgm:pt modelId="{3E634E1A-33CA-426C-A282-1EC23C2586B5}" type="pres">
      <dgm:prSet presAssocID="{2BDAEA0F-F17F-4B39-B86B-E2D02A063D86}" presName="node" presStyleLbl="vennNode1" presStyleIdx="1" presStyleCnt="9" custScaleX="123658" custScaleY="118590">
        <dgm:presLayoutVars>
          <dgm:bulletEnabled val="1"/>
        </dgm:presLayoutVars>
      </dgm:prSet>
      <dgm:spPr/>
      <dgm:t>
        <a:bodyPr/>
        <a:lstStyle/>
        <a:p>
          <a:endParaRPr lang="en-US"/>
        </a:p>
      </dgm:t>
    </dgm:pt>
    <dgm:pt modelId="{20A3D188-98A1-48BD-B6A0-F87FE89002E9}" type="pres">
      <dgm:prSet presAssocID="{9EF5FABA-36E4-46EB-8FFB-2216C4ABF3E9}" presName="node" presStyleLbl="vennNode1" presStyleIdx="2" presStyleCnt="9" custScaleX="124895" custRadScaleRad="114475" custRadScaleInc="25470">
        <dgm:presLayoutVars>
          <dgm:bulletEnabled val="1"/>
        </dgm:presLayoutVars>
      </dgm:prSet>
      <dgm:spPr/>
      <dgm:t>
        <a:bodyPr/>
        <a:lstStyle/>
        <a:p>
          <a:endParaRPr lang="en-US"/>
        </a:p>
      </dgm:t>
    </dgm:pt>
    <dgm:pt modelId="{E7813875-1AC5-481E-813E-8D98A5EAF59F}" type="pres">
      <dgm:prSet presAssocID="{9AB3090C-87DD-429F-95A4-B632B3C65971}" presName="node" presStyleLbl="vennNode1" presStyleIdx="3" presStyleCnt="9" custScaleX="120675" custScaleY="121536" custRadScaleRad="155955" custRadScaleInc="-2914">
        <dgm:presLayoutVars>
          <dgm:bulletEnabled val="1"/>
        </dgm:presLayoutVars>
      </dgm:prSet>
      <dgm:spPr/>
      <dgm:t>
        <a:bodyPr/>
        <a:lstStyle/>
        <a:p>
          <a:endParaRPr lang="en-US"/>
        </a:p>
      </dgm:t>
    </dgm:pt>
    <dgm:pt modelId="{9592186D-41C7-4E27-B86A-178405E19256}" type="pres">
      <dgm:prSet presAssocID="{D9E31741-F81B-487B-A10B-E4165C8138A6}" presName="node" presStyleLbl="vennNode1" presStyleIdx="4" presStyleCnt="9" custScaleX="130904" custScaleY="116338" custRadScaleRad="119355" custRadScaleInc="-35741">
        <dgm:presLayoutVars>
          <dgm:bulletEnabled val="1"/>
        </dgm:presLayoutVars>
      </dgm:prSet>
      <dgm:spPr/>
      <dgm:t>
        <a:bodyPr/>
        <a:lstStyle/>
        <a:p>
          <a:endParaRPr lang="en-US"/>
        </a:p>
      </dgm:t>
    </dgm:pt>
    <dgm:pt modelId="{F74670C0-E578-42C8-B1EC-371B441FF489}" type="pres">
      <dgm:prSet presAssocID="{4243C4CA-3476-47E9-8EDC-AEBA1FDF59C1}" presName="node" presStyleLbl="vennNode1" presStyleIdx="5" presStyleCnt="9" custScaleX="221688" custScaleY="83567" custRadScaleRad="108634" custRadScaleInc="8211">
        <dgm:presLayoutVars>
          <dgm:bulletEnabled val="1"/>
        </dgm:presLayoutVars>
      </dgm:prSet>
      <dgm:spPr/>
      <dgm:t>
        <a:bodyPr/>
        <a:lstStyle/>
        <a:p>
          <a:endParaRPr lang="en-US"/>
        </a:p>
      </dgm:t>
    </dgm:pt>
    <dgm:pt modelId="{7B617761-914E-4F06-8E03-3AA6A7B8083C}" type="pres">
      <dgm:prSet presAssocID="{B58D9EBF-87AD-433C-992F-BE2B7AE241D8}" presName="node" presStyleLbl="vennNode1" presStyleIdx="6" presStyleCnt="9" custRadScaleRad="134947" custRadScaleInc="33567">
        <dgm:presLayoutVars>
          <dgm:bulletEnabled val="1"/>
        </dgm:presLayoutVars>
      </dgm:prSet>
      <dgm:spPr/>
      <dgm:t>
        <a:bodyPr/>
        <a:lstStyle/>
        <a:p>
          <a:endParaRPr lang="en-US"/>
        </a:p>
      </dgm:t>
    </dgm:pt>
    <dgm:pt modelId="{BF6AEB7C-5260-4716-8928-5E6B24E22D72}" type="pres">
      <dgm:prSet presAssocID="{8BFF872B-1DC8-4FF2-BFD5-7505F8EEC879}" presName="node" presStyleLbl="vennNode1" presStyleIdx="7" presStyleCnt="9" custScaleX="147244" custScaleY="116338" custRadScaleRad="174516" custRadScaleInc="9840">
        <dgm:presLayoutVars>
          <dgm:bulletEnabled val="1"/>
        </dgm:presLayoutVars>
      </dgm:prSet>
      <dgm:spPr/>
      <dgm:t>
        <a:bodyPr/>
        <a:lstStyle/>
        <a:p>
          <a:endParaRPr lang="en-US"/>
        </a:p>
      </dgm:t>
    </dgm:pt>
    <dgm:pt modelId="{99C2828C-4CB2-4745-8F50-0A07D5BA1276}" type="pres">
      <dgm:prSet presAssocID="{E3C6DCAF-A764-4436-9A42-C017F8BAD1DE}" presName="node" presStyleLbl="vennNode1" presStyleIdx="8" presStyleCnt="9" custScaleX="145426" custScaleY="90861" custRadScaleRad="135524" custRadScaleInc="-16580">
        <dgm:presLayoutVars>
          <dgm:bulletEnabled val="1"/>
        </dgm:presLayoutVars>
      </dgm:prSet>
      <dgm:spPr/>
      <dgm:t>
        <a:bodyPr/>
        <a:lstStyle/>
        <a:p>
          <a:endParaRPr lang="en-US"/>
        </a:p>
      </dgm:t>
    </dgm:pt>
  </dgm:ptLst>
  <dgm:cxnLst>
    <dgm:cxn modelId="{512CDE63-EEA5-454D-8206-F42F190A604A}" type="presOf" srcId="{4243C4CA-3476-47E9-8EDC-AEBA1FDF59C1}" destId="{F74670C0-E578-42C8-B1EC-371B441FF489}" srcOrd="0" destOrd="0" presId="urn:microsoft.com/office/officeart/2005/8/layout/radial3"/>
    <dgm:cxn modelId="{1E6568B0-7EF0-4297-86FA-3E738F576ABE}" srcId="{E7A42153-9CDC-4E9D-89DD-216ACEC03EF0}" destId="{4243C4CA-3476-47E9-8EDC-AEBA1FDF59C1}" srcOrd="4" destOrd="0" parTransId="{45EC0F68-48C0-4B4A-A67D-F9858F595D0A}" sibTransId="{4CA91A63-8DC4-49AE-A878-2E40D3DE329F}"/>
    <dgm:cxn modelId="{03CE88A7-B107-4F26-A0AA-200EC83E3E07}" type="presOf" srcId="{8BFF872B-1DC8-4FF2-BFD5-7505F8EEC879}" destId="{BF6AEB7C-5260-4716-8928-5E6B24E22D72}" srcOrd="0" destOrd="0" presId="urn:microsoft.com/office/officeart/2005/8/layout/radial3"/>
    <dgm:cxn modelId="{6A8FA1B4-3339-426E-892E-5D5EF8AAC791}" type="presOf" srcId="{2BDAEA0F-F17F-4B39-B86B-E2D02A063D86}" destId="{3E634E1A-33CA-426C-A282-1EC23C2586B5}" srcOrd="0" destOrd="0" presId="urn:microsoft.com/office/officeart/2005/8/layout/radial3"/>
    <dgm:cxn modelId="{5C91F3E4-8D72-4DA7-BB55-A51D37D9EFDE}" type="presOf" srcId="{E3C6DCAF-A764-4436-9A42-C017F8BAD1DE}" destId="{99C2828C-4CB2-4745-8F50-0A07D5BA1276}" srcOrd="0" destOrd="0" presId="urn:microsoft.com/office/officeart/2005/8/layout/radial3"/>
    <dgm:cxn modelId="{39DEF018-7B25-4AC5-BFAB-DA9B05D3F568}" srcId="{E7A42153-9CDC-4E9D-89DD-216ACEC03EF0}" destId="{9EF5FABA-36E4-46EB-8FFB-2216C4ABF3E9}" srcOrd="1" destOrd="0" parTransId="{6CD30CAA-DEF9-45EB-9E83-73B61C3B2960}" sibTransId="{08B6143E-97F2-4C64-811D-05F29C104EA8}"/>
    <dgm:cxn modelId="{09E30B17-A181-4F8A-8B88-4511E25A01B7}" type="presOf" srcId="{0CFA8959-8D23-4FB6-A721-9BEF668689C0}" destId="{F2A81DC1-9748-4FA4-AC7B-A6E012BBDAE9}" srcOrd="0" destOrd="0" presId="urn:microsoft.com/office/officeart/2005/8/layout/radial3"/>
    <dgm:cxn modelId="{475D04B7-3136-4B83-A94A-24B2B176F759}" type="presOf" srcId="{B58D9EBF-87AD-433C-992F-BE2B7AE241D8}" destId="{7B617761-914E-4F06-8E03-3AA6A7B8083C}" srcOrd="0" destOrd="0" presId="urn:microsoft.com/office/officeart/2005/8/layout/radial3"/>
    <dgm:cxn modelId="{0C3E15AB-4014-4E62-9BFD-A8AC66C57E13}" srcId="{E7A42153-9CDC-4E9D-89DD-216ACEC03EF0}" destId="{2BDAEA0F-F17F-4B39-B86B-E2D02A063D86}" srcOrd="0" destOrd="0" parTransId="{2895214F-0BDA-4591-A33B-11C38DBF6447}" sibTransId="{E54D1D12-7092-4B98-8A14-CB2132E593A6}"/>
    <dgm:cxn modelId="{D978312C-A89C-4909-90FC-C5022D975A33}" srcId="{E7A42153-9CDC-4E9D-89DD-216ACEC03EF0}" destId="{8BFF872B-1DC8-4FF2-BFD5-7505F8EEC879}" srcOrd="6" destOrd="0" parTransId="{998A1DA8-3399-4A97-935F-D758B2596A32}" sibTransId="{82299981-45A4-4FAB-A6B3-C82020DC6B35}"/>
    <dgm:cxn modelId="{6B3E40F4-DE85-4019-851F-E7F605F6FAEA}" srcId="{0CFA8959-8D23-4FB6-A721-9BEF668689C0}" destId="{E7A42153-9CDC-4E9D-89DD-216ACEC03EF0}" srcOrd="0" destOrd="0" parTransId="{D55C1948-EA3B-484A-A063-6697049D1B75}" sibTransId="{B993C76C-F834-4733-A1ED-BB39BA4AEFFB}"/>
    <dgm:cxn modelId="{E0EA57EF-F188-4093-8118-64B16E2C82D9}" type="presOf" srcId="{D9E31741-F81B-487B-A10B-E4165C8138A6}" destId="{9592186D-41C7-4E27-B86A-178405E19256}" srcOrd="0" destOrd="0" presId="urn:microsoft.com/office/officeart/2005/8/layout/radial3"/>
    <dgm:cxn modelId="{63D2D947-E956-4272-96F6-69AADE5AFD70}" srcId="{E7A42153-9CDC-4E9D-89DD-216ACEC03EF0}" destId="{9AB3090C-87DD-429F-95A4-B632B3C65971}" srcOrd="2" destOrd="0" parTransId="{694F2E2F-9B32-4019-96BD-72D38939BDAD}" sibTransId="{F742DCF6-2844-467F-99AB-0608B2529821}"/>
    <dgm:cxn modelId="{F7502756-E3D7-45DE-855A-AD418B3075DF}" type="presOf" srcId="{9EF5FABA-36E4-46EB-8FFB-2216C4ABF3E9}" destId="{20A3D188-98A1-48BD-B6A0-F87FE89002E9}" srcOrd="0" destOrd="0" presId="urn:microsoft.com/office/officeart/2005/8/layout/radial3"/>
    <dgm:cxn modelId="{437D3FC1-6687-44A0-A401-C2B85C75395D}" type="presOf" srcId="{E7A42153-9CDC-4E9D-89DD-216ACEC03EF0}" destId="{53FBE253-ABF2-4064-A039-088C150DFE5A}" srcOrd="0" destOrd="0" presId="urn:microsoft.com/office/officeart/2005/8/layout/radial3"/>
    <dgm:cxn modelId="{D0487FA0-07AA-4087-91A3-8F599C12426A}" srcId="{E7A42153-9CDC-4E9D-89DD-216ACEC03EF0}" destId="{E3C6DCAF-A764-4436-9A42-C017F8BAD1DE}" srcOrd="7" destOrd="0" parTransId="{4F12CBA1-0E53-477E-A333-C72D19C83486}" sibTransId="{37E85892-7C9E-4073-A216-B46AAF7AA75C}"/>
    <dgm:cxn modelId="{CE86CC37-AB3A-47EB-A866-A352B3C35DAA}" srcId="{E7A42153-9CDC-4E9D-89DD-216ACEC03EF0}" destId="{D9E31741-F81B-487B-A10B-E4165C8138A6}" srcOrd="3" destOrd="0" parTransId="{4F889905-3D20-47D1-AB33-C8150EDD7CC6}" sibTransId="{1AE9799F-115C-4B7A-9541-CDB5799CD6D4}"/>
    <dgm:cxn modelId="{0D2159BF-7AC1-4F57-B556-5191282E25F0}" type="presOf" srcId="{9AB3090C-87DD-429F-95A4-B632B3C65971}" destId="{E7813875-1AC5-481E-813E-8D98A5EAF59F}" srcOrd="0" destOrd="0" presId="urn:microsoft.com/office/officeart/2005/8/layout/radial3"/>
    <dgm:cxn modelId="{4CD25C24-2E1C-4AD9-9E00-5204FDD782E5}" srcId="{E7A42153-9CDC-4E9D-89DD-216ACEC03EF0}" destId="{B58D9EBF-87AD-433C-992F-BE2B7AE241D8}" srcOrd="5" destOrd="0" parTransId="{5DD49136-0F0E-4BFE-915C-BA0AB5A284C9}" sibTransId="{67FC7929-C0B7-43F8-A7D2-F192AD6A9D4D}"/>
    <dgm:cxn modelId="{C8713FCB-D1E3-4FF2-9B41-B1F309808736}" type="presParOf" srcId="{F2A81DC1-9748-4FA4-AC7B-A6E012BBDAE9}" destId="{F7F76617-CA84-4BD8-8A67-5A42482D6A11}" srcOrd="0" destOrd="0" presId="urn:microsoft.com/office/officeart/2005/8/layout/radial3"/>
    <dgm:cxn modelId="{C36F81AD-578A-46F5-B3DE-961D45777FB0}" type="presParOf" srcId="{F7F76617-CA84-4BD8-8A67-5A42482D6A11}" destId="{53FBE253-ABF2-4064-A039-088C150DFE5A}" srcOrd="0" destOrd="0" presId="urn:microsoft.com/office/officeart/2005/8/layout/radial3"/>
    <dgm:cxn modelId="{9090D1E8-7D4B-4FF4-AF89-6E64C285D44A}" type="presParOf" srcId="{F7F76617-CA84-4BD8-8A67-5A42482D6A11}" destId="{3E634E1A-33CA-426C-A282-1EC23C2586B5}" srcOrd="1" destOrd="0" presId="urn:microsoft.com/office/officeart/2005/8/layout/radial3"/>
    <dgm:cxn modelId="{971E088A-4E20-481E-8FA5-D4D139891674}" type="presParOf" srcId="{F7F76617-CA84-4BD8-8A67-5A42482D6A11}" destId="{20A3D188-98A1-48BD-B6A0-F87FE89002E9}" srcOrd="2" destOrd="0" presId="urn:microsoft.com/office/officeart/2005/8/layout/radial3"/>
    <dgm:cxn modelId="{A7711022-EE97-4F51-AD89-15F5458D4F4E}" type="presParOf" srcId="{F7F76617-CA84-4BD8-8A67-5A42482D6A11}" destId="{E7813875-1AC5-481E-813E-8D98A5EAF59F}" srcOrd="3" destOrd="0" presId="urn:microsoft.com/office/officeart/2005/8/layout/radial3"/>
    <dgm:cxn modelId="{ACBFBE88-F1DE-4C35-A310-2BB86F6003C4}" type="presParOf" srcId="{F7F76617-CA84-4BD8-8A67-5A42482D6A11}" destId="{9592186D-41C7-4E27-B86A-178405E19256}" srcOrd="4" destOrd="0" presId="urn:microsoft.com/office/officeart/2005/8/layout/radial3"/>
    <dgm:cxn modelId="{3E0F5035-A6D0-418E-8409-FC0CEE4494D7}" type="presParOf" srcId="{F7F76617-CA84-4BD8-8A67-5A42482D6A11}" destId="{F74670C0-E578-42C8-B1EC-371B441FF489}" srcOrd="5" destOrd="0" presId="urn:microsoft.com/office/officeart/2005/8/layout/radial3"/>
    <dgm:cxn modelId="{B705D53B-AAB8-4B3D-B11F-127179B0130E}" type="presParOf" srcId="{F7F76617-CA84-4BD8-8A67-5A42482D6A11}" destId="{7B617761-914E-4F06-8E03-3AA6A7B8083C}" srcOrd="6" destOrd="0" presId="urn:microsoft.com/office/officeart/2005/8/layout/radial3"/>
    <dgm:cxn modelId="{59FE4ED7-1EF1-4992-8EFA-E72192245BC7}" type="presParOf" srcId="{F7F76617-CA84-4BD8-8A67-5A42482D6A11}" destId="{BF6AEB7C-5260-4716-8928-5E6B24E22D72}" srcOrd="7" destOrd="0" presId="urn:microsoft.com/office/officeart/2005/8/layout/radial3"/>
    <dgm:cxn modelId="{442CD482-8F6F-446E-8EAA-628F50723842}" type="presParOf" srcId="{F7F76617-CA84-4BD8-8A67-5A42482D6A11}" destId="{99C2828C-4CB2-4745-8F50-0A07D5BA1276}"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30CD3-7E7B-4AF4-BC4E-EAF0005AFCED}"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DE7EC60B-802C-413D-8C49-E057B8B73F52}">
      <dgm:prSet/>
      <dgm:spPr>
        <a:solidFill>
          <a:srgbClr val="FFFF00">
            <a:alpha val="50000"/>
          </a:srgbClr>
        </a:solidFill>
        <a:ln>
          <a:solidFill>
            <a:srgbClr val="FFC000"/>
          </a:solidFill>
        </a:ln>
      </dgm:spPr>
      <dgm:t>
        <a:bodyPr/>
        <a:lstStyle/>
        <a:p>
          <a:pPr rtl="0"/>
          <a:r>
            <a:rPr lang="en-US" b="1" dirty="0" smtClean="0"/>
            <a:t>AHCCCS</a:t>
          </a:r>
          <a:endParaRPr lang="en-US" b="1" dirty="0"/>
        </a:p>
      </dgm:t>
    </dgm:pt>
    <dgm:pt modelId="{54D048D8-A72E-4D10-BC65-7C2180814528}" type="parTrans" cxnId="{8250B1D9-7A5D-46B4-8574-C6E62531CBA6}">
      <dgm:prSet/>
      <dgm:spPr/>
      <dgm:t>
        <a:bodyPr/>
        <a:lstStyle/>
        <a:p>
          <a:endParaRPr lang="en-US"/>
        </a:p>
      </dgm:t>
    </dgm:pt>
    <dgm:pt modelId="{BD65AF36-1EA1-4CD3-A02F-DCCDFEA03357}" type="sibTrans" cxnId="{8250B1D9-7A5D-46B4-8574-C6E62531CBA6}">
      <dgm:prSet/>
      <dgm:spPr/>
      <dgm:t>
        <a:bodyPr/>
        <a:lstStyle/>
        <a:p>
          <a:endParaRPr lang="en-US"/>
        </a:p>
      </dgm:t>
    </dgm:pt>
    <dgm:pt modelId="{15844DE6-4302-4677-801D-7870C57B414E}">
      <dgm:prSet/>
      <dgm:spPr>
        <a:solidFill>
          <a:srgbClr val="7030A0">
            <a:alpha val="50000"/>
          </a:srgbClr>
        </a:solidFill>
        <a:ln>
          <a:solidFill>
            <a:srgbClr val="00B050"/>
          </a:solidFill>
        </a:ln>
      </dgm:spPr>
      <dgm:t>
        <a:bodyPr/>
        <a:lstStyle/>
        <a:p>
          <a:pPr rtl="0"/>
          <a:r>
            <a:rPr lang="en-US" b="1" dirty="0" smtClean="0"/>
            <a:t>Health Plans</a:t>
          </a:r>
          <a:endParaRPr lang="en-US" b="1" dirty="0"/>
        </a:p>
      </dgm:t>
    </dgm:pt>
    <dgm:pt modelId="{8A09F623-0B58-490B-981A-B8CB9378E4FC}" type="parTrans" cxnId="{9DAAEE58-7626-45E5-986B-B75321BF1467}">
      <dgm:prSet/>
      <dgm:spPr/>
      <dgm:t>
        <a:bodyPr/>
        <a:lstStyle/>
        <a:p>
          <a:endParaRPr lang="en-US"/>
        </a:p>
      </dgm:t>
    </dgm:pt>
    <dgm:pt modelId="{29057485-418B-49B9-ACCF-097CFA12024D}" type="sibTrans" cxnId="{9DAAEE58-7626-45E5-986B-B75321BF1467}">
      <dgm:prSet/>
      <dgm:spPr/>
      <dgm:t>
        <a:bodyPr/>
        <a:lstStyle/>
        <a:p>
          <a:endParaRPr lang="en-US"/>
        </a:p>
      </dgm:t>
    </dgm:pt>
    <dgm:pt modelId="{678AB488-9077-42AF-839C-FD41B8BBEC41}">
      <dgm:prSet/>
      <dgm:spPr>
        <a:solidFill>
          <a:schemeClr val="accent4">
            <a:lumMod val="60000"/>
            <a:lumOff val="40000"/>
            <a:alpha val="50000"/>
          </a:schemeClr>
        </a:solidFill>
        <a:ln>
          <a:solidFill>
            <a:schemeClr val="accent3">
              <a:lumMod val="60000"/>
              <a:lumOff val="40000"/>
            </a:schemeClr>
          </a:solidFill>
        </a:ln>
      </dgm:spPr>
      <dgm:t>
        <a:bodyPr/>
        <a:lstStyle/>
        <a:p>
          <a:pPr rtl="0"/>
          <a:r>
            <a:rPr lang="en-US" b="1" dirty="0" smtClean="0"/>
            <a:t>Hospitals</a:t>
          </a:r>
          <a:endParaRPr lang="en-US" b="1" dirty="0"/>
        </a:p>
      </dgm:t>
    </dgm:pt>
    <dgm:pt modelId="{A2EFD41A-9813-498B-B310-DEF7C1260E77}" type="parTrans" cxnId="{D90A6B91-EE6D-4D18-BF76-71A430F6C42A}">
      <dgm:prSet/>
      <dgm:spPr/>
      <dgm:t>
        <a:bodyPr/>
        <a:lstStyle/>
        <a:p>
          <a:endParaRPr lang="en-US"/>
        </a:p>
      </dgm:t>
    </dgm:pt>
    <dgm:pt modelId="{9F57A17D-B07F-49E0-BEAB-F6D6F6487CAF}" type="sibTrans" cxnId="{D90A6B91-EE6D-4D18-BF76-71A430F6C42A}">
      <dgm:prSet/>
      <dgm:spPr/>
      <dgm:t>
        <a:bodyPr/>
        <a:lstStyle/>
        <a:p>
          <a:endParaRPr lang="en-US"/>
        </a:p>
      </dgm:t>
    </dgm:pt>
    <dgm:pt modelId="{597BE078-19EF-4873-A12D-D9B7A4798FE8}" type="pres">
      <dgm:prSet presAssocID="{00A30CD3-7E7B-4AF4-BC4E-EAF0005AFCED}" presName="Name0" presStyleCnt="0">
        <dgm:presLayoutVars>
          <dgm:chMax val="7"/>
          <dgm:dir/>
          <dgm:resizeHandles val="exact"/>
        </dgm:presLayoutVars>
      </dgm:prSet>
      <dgm:spPr/>
      <dgm:t>
        <a:bodyPr/>
        <a:lstStyle/>
        <a:p>
          <a:endParaRPr lang="en-US"/>
        </a:p>
      </dgm:t>
    </dgm:pt>
    <dgm:pt modelId="{5FB3F24E-7EF8-4E1F-A709-1A138470A1A7}" type="pres">
      <dgm:prSet presAssocID="{00A30CD3-7E7B-4AF4-BC4E-EAF0005AFCED}" presName="ellipse1" presStyleLbl="vennNode1" presStyleIdx="0" presStyleCnt="3">
        <dgm:presLayoutVars>
          <dgm:bulletEnabled val="1"/>
        </dgm:presLayoutVars>
      </dgm:prSet>
      <dgm:spPr/>
      <dgm:t>
        <a:bodyPr/>
        <a:lstStyle/>
        <a:p>
          <a:endParaRPr lang="en-US"/>
        </a:p>
      </dgm:t>
    </dgm:pt>
    <dgm:pt modelId="{2496BDFD-5C27-419A-9B8B-A524C3B72312}" type="pres">
      <dgm:prSet presAssocID="{00A30CD3-7E7B-4AF4-BC4E-EAF0005AFCED}" presName="ellipse2" presStyleLbl="vennNode1" presStyleIdx="1" presStyleCnt="3" custLinFactNeighborX="35257" custLinFactNeighborY="-69788">
        <dgm:presLayoutVars>
          <dgm:bulletEnabled val="1"/>
        </dgm:presLayoutVars>
      </dgm:prSet>
      <dgm:spPr/>
      <dgm:t>
        <a:bodyPr/>
        <a:lstStyle/>
        <a:p>
          <a:endParaRPr lang="en-US"/>
        </a:p>
      </dgm:t>
    </dgm:pt>
    <dgm:pt modelId="{1E76C974-E6D6-491D-921F-A5E122E8FB7F}" type="pres">
      <dgm:prSet presAssocID="{00A30CD3-7E7B-4AF4-BC4E-EAF0005AFCED}" presName="ellipse3" presStyleLbl="vennNode1" presStyleIdx="2" presStyleCnt="3" custLinFactNeighborX="-53970" custLinFactNeighborY="67140">
        <dgm:presLayoutVars>
          <dgm:bulletEnabled val="1"/>
        </dgm:presLayoutVars>
      </dgm:prSet>
      <dgm:spPr/>
      <dgm:t>
        <a:bodyPr/>
        <a:lstStyle/>
        <a:p>
          <a:endParaRPr lang="en-US"/>
        </a:p>
      </dgm:t>
    </dgm:pt>
  </dgm:ptLst>
  <dgm:cxnLst>
    <dgm:cxn modelId="{049F50B9-582A-4C20-B81C-CC1A216B6389}" type="presOf" srcId="{15844DE6-4302-4677-801D-7870C57B414E}" destId="{2496BDFD-5C27-419A-9B8B-A524C3B72312}" srcOrd="0" destOrd="0" presId="urn:microsoft.com/office/officeart/2005/8/layout/rings+Icon"/>
    <dgm:cxn modelId="{5FD636C9-53DB-408C-8BD7-2ED339034894}" type="presOf" srcId="{DE7EC60B-802C-413D-8C49-E057B8B73F52}" destId="{5FB3F24E-7EF8-4E1F-A709-1A138470A1A7}" srcOrd="0" destOrd="0" presId="urn:microsoft.com/office/officeart/2005/8/layout/rings+Icon"/>
    <dgm:cxn modelId="{E4122B6A-1E94-42A1-8161-38BD73268B7E}" type="presOf" srcId="{00A30CD3-7E7B-4AF4-BC4E-EAF0005AFCED}" destId="{597BE078-19EF-4873-A12D-D9B7A4798FE8}" srcOrd="0" destOrd="0" presId="urn:microsoft.com/office/officeart/2005/8/layout/rings+Icon"/>
    <dgm:cxn modelId="{8250B1D9-7A5D-46B4-8574-C6E62531CBA6}" srcId="{00A30CD3-7E7B-4AF4-BC4E-EAF0005AFCED}" destId="{DE7EC60B-802C-413D-8C49-E057B8B73F52}" srcOrd="0" destOrd="0" parTransId="{54D048D8-A72E-4D10-BC65-7C2180814528}" sibTransId="{BD65AF36-1EA1-4CD3-A02F-DCCDFEA03357}"/>
    <dgm:cxn modelId="{9DAAEE58-7626-45E5-986B-B75321BF1467}" srcId="{00A30CD3-7E7B-4AF4-BC4E-EAF0005AFCED}" destId="{15844DE6-4302-4677-801D-7870C57B414E}" srcOrd="1" destOrd="0" parTransId="{8A09F623-0B58-490B-981A-B8CB9378E4FC}" sibTransId="{29057485-418B-49B9-ACCF-097CFA12024D}"/>
    <dgm:cxn modelId="{CB7B12C5-443C-4FCA-958F-485D99E6458F}" type="presOf" srcId="{678AB488-9077-42AF-839C-FD41B8BBEC41}" destId="{1E76C974-E6D6-491D-921F-A5E122E8FB7F}" srcOrd="0" destOrd="0" presId="urn:microsoft.com/office/officeart/2005/8/layout/rings+Icon"/>
    <dgm:cxn modelId="{D90A6B91-EE6D-4D18-BF76-71A430F6C42A}" srcId="{00A30CD3-7E7B-4AF4-BC4E-EAF0005AFCED}" destId="{678AB488-9077-42AF-839C-FD41B8BBEC41}" srcOrd="2" destOrd="0" parTransId="{A2EFD41A-9813-498B-B310-DEF7C1260E77}" sibTransId="{9F57A17D-B07F-49E0-BEAB-F6D6F6487CAF}"/>
    <dgm:cxn modelId="{3FF0C204-B045-4C40-BBA7-56D537B8107F}" type="presParOf" srcId="{597BE078-19EF-4873-A12D-D9B7A4798FE8}" destId="{5FB3F24E-7EF8-4E1F-A709-1A138470A1A7}" srcOrd="0" destOrd="0" presId="urn:microsoft.com/office/officeart/2005/8/layout/rings+Icon"/>
    <dgm:cxn modelId="{985CEC30-EDE2-4476-A11C-E2F89A529460}" type="presParOf" srcId="{597BE078-19EF-4873-A12D-D9B7A4798FE8}" destId="{2496BDFD-5C27-419A-9B8B-A524C3B72312}" srcOrd="1" destOrd="0" presId="urn:microsoft.com/office/officeart/2005/8/layout/rings+Icon"/>
    <dgm:cxn modelId="{ACF03F66-91B3-44FE-81F2-8D2745C01EE4}" type="presParOf" srcId="{597BE078-19EF-4873-A12D-D9B7A4798FE8}" destId="{1E76C974-E6D6-491D-921F-A5E122E8FB7F}"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BE253-ABF2-4064-A039-088C150DFE5A}">
      <dsp:nvSpPr>
        <dsp:cNvPr id="0" name=""/>
        <dsp:cNvSpPr/>
      </dsp:nvSpPr>
      <dsp:spPr>
        <a:xfrm>
          <a:off x="3462211" y="1936921"/>
          <a:ext cx="2111300" cy="1719213"/>
        </a:xfrm>
        <a:prstGeom prst="flowChartDisplay">
          <a:avLst/>
        </a:prstGeom>
        <a:blipFill dpi="0" rotWithShape="0">
          <a:blip xmlns:r="http://schemas.openxmlformats.org/officeDocument/2006/relationships" r:embed="rId1"/>
          <a:srcRect/>
          <a:stretch>
            <a:fillRect l="2857" t="2632" r="2857" b="1315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814094" y="1936921"/>
        <a:ext cx="1407534" cy="1719213"/>
      </dsp:txXfrm>
    </dsp:sp>
    <dsp:sp modelId="{3E634E1A-33CA-426C-A282-1EC23C2586B5}">
      <dsp:nvSpPr>
        <dsp:cNvPr id="0" name=""/>
        <dsp:cNvSpPr/>
      </dsp:nvSpPr>
      <dsp:spPr>
        <a:xfrm>
          <a:off x="3603193" y="-7449"/>
          <a:ext cx="1829336" cy="1754363"/>
        </a:xfrm>
        <a:prstGeom prst="ellipse">
          <a:avLst/>
        </a:prstGeom>
        <a:blipFill dpi="0" rotWithShape="0">
          <a:blip xmlns:r="http://schemas.openxmlformats.org/officeDocument/2006/relationships" r:embed="rId2"/>
          <a:srcRect/>
          <a:stretch>
            <a:fillRect l="-8107" t="-1990" r="-8107" b="-199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871093" y="249472"/>
        <a:ext cx="1293536" cy="1240521"/>
      </dsp:txXfrm>
    </dsp:sp>
    <dsp:sp modelId="{20A3D188-98A1-48BD-B6A0-F87FE89002E9}">
      <dsp:nvSpPr>
        <dsp:cNvPr id="0" name=""/>
        <dsp:cNvSpPr/>
      </dsp:nvSpPr>
      <dsp:spPr>
        <a:xfrm>
          <a:off x="5432527" y="838209"/>
          <a:ext cx="1847636" cy="1479351"/>
        </a:xfrm>
        <a:prstGeom prst="ellipse">
          <a:avLst/>
        </a:prstGeom>
        <a:blipFill dpi="0" rotWithShape="0">
          <a:blip xmlns:r="http://schemas.openxmlformats.org/officeDocument/2006/relationships" r:embed="rId3"/>
          <a:srcRect/>
          <a:stretch>
            <a:fillRect l="-11165" t="-5048" r="-11165" b="718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2800350">
            <a:lnSpc>
              <a:spcPct val="90000"/>
            </a:lnSpc>
            <a:spcBef>
              <a:spcPct val="0"/>
            </a:spcBef>
            <a:spcAft>
              <a:spcPct val="35000"/>
            </a:spcAft>
          </a:pPr>
          <a:endParaRPr lang="en-US" sz="6300" kern="1200" dirty="0"/>
        </a:p>
      </dsp:txBody>
      <dsp:txXfrm>
        <a:off x="5703107" y="1054855"/>
        <a:ext cx="1306476" cy="1046059"/>
      </dsp:txXfrm>
    </dsp:sp>
    <dsp:sp modelId="{E7813875-1AC5-481E-813E-8D98A5EAF59F}">
      <dsp:nvSpPr>
        <dsp:cNvPr id="0" name=""/>
        <dsp:cNvSpPr/>
      </dsp:nvSpPr>
      <dsp:spPr>
        <a:xfrm>
          <a:off x="6629406" y="1828789"/>
          <a:ext cx="1785207" cy="179794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890844" y="2092092"/>
        <a:ext cx="1262331" cy="1271338"/>
      </dsp:txXfrm>
    </dsp:sp>
    <dsp:sp modelId="{9592186D-41C7-4E27-B86A-178405E19256}">
      <dsp:nvSpPr>
        <dsp:cNvPr id="0" name=""/>
        <dsp:cNvSpPr/>
      </dsp:nvSpPr>
      <dsp:spPr>
        <a:xfrm>
          <a:off x="5562605" y="3048003"/>
          <a:ext cx="1936530" cy="1721048"/>
        </a:xfrm>
        <a:prstGeom prst="ellipse">
          <a:avLst/>
        </a:prstGeom>
        <a:blipFill dpi="0" rotWithShape="0">
          <a:blip xmlns:r="http://schemas.openxmlformats.org/officeDocument/2006/relationships" r:embed="rId5"/>
          <a:srcRect/>
          <a:stretch>
            <a:fillRect l="-1990" t="16360" r="-1990" b="1636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846203" y="3300045"/>
        <a:ext cx="1369334" cy="1216964"/>
      </dsp:txXfrm>
    </dsp:sp>
    <dsp:sp modelId="{F74670C0-E578-42C8-B1EC-371B441FF489}">
      <dsp:nvSpPr>
        <dsp:cNvPr id="0" name=""/>
        <dsp:cNvSpPr/>
      </dsp:nvSpPr>
      <dsp:spPr>
        <a:xfrm>
          <a:off x="2743197" y="4105199"/>
          <a:ext cx="3279544" cy="1236249"/>
        </a:xfrm>
        <a:prstGeom prst="ellipse">
          <a:avLst/>
        </a:prstGeom>
        <a:blipFill dpi="0" rotWithShape="0">
          <a:blip xmlns:r="http://schemas.openxmlformats.org/officeDocument/2006/relationships" r:embed="rId6"/>
          <a:srcRect/>
          <a:stretch>
            <a:fillRect l="17804" t="10243" r="5579" b="-198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endParaRPr lang="en-US" sz="5300" kern="1200" dirty="0"/>
        </a:p>
      </dsp:txBody>
      <dsp:txXfrm>
        <a:off x="3223475" y="4286243"/>
        <a:ext cx="2318988" cy="874161"/>
      </dsp:txXfrm>
    </dsp:sp>
    <dsp:sp modelId="{7B617761-914E-4F06-8E03-3AA6A7B8083C}">
      <dsp:nvSpPr>
        <dsp:cNvPr id="0" name=""/>
        <dsp:cNvSpPr/>
      </dsp:nvSpPr>
      <dsp:spPr>
        <a:xfrm>
          <a:off x="1524005" y="3352794"/>
          <a:ext cx="1479351" cy="1479351"/>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2800350">
            <a:lnSpc>
              <a:spcPct val="90000"/>
            </a:lnSpc>
            <a:spcBef>
              <a:spcPct val="0"/>
            </a:spcBef>
            <a:spcAft>
              <a:spcPct val="35000"/>
            </a:spcAft>
          </a:pPr>
          <a:endParaRPr lang="en-US" sz="6300" kern="1200" dirty="0"/>
        </a:p>
      </dsp:txBody>
      <dsp:txXfrm>
        <a:off x="1740651" y="3569440"/>
        <a:ext cx="1046059" cy="1046059"/>
      </dsp:txXfrm>
    </dsp:sp>
    <dsp:sp modelId="{BF6AEB7C-5260-4716-8928-5E6B24E22D72}">
      <dsp:nvSpPr>
        <dsp:cNvPr id="0" name=""/>
        <dsp:cNvSpPr/>
      </dsp:nvSpPr>
      <dsp:spPr>
        <a:xfrm>
          <a:off x="76203" y="1676393"/>
          <a:ext cx="2178256" cy="1721048"/>
        </a:xfrm>
        <a:prstGeom prst="ellipse">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95201" y="1928435"/>
        <a:ext cx="1540260" cy="1216964"/>
      </dsp:txXfrm>
    </dsp:sp>
    <dsp:sp modelId="{99C2828C-4CB2-4745-8F50-0A07D5BA1276}">
      <dsp:nvSpPr>
        <dsp:cNvPr id="0" name=""/>
        <dsp:cNvSpPr/>
      </dsp:nvSpPr>
      <dsp:spPr>
        <a:xfrm>
          <a:off x="1371603" y="533400"/>
          <a:ext cx="2151361" cy="1344153"/>
        </a:xfrm>
        <a:prstGeom prst="ellipse">
          <a:avLst/>
        </a:prstGeom>
        <a:blipFill rotWithShape="0">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US" sz="5700" kern="1200" dirty="0"/>
        </a:p>
      </dsp:txBody>
      <dsp:txXfrm>
        <a:off x="1686663" y="730247"/>
        <a:ext cx="1521241" cy="950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3F24E-7EF8-4E1F-A709-1A138470A1A7}">
      <dsp:nvSpPr>
        <dsp:cNvPr id="0" name=""/>
        <dsp:cNvSpPr/>
      </dsp:nvSpPr>
      <dsp:spPr>
        <a:xfrm>
          <a:off x="18115" y="0"/>
          <a:ext cx="3291338" cy="3291291"/>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t>AHCCCS</a:t>
          </a:r>
          <a:endParaRPr lang="en-US" sz="4100" b="1" kern="1200" dirty="0"/>
        </a:p>
      </dsp:txBody>
      <dsp:txXfrm>
        <a:off x="500120" y="481998"/>
        <a:ext cx="2327328" cy="2327295"/>
      </dsp:txXfrm>
    </dsp:sp>
    <dsp:sp modelId="{2496BDFD-5C27-419A-9B8B-A524C3B72312}">
      <dsp:nvSpPr>
        <dsp:cNvPr id="0" name=""/>
        <dsp:cNvSpPr/>
      </dsp:nvSpPr>
      <dsp:spPr>
        <a:xfrm>
          <a:off x="2872623" y="0"/>
          <a:ext cx="3291338" cy="3291291"/>
        </a:xfrm>
        <a:prstGeom prst="ellipse">
          <a:avLst/>
        </a:prstGeom>
        <a:solidFill>
          <a:srgbClr val="7030A0">
            <a:alpha val="50000"/>
          </a:srgb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t>Health Plans</a:t>
          </a:r>
          <a:endParaRPr lang="en-US" sz="4100" b="1" kern="1200" dirty="0"/>
        </a:p>
      </dsp:txBody>
      <dsp:txXfrm>
        <a:off x="3354628" y="481998"/>
        <a:ext cx="2327328" cy="2327295"/>
      </dsp:txXfrm>
    </dsp:sp>
    <dsp:sp modelId="{1E76C974-E6D6-491D-921F-A5E122E8FB7F}">
      <dsp:nvSpPr>
        <dsp:cNvPr id="0" name=""/>
        <dsp:cNvSpPr/>
      </dsp:nvSpPr>
      <dsp:spPr>
        <a:xfrm>
          <a:off x="1627938" y="2195108"/>
          <a:ext cx="3291338" cy="3291291"/>
        </a:xfrm>
        <a:prstGeom prst="ellipse">
          <a:avLst/>
        </a:prstGeom>
        <a:solidFill>
          <a:schemeClr val="accent4">
            <a:lumMod val="60000"/>
            <a:lumOff val="40000"/>
            <a:alpha val="5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t>Hospitals</a:t>
          </a:r>
          <a:endParaRPr lang="en-US" sz="4100" b="1" kern="1200" dirty="0"/>
        </a:p>
      </dsp:txBody>
      <dsp:txXfrm>
        <a:off x="2109943" y="2677106"/>
        <a:ext cx="2327328" cy="232729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58391"/>
          </a:xfrm>
          <a:prstGeom prst="rect">
            <a:avLst/>
          </a:prstGeom>
        </p:spPr>
        <p:txBody>
          <a:bodyPr vert="horz" lIns="91705" tIns="45853" rIns="91705" bIns="45853" rtlCol="0"/>
          <a:lstStyle>
            <a:lvl1pPr algn="l">
              <a:defRPr sz="1200"/>
            </a:lvl1pPr>
          </a:lstStyle>
          <a:p>
            <a:endParaRPr lang="en-US" dirty="0"/>
          </a:p>
        </p:txBody>
      </p:sp>
      <p:sp>
        <p:nvSpPr>
          <p:cNvPr id="3" name="Date Placeholder 2"/>
          <p:cNvSpPr>
            <a:spLocks noGrp="1"/>
          </p:cNvSpPr>
          <p:nvPr>
            <p:ph type="dt" idx="1"/>
          </p:nvPr>
        </p:nvSpPr>
        <p:spPr>
          <a:xfrm>
            <a:off x="3898102" y="0"/>
            <a:ext cx="2982119" cy="458391"/>
          </a:xfrm>
          <a:prstGeom prst="rect">
            <a:avLst/>
          </a:prstGeom>
        </p:spPr>
        <p:txBody>
          <a:bodyPr vert="horz" lIns="91705" tIns="45853" rIns="91705" bIns="45853" rtlCol="0"/>
          <a:lstStyle>
            <a:lvl1pPr algn="r">
              <a:defRPr sz="1200"/>
            </a:lvl1pPr>
          </a:lstStyle>
          <a:p>
            <a:fld id="{B46DAAAD-9A8A-4037-9921-B72F2182C2F4}" type="datetimeFigureOut">
              <a:rPr lang="en-US" smtClean="0"/>
              <a:t>10/11/2017</a:t>
            </a:fld>
            <a:endParaRPr lang="en-US" dirty="0"/>
          </a:p>
        </p:txBody>
      </p:sp>
      <p:sp>
        <p:nvSpPr>
          <p:cNvPr id="4" name="Slide Image Placeholder 3"/>
          <p:cNvSpPr>
            <a:spLocks noGrp="1" noRot="1" noChangeAspect="1"/>
          </p:cNvSpPr>
          <p:nvPr>
            <p:ph type="sldImg" idx="2"/>
          </p:nvPr>
        </p:nvSpPr>
        <p:spPr>
          <a:xfrm>
            <a:off x="1149350" y="687388"/>
            <a:ext cx="4583113" cy="3438525"/>
          </a:xfrm>
          <a:prstGeom prst="rect">
            <a:avLst/>
          </a:prstGeom>
          <a:noFill/>
          <a:ln w="12700">
            <a:solidFill>
              <a:prstClr val="black"/>
            </a:solidFill>
          </a:ln>
        </p:spPr>
        <p:txBody>
          <a:bodyPr vert="horz" lIns="91705" tIns="45853" rIns="91705" bIns="45853" rtlCol="0" anchor="ctr"/>
          <a:lstStyle/>
          <a:p>
            <a:endParaRPr lang="en-US" dirty="0"/>
          </a:p>
        </p:txBody>
      </p:sp>
      <p:sp>
        <p:nvSpPr>
          <p:cNvPr id="5" name="Notes Placeholder 4"/>
          <p:cNvSpPr>
            <a:spLocks noGrp="1"/>
          </p:cNvSpPr>
          <p:nvPr>
            <p:ph type="body" sz="quarter" idx="3"/>
          </p:nvPr>
        </p:nvSpPr>
        <p:spPr>
          <a:xfrm>
            <a:off x="688182" y="4354711"/>
            <a:ext cx="5505450" cy="4125516"/>
          </a:xfrm>
          <a:prstGeom prst="rect">
            <a:avLst/>
          </a:prstGeom>
        </p:spPr>
        <p:txBody>
          <a:bodyPr vert="horz" lIns="91705" tIns="45853" rIns="91705" bIns="458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1"/>
            <a:ext cx="2982119" cy="458391"/>
          </a:xfrm>
          <a:prstGeom prst="rect">
            <a:avLst/>
          </a:prstGeom>
        </p:spPr>
        <p:txBody>
          <a:bodyPr vert="horz" lIns="91705" tIns="45853" rIns="91705" bIns="458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707831"/>
            <a:ext cx="2982119" cy="458391"/>
          </a:xfrm>
          <a:prstGeom prst="rect">
            <a:avLst/>
          </a:prstGeom>
        </p:spPr>
        <p:txBody>
          <a:bodyPr vert="horz" lIns="91705" tIns="45853" rIns="91705" bIns="45853" rtlCol="0" anchor="b"/>
          <a:lstStyle>
            <a:lvl1pPr algn="r">
              <a:defRPr sz="1200"/>
            </a:lvl1pPr>
          </a:lstStyle>
          <a:p>
            <a:fld id="{9C9C71B4-0BE4-46D8-9A18-4A1D7B2ED132}" type="slidenum">
              <a:rPr lang="en-US" smtClean="0"/>
              <a:t>‹#›</a:t>
            </a:fld>
            <a:endParaRPr lang="en-US" dirty="0"/>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a:t>
            </a:fld>
            <a:endParaRPr lang="en-US" dirty="0"/>
          </a:p>
        </p:txBody>
      </p:sp>
    </p:spTree>
    <p:extLst>
      <p:ext uri="{BB962C8B-B14F-4D97-AF65-F5344CB8AC3E}">
        <p14:creationId xmlns:p14="http://schemas.microsoft.com/office/powerpoint/2010/main" val="15767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10</a:t>
            </a:fld>
            <a:endParaRPr lang="en-US" dirty="0"/>
          </a:p>
        </p:txBody>
      </p:sp>
    </p:spTree>
    <p:extLst>
      <p:ext uri="{BB962C8B-B14F-4D97-AF65-F5344CB8AC3E}">
        <p14:creationId xmlns:p14="http://schemas.microsoft.com/office/powerpoint/2010/main" val="235419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How comfortable are you with Reinsurance
https://www.polleverywhere.com/multiple_choice_polls/rNjIjoX8ELt5JOn</a:t>
            </a:r>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11</a:t>
            </a:fld>
            <a:endParaRPr lang="en-US" dirty="0"/>
          </a:p>
        </p:txBody>
      </p:sp>
      <p:sp>
        <p:nvSpPr>
          <p:cNvPr id="5" name="TextBox 4"/>
          <p:cNvSpPr txBox="1"/>
          <p:nvPr/>
        </p:nvSpPr>
        <p:spPr>
          <a:xfrm>
            <a:off x="0" y="0"/>
            <a:ext cx="3740116" cy="367874"/>
          </a:xfrm>
          <a:prstGeom prst="rect">
            <a:avLst/>
          </a:prstGeom>
          <a:noFill/>
        </p:spPr>
        <p:txBody>
          <a:bodyPr vert="horz" lIns="89995" tIns="44998" rIns="89995" bIns="44998" rtlCol="0">
            <a:spAutoFit/>
          </a:bodyPr>
          <a:lstStyle/>
          <a:p>
            <a:endParaRPr lang="en-US"/>
          </a:p>
        </p:txBody>
      </p:sp>
    </p:spTree>
    <p:extLst>
      <p:ext uri="{BB962C8B-B14F-4D97-AF65-F5344CB8AC3E}">
        <p14:creationId xmlns:p14="http://schemas.microsoft.com/office/powerpoint/2010/main" val="286096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Where do you fit?
https://www.polleverywhere.com/multiple_choice_polls/JDnuckSduTp1TXY</a:t>
            </a:r>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12</a:t>
            </a:fld>
            <a:endParaRPr lang="en-US" dirty="0"/>
          </a:p>
        </p:txBody>
      </p:sp>
      <p:sp>
        <p:nvSpPr>
          <p:cNvPr id="5" name="TextBox 4"/>
          <p:cNvSpPr txBox="1"/>
          <p:nvPr/>
        </p:nvSpPr>
        <p:spPr>
          <a:xfrm>
            <a:off x="0" y="0"/>
            <a:ext cx="3740116" cy="367874"/>
          </a:xfrm>
          <a:prstGeom prst="rect">
            <a:avLst/>
          </a:prstGeom>
          <a:noFill/>
        </p:spPr>
        <p:txBody>
          <a:bodyPr vert="horz" lIns="89995" tIns="44998" rIns="89995" bIns="44998" rtlCol="0">
            <a:spAutoFit/>
          </a:bodyPr>
          <a:lstStyle/>
          <a:p>
            <a:endParaRPr lang="en-US"/>
          </a:p>
        </p:txBody>
      </p:sp>
    </p:spTree>
    <p:extLst>
      <p:ext uri="{BB962C8B-B14F-4D97-AF65-F5344CB8AC3E}">
        <p14:creationId xmlns:p14="http://schemas.microsoft.com/office/powerpoint/2010/main" val="128666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Would you like to see more training opportunities
https://www.polleverywhere.com/multiple_choice_polls/o3A2ygcpKRXpYTI</a:t>
            </a:r>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13</a:t>
            </a:fld>
            <a:endParaRPr lang="en-US" dirty="0"/>
          </a:p>
        </p:txBody>
      </p:sp>
      <p:sp>
        <p:nvSpPr>
          <p:cNvPr id="5" name="TextBox 4"/>
          <p:cNvSpPr txBox="1"/>
          <p:nvPr/>
        </p:nvSpPr>
        <p:spPr>
          <a:xfrm>
            <a:off x="0" y="0"/>
            <a:ext cx="3740116" cy="367874"/>
          </a:xfrm>
          <a:prstGeom prst="rect">
            <a:avLst/>
          </a:prstGeom>
          <a:noFill/>
        </p:spPr>
        <p:txBody>
          <a:bodyPr vert="horz" lIns="89995" tIns="44998" rIns="89995" bIns="44998" rtlCol="0">
            <a:spAutoFit/>
          </a:bodyPr>
          <a:lstStyle/>
          <a:p>
            <a:endParaRPr lang="en-US"/>
          </a:p>
        </p:txBody>
      </p:sp>
    </p:spTree>
    <p:extLst>
      <p:ext uri="{BB962C8B-B14F-4D97-AF65-F5344CB8AC3E}">
        <p14:creationId xmlns:p14="http://schemas.microsoft.com/office/powerpoint/2010/main" val="405407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14</a:t>
            </a:fld>
            <a:endParaRPr lang="en-US" dirty="0"/>
          </a:p>
        </p:txBody>
      </p:sp>
    </p:spTree>
    <p:extLst>
      <p:ext uri="{BB962C8B-B14F-4D97-AF65-F5344CB8AC3E}">
        <p14:creationId xmlns:p14="http://schemas.microsoft.com/office/powerpoint/2010/main" val="3578620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15</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16</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17</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18</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19</a:t>
            </a:fld>
            <a:endParaRPr lang="en-US" dirty="0"/>
          </a:p>
        </p:txBody>
      </p:sp>
    </p:spTree>
    <p:extLst>
      <p:ext uri="{BB962C8B-B14F-4D97-AF65-F5344CB8AC3E}">
        <p14:creationId xmlns:p14="http://schemas.microsoft.com/office/powerpoint/2010/main" val="64124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2</a:t>
            </a:fld>
            <a:endParaRPr lang="en-US" dirty="0"/>
          </a:p>
        </p:txBody>
      </p:sp>
    </p:spTree>
    <p:extLst>
      <p:ext uri="{BB962C8B-B14F-4D97-AF65-F5344CB8AC3E}">
        <p14:creationId xmlns:p14="http://schemas.microsoft.com/office/powerpoint/2010/main" val="299568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20</a:t>
            </a:fld>
            <a:endParaRPr lang="en-US" dirty="0"/>
          </a:p>
        </p:txBody>
      </p:sp>
    </p:spTree>
    <p:extLst>
      <p:ext uri="{BB962C8B-B14F-4D97-AF65-F5344CB8AC3E}">
        <p14:creationId xmlns:p14="http://schemas.microsoft.com/office/powerpoint/2010/main" val="2459707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21</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22</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23</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24</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25</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26</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27</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28</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29</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a:t>
            </a:fld>
            <a:endParaRPr lang="en-US" dirty="0"/>
          </a:p>
        </p:txBody>
      </p:sp>
    </p:spTree>
    <p:extLst>
      <p:ext uri="{BB962C8B-B14F-4D97-AF65-F5344CB8AC3E}">
        <p14:creationId xmlns:p14="http://schemas.microsoft.com/office/powerpoint/2010/main" val="3334103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30</a:t>
            </a:fld>
            <a:endParaRPr lang="en-US" dirty="0"/>
          </a:p>
        </p:txBody>
      </p:sp>
    </p:spTree>
    <p:extLst>
      <p:ext uri="{BB962C8B-B14F-4D97-AF65-F5344CB8AC3E}">
        <p14:creationId xmlns:p14="http://schemas.microsoft.com/office/powerpoint/2010/main" val="1126507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31</a:t>
            </a:fld>
            <a:endParaRPr lang="en-US" dirty="0"/>
          </a:p>
        </p:txBody>
      </p:sp>
    </p:spTree>
    <p:extLst>
      <p:ext uri="{BB962C8B-B14F-4D97-AF65-F5344CB8AC3E}">
        <p14:creationId xmlns:p14="http://schemas.microsoft.com/office/powerpoint/2010/main" val="1126507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32</a:t>
            </a:fld>
            <a:endParaRPr lang="en-US" dirty="0"/>
          </a:p>
        </p:txBody>
      </p:sp>
    </p:spTree>
    <p:extLst>
      <p:ext uri="{BB962C8B-B14F-4D97-AF65-F5344CB8AC3E}">
        <p14:creationId xmlns:p14="http://schemas.microsoft.com/office/powerpoint/2010/main" val="99813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33</a:t>
            </a:fld>
            <a:endParaRPr lang="en-US" dirty="0"/>
          </a:p>
        </p:txBody>
      </p:sp>
    </p:spTree>
    <p:extLst>
      <p:ext uri="{BB962C8B-B14F-4D97-AF65-F5344CB8AC3E}">
        <p14:creationId xmlns:p14="http://schemas.microsoft.com/office/powerpoint/2010/main" val="3553761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34</a:t>
            </a:fld>
            <a:endParaRPr lang="en-US" dirty="0"/>
          </a:p>
        </p:txBody>
      </p:sp>
    </p:spTree>
    <p:extLst>
      <p:ext uri="{BB962C8B-B14F-4D97-AF65-F5344CB8AC3E}">
        <p14:creationId xmlns:p14="http://schemas.microsoft.com/office/powerpoint/2010/main" val="3304062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35</a:t>
            </a:fld>
            <a:endParaRPr lang="en-US" dirty="0"/>
          </a:p>
        </p:txBody>
      </p:sp>
    </p:spTree>
    <p:extLst>
      <p:ext uri="{BB962C8B-B14F-4D97-AF65-F5344CB8AC3E}">
        <p14:creationId xmlns:p14="http://schemas.microsoft.com/office/powerpoint/2010/main" val="1468116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36</a:t>
            </a:fld>
            <a:endParaRPr lang="en-US" dirty="0"/>
          </a:p>
        </p:txBody>
      </p:sp>
    </p:spTree>
    <p:extLst>
      <p:ext uri="{BB962C8B-B14F-4D97-AF65-F5344CB8AC3E}">
        <p14:creationId xmlns:p14="http://schemas.microsoft.com/office/powerpoint/2010/main" val="2239770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37</a:t>
            </a:fld>
            <a:endParaRPr lang="en-US" dirty="0"/>
          </a:p>
        </p:txBody>
      </p:sp>
    </p:spTree>
    <p:extLst>
      <p:ext uri="{BB962C8B-B14F-4D97-AF65-F5344CB8AC3E}">
        <p14:creationId xmlns:p14="http://schemas.microsoft.com/office/powerpoint/2010/main" val="1037323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38</a:t>
            </a:fld>
            <a:endParaRPr lang="en-US" dirty="0"/>
          </a:p>
        </p:txBody>
      </p:sp>
    </p:spTree>
    <p:extLst>
      <p:ext uri="{BB962C8B-B14F-4D97-AF65-F5344CB8AC3E}">
        <p14:creationId xmlns:p14="http://schemas.microsoft.com/office/powerpoint/2010/main" val="50133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4</a:t>
            </a:fld>
            <a:endParaRPr lang="en-US" dirty="0"/>
          </a:p>
        </p:txBody>
      </p:sp>
    </p:spTree>
    <p:extLst>
      <p:ext uri="{BB962C8B-B14F-4D97-AF65-F5344CB8AC3E}">
        <p14:creationId xmlns:p14="http://schemas.microsoft.com/office/powerpoint/2010/main" val="276884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5</a:t>
            </a:fld>
            <a:endParaRPr lang="en-US" dirty="0"/>
          </a:p>
        </p:txBody>
      </p:sp>
    </p:spTree>
    <p:extLst>
      <p:ext uri="{BB962C8B-B14F-4D97-AF65-F5344CB8AC3E}">
        <p14:creationId xmlns:p14="http://schemas.microsoft.com/office/powerpoint/2010/main" val="14898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6</a:t>
            </a:fld>
            <a:endParaRPr lang="en-US" dirty="0"/>
          </a:p>
        </p:txBody>
      </p:sp>
    </p:spTree>
    <p:extLst>
      <p:ext uri="{BB962C8B-B14F-4D97-AF65-F5344CB8AC3E}">
        <p14:creationId xmlns:p14="http://schemas.microsoft.com/office/powerpoint/2010/main" val="363738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7</a:t>
            </a:fld>
            <a:endParaRPr lang="en-US" dirty="0"/>
          </a:p>
        </p:txBody>
      </p:sp>
    </p:spTree>
    <p:extLst>
      <p:ext uri="{BB962C8B-B14F-4D97-AF65-F5344CB8AC3E}">
        <p14:creationId xmlns:p14="http://schemas.microsoft.com/office/powerpoint/2010/main" val="363738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8</a:t>
            </a:fld>
            <a:endParaRPr lang="en-US" dirty="0"/>
          </a:p>
        </p:txBody>
      </p:sp>
    </p:spTree>
    <p:extLst>
      <p:ext uri="{BB962C8B-B14F-4D97-AF65-F5344CB8AC3E}">
        <p14:creationId xmlns:p14="http://schemas.microsoft.com/office/powerpoint/2010/main" val="187790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9C71B4-0BE4-46D8-9A18-4A1D7B2ED132}" type="slidenum">
              <a:rPr lang="en-US" smtClean="0"/>
              <a:t>9</a:t>
            </a:fld>
            <a:endParaRPr lang="en-US" dirty="0"/>
          </a:p>
        </p:txBody>
      </p:sp>
    </p:spTree>
    <p:extLst>
      <p:ext uri="{BB962C8B-B14F-4D97-AF65-F5344CB8AC3E}">
        <p14:creationId xmlns:p14="http://schemas.microsoft.com/office/powerpoint/2010/main" val="1877907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17992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9374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F445594-FFE8-4E90-934C-EFF530110A38}" type="slidenum">
              <a:rPr lang="en-US" smtClean="0"/>
              <a:t>‹#›</a:t>
            </a:fld>
            <a:endParaRPr lang="en-US" dirty="0"/>
          </a:p>
        </p:txBody>
      </p:sp>
      <p:sp>
        <p:nvSpPr>
          <p:cNvPr id="3" name="Footer Placeholder 2"/>
          <p:cNvSpPr>
            <a:spLocks noGrp="1"/>
          </p:cNvSpPr>
          <p:nvPr>
            <p:ph type="ftr" sz="quarter" idx="11"/>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spTree>
    <p:extLst>
      <p:ext uri="{BB962C8B-B14F-4D97-AF65-F5344CB8AC3E}">
        <p14:creationId xmlns:p14="http://schemas.microsoft.com/office/powerpoint/2010/main" val="345272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042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64438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707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4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046514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389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99063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334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25155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66"/>
            <a:ext cx="9144000" cy="662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335491" y="1905000"/>
            <a:ext cx="4199128" cy="3505200"/>
          </a:xfrm>
          <a:ln>
            <a:solidFill>
              <a:srgbClr val="00B050"/>
            </a:solidFill>
          </a:ln>
        </p:spPr>
        <p:txBody>
          <a:bodyPr/>
          <a:lstStyle/>
          <a:p>
            <a:pPr algn="ctr"/>
            <a:r>
              <a:rPr lang="en-US" sz="5400" b="1" dirty="0" smtClean="0">
                <a:ln/>
                <a:solidFill>
                  <a:schemeClr val="accent3"/>
                </a:solidFill>
                <a:effectLst>
                  <a:outerShdw blurRad="63500" dist="38100" dir="2700000" algn="tl">
                    <a:srgbClr val="1F5B83">
                      <a:alpha val="42745"/>
                    </a:srgbClr>
                  </a:outerShdw>
                </a:effectLst>
                <a:latin typeface="Andalus" panose="02020603050405020304" pitchFamily="18" charset="-78"/>
                <a:ea typeface="+mn-ea"/>
                <a:cs typeface="Andalus" panose="02020603050405020304" pitchFamily="18" charset="-78"/>
              </a:rPr>
              <a:t>Welcome!   </a:t>
            </a:r>
          </a:p>
          <a:p>
            <a:pPr algn="ctr"/>
            <a:r>
              <a:rPr lang="en-US" sz="5400" b="1" dirty="0" smtClean="0">
                <a:ln/>
                <a:solidFill>
                  <a:schemeClr val="accent3"/>
                </a:solidFill>
                <a:effectLst>
                  <a:outerShdw blurRad="63500" dist="38100" dir="2700000" algn="tl">
                    <a:srgbClr val="1F5B83">
                      <a:alpha val="42745"/>
                    </a:srgbClr>
                  </a:outerShdw>
                </a:effectLst>
                <a:latin typeface="Andalus" panose="02020603050405020304" pitchFamily="18" charset="-78"/>
                <a:ea typeface="+mn-ea"/>
                <a:cs typeface="Andalus" panose="02020603050405020304" pitchFamily="18" charset="-78"/>
              </a:rPr>
              <a:t>We’re </a:t>
            </a:r>
            <a:r>
              <a:rPr lang="en-US" sz="5400" b="1" dirty="0">
                <a:ln/>
                <a:solidFill>
                  <a:schemeClr val="accent3"/>
                </a:solidFill>
                <a:effectLst>
                  <a:outerShdw blurRad="63500" dist="38100" dir="2700000" algn="tl">
                    <a:srgbClr val="1F5B83">
                      <a:alpha val="42745"/>
                    </a:srgbClr>
                  </a:outerShdw>
                </a:effectLst>
                <a:latin typeface="Andalus" panose="02020603050405020304" pitchFamily="18" charset="-78"/>
                <a:ea typeface="+mn-ea"/>
                <a:cs typeface="Andalus" panose="02020603050405020304" pitchFamily="18" charset="-78"/>
              </a:rPr>
              <a:t>glad you joined us</a:t>
            </a:r>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5564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8161528" cy="990600"/>
          </a:xfrm>
        </p:spPr>
        <p:txBody>
          <a:bodyPr/>
          <a:lstStyle/>
          <a:p>
            <a:pPr algn="ctr"/>
            <a:r>
              <a:rPr lang="en-US" sz="3600" dirty="0" smtClean="0"/>
              <a:t>State Only Transplants Coverage Review</a:t>
            </a:r>
            <a:endParaRPr lang="en-US" sz="3600" dirty="0"/>
          </a:p>
        </p:txBody>
      </p:sp>
      <p:sp>
        <p:nvSpPr>
          <p:cNvPr id="3" name="Subtitle 2"/>
          <p:cNvSpPr>
            <a:spLocks noGrp="1"/>
          </p:cNvSpPr>
          <p:nvPr>
            <p:ph type="subTitle" idx="1"/>
          </p:nvPr>
        </p:nvSpPr>
        <p:spPr>
          <a:xfrm>
            <a:off x="449072" y="1600200"/>
            <a:ext cx="6789928" cy="4495800"/>
          </a:xfrm>
        </p:spPr>
        <p:txBody>
          <a:bodyPr/>
          <a:lstStyle/>
          <a:p>
            <a:pPr marL="1257300" lvl="2" indent="-342900" algn="l">
              <a:buFont typeface="Arial" panose="020B0604020202020204" pitchFamily="34" charset="0"/>
              <a:buChar char="•"/>
            </a:pPr>
            <a:r>
              <a:rPr lang="en-US" b="1" dirty="0" smtClean="0">
                <a:solidFill>
                  <a:schemeClr val="accent1"/>
                </a:solidFill>
              </a:rPr>
              <a:t>ST1</a:t>
            </a:r>
          </a:p>
          <a:p>
            <a:pPr marL="1714500" lvl="3" indent="-342900" algn="l">
              <a:buFont typeface="Wingdings" panose="05000000000000000000" pitchFamily="2" charset="2"/>
              <a:buChar char="§"/>
            </a:pPr>
            <a:r>
              <a:rPr lang="en-US" b="1" dirty="0" smtClean="0">
                <a:solidFill>
                  <a:schemeClr val="accent1"/>
                </a:solidFill>
              </a:rPr>
              <a:t>Member choses all AHCCCS covered services for one year</a:t>
            </a:r>
          </a:p>
          <a:p>
            <a:pPr marL="1714500" lvl="3" indent="-342900" algn="l">
              <a:buFont typeface="Wingdings" panose="05000000000000000000" pitchFamily="2" charset="2"/>
              <a:buChar char="§"/>
            </a:pPr>
            <a:r>
              <a:rPr lang="en-US" b="1" dirty="0" smtClean="0">
                <a:solidFill>
                  <a:schemeClr val="accent1"/>
                </a:solidFill>
              </a:rPr>
              <a:t>Transplants that occur past the one year time-frame are not covered</a:t>
            </a:r>
          </a:p>
          <a:p>
            <a:pPr marL="1257300" lvl="2" indent="-342900" algn="l">
              <a:buFont typeface="Arial" panose="020B0604020202020204" pitchFamily="34" charset="0"/>
              <a:buChar char="•"/>
            </a:pPr>
            <a:r>
              <a:rPr lang="en-US" b="1" dirty="0">
                <a:solidFill>
                  <a:srgbClr val="318DCC"/>
                </a:solidFill>
              </a:rPr>
              <a:t>ST2</a:t>
            </a:r>
          </a:p>
          <a:p>
            <a:pPr marL="1714500" lvl="3" indent="-342900" algn="l">
              <a:buFont typeface="Wingdings" panose="05000000000000000000" pitchFamily="2" charset="2"/>
              <a:buChar char="§"/>
            </a:pPr>
            <a:r>
              <a:rPr lang="en-US" b="1" dirty="0" smtClean="0">
                <a:solidFill>
                  <a:schemeClr val="accent1"/>
                </a:solidFill>
              </a:rPr>
              <a:t>Member choses to have transplant covered when the organ is available</a:t>
            </a:r>
          </a:p>
          <a:p>
            <a:pPr marL="1714500" lvl="3" indent="-342900" algn="l">
              <a:buFont typeface="Wingdings" panose="05000000000000000000" pitchFamily="2" charset="2"/>
              <a:buChar char="§"/>
            </a:pPr>
            <a:r>
              <a:rPr lang="en-US" b="1" dirty="0" smtClean="0">
                <a:solidFill>
                  <a:schemeClr val="accent1"/>
                </a:solidFill>
              </a:rPr>
              <a:t>When organ is available determination is made if the member is AHCCCS eligible, if not transplant only covered under ST2</a:t>
            </a:r>
            <a:endParaRPr lang="en-US" b="1" dirty="0">
              <a:solidFill>
                <a:schemeClr val="accent1"/>
              </a:solidFill>
            </a:endParaRPr>
          </a:p>
          <a:p>
            <a:pPr marL="1257300" lvl="2" indent="-342900" algn="l">
              <a:buFont typeface="Arial" panose="020B0604020202020204" pitchFamily="34" charset="0"/>
              <a:buChar char="•"/>
            </a:pPr>
            <a:r>
              <a:rPr lang="en-US" b="1" dirty="0" smtClean="0">
                <a:solidFill>
                  <a:schemeClr val="accent1"/>
                </a:solidFill>
              </a:rPr>
              <a:t>AMPM </a:t>
            </a:r>
            <a:r>
              <a:rPr lang="en-US" b="1" dirty="0">
                <a:solidFill>
                  <a:schemeClr val="accent1"/>
                </a:solidFill>
              </a:rPr>
              <a:t>being updated</a:t>
            </a:r>
          </a:p>
          <a:p>
            <a:pPr marL="1257300" lvl="2" indent="-342900" algn="l">
              <a:buFont typeface="Arial" panose="020B0604020202020204" pitchFamily="34" charset="0"/>
              <a:buChar char="•"/>
            </a:pPr>
            <a:endParaRPr lang="en-US" b="1" dirty="0" smtClean="0">
              <a:solidFill>
                <a:schemeClr val="accent1"/>
              </a:solidFill>
            </a:endParaRPr>
          </a:p>
          <a:p>
            <a:pPr marL="1257300" lvl="2" indent="-3429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10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7595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F445594-FFE8-4E90-934C-EFF530110A38}" type="slidenum">
              <a:rPr lang="en-US" smtClean="0"/>
              <a:t>11</a:t>
            </a:fld>
            <a:endParaRPr lang="en-US" dirty="0"/>
          </a:p>
        </p:txBody>
      </p:sp>
      <p:sp>
        <p:nvSpPr>
          <p:cNvPr id="3" name="Footer Placeholder 2"/>
          <p:cNvSpPr>
            <a:spLocks noGrp="1"/>
          </p:cNvSpPr>
          <p:nvPr>
            <p:ph type="ftr" sz="quarter" idx="11"/>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1573201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F445594-FFE8-4E90-934C-EFF530110A38}" type="slidenum">
              <a:rPr lang="en-US" smtClean="0"/>
              <a:t>12</a:t>
            </a:fld>
            <a:endParaRPr lang="en-US" dirty="0"/>
          </a:p>
        </p:txBody>
      </p:sp>
      <p:sp>
        <p:nvSpPr>
          <p:cNvPr id="3" name="Footer Placeholder 2"/>
          <p:cNvSpPr>
            <a:spLocks noGrp="1"/>
          </p:cNvSpPr>
          <p:nvPr>
            <p:ph type="ftr" sz="quarter" idx="11"/>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82066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F445594-FFE8-4E90-934C-EFF530110A38}" type="slidenum">
              <a:rPr lang="en-US" smtClean="0"/>
              <a:t>13</a:t>
            </a:fld>
            <a:endParaRPr lang="en-US" dirty="0"/>
          </a:p>
        </p:txBody>
      </p:sp>
      <p:sp>
        <p:nvSpPr>
          <p:cNvPr id="3" name="Footer Placeholder 2"/>
          <p:cNvSpPr>
            <a:spLocks noGrp="1"/>
          </p:cNvSpPr>
          <p:nvPr>
            <p:ph type="ftr" sz="quarter" idx="11"/>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009114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990600"/>
            <a:ext cx="5723128" cy="914400"/>
          </a:xfrm>
        </p:spPr>
        <p:txBody>
          <a:bodyPr/>
          <a:lstStyle/>
          <a:p>
            <a:pPr algn="ctr"/>
            <a:r>
              <a:rPr lang="en-US" dirty="0" smtClean="0"/>
              <a:t>RI Manual Changes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739648" y="2095500"/>
            <a:ext cx="6332728" cy="3886200"/>
          </a:xfrm>
        </p:spPr>
        <p:txBody>
          <a:bodyPr/>
          <a:lstStyle/>
          <a:p>
            <a:pPr marL="457200" indent="-457200">
              <a:buFont typeface="Arial" panose="020B0604020202020204" pitchFamily="34" charset="0"/>
              <a:buChar char="•"/>
            </a:pPr>
            <a:r>
              <a:rPr lang="en-US" sz="2400" b="1" dirty="0">
                <a:solidFill>
                  <a:schemeClr val="accent1"/>
                </a:solidFill>
                <a:latin typeface="+mn-lt"/>
                <a:ea typeface="+mn-ea"/>
                <a:cs typeface="+mn-cs"/>
              </a:rPr>
              <a:t>Biological Drugs</a:t>
            </a:r>
          </a:p>
          <a:p>
            <a:pPr marL="457200" indent="-457200">
              <a:buFont typeface="Arial" panose="020B0604020202020204" pitchFamily="34" charset="0"/>
              <a:buChar char="•"/>
            </a:pPr>
            <a:r>
              <a:rPr lang="en-US" sz="2400" b="1" dirty="0">
                <a:solidFill>
                  <a:schemeClr val="accent1"/>
                </a:solidFill>
                <a:latin typeface="+mn-lt"/>
                <a:ea typeface="+mn-ea"/>
                <a:cs typeface="+mn-cs"/>
              </a:rPr>
              <a:t>Transplant Section Organization</a:t>
            </a:r>
          </a:p>
          <a:p>
            <a:pPr marL="457200" indent="-457200">
              <a:buFont typeface="Arial" panose="020B0604020202020204" pitchFamily="34" charset="0"/>
              <a:buChar char="•"/>
            </a:pPr>
            <a:r>
              <a:rPr lang="en-US" sz="2400" b="1" dirty="0">
                <a:solidFill>
                  <a:schemeClr val="accent1"/>
                </a:solidFill>
                <a:latin typeface="+mn-lt"/>
                <a:ea typeface="+mn-ea"/>
                <a:cs typeface="+mn-cs"/>
              </a:rPr>
              <a:t>Other Changes</a:t>
            </a:r>
          </a:p>
          <a:p>
            <a:pPr marL="457200" indent="-457200">
              <a:buFont typeface="Arial" panose="020B0604020202020204" pitchFamily="34" charset="0"/>
              <a:buChar char="•"/>
            </a:pPr>
            <a:endParaRPr lang="en-US" dirty="0">
              <a:solidFill>
                <a:schemeClr val="accent1"/>
              </a:solidFill>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6000"/>
                    </a14:imgEffect>
                    <a14:imgEffect>
                      <a14:saturation sat="55000"/>
                    </a14:imgEffect>
                  </a14:imgLayer>
                </a14:imgProps>
              </a:ext>
              <a:ext uri="{28A0092B-C50C-407E-A947-70E740481C1C}">
                <a14:useLocalDpi xmlns:a14="http://schemas.microsoft.com/office/drawing/2010/main" val="0"/>
              </a:ext>
            </a:extLst>
          </a:blip>
          <a:srcRect/>
          <a:stretch>
            <a:fillRect/>
          </a:stretch>
        </p:blipFill>
        <p:spPr bwMode="auto">
          <a:xfrm>
            <a:off x="3122468" y="3962400"/>
            <a:ext cx="2838450" cy="1609725"/>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0777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15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449072" y="1600200"/>
            <a:ext cx="6332728" cy="4495800"/>
          </a:xfrm>
        </p:spPr>
        <p:txBody>
          <a:bodyPr/>
          <a:lstStyle/>
          <a:p>
            <a:pPr lvl="2" algn="l"/>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1866900" cy="251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355" y="1447800"/>
            <a:ext cx="3179686"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902" y="2743200"/>
            <a:ext cx="3121598"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4419600"/>
            <a:ext cx="3429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439" y="4038600"/>
            <a:ext cx="2228850" cy="136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43000" y="524470"/>
            <a:ext cx="588238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Biological Drugs</a:t>
            </a:r>
          </a:p>
        </p:txBody>
      </p:sp>
      <p:sp>
        <p:nvSpPr>
          <p:cNvPr id="2" name="TextBox 1"/>
          <p:cNvSpPr txBox="1"/>
          <p:nvPr/>
        </p:nvSpPr>
        <p:spPr>
          <a:xfrm rot="887859">
            <a:off x="4744799" y="1946610"/>
            <a:ext cx="3351588" cy="707886"/>
          </a:xfrm>
          <a:prstGeom prst="rect">
            <a:avLst/>
          </a:prstGeom>
          <a:noFill/>
        </p:spPr>
        <p:txBody>
          <a:bodyPr wrap="square" rtlCol="0">
            <a:spAutoFit/>
            <a:scene3d>
              <a:camera prst="orthographicFront"/>
              <a:lightRig rig="threePt" dir="t">
                <a:rot lat="0" lon="0" rev="1800000"/>
              </a:lightRig>
            </a:scene3d>
          </a:bodyPr>
          <a:lstStyle/>
          <a:p>
            <a:r>
              <a:rPr lang="en-US" sz="4000" b="1" dirty="0" smtClean="0">
                <a:solidFill>
                  <a:schemeClr val="accent3">
                    <a:lumMod val="75000"/>
                  </a:schemeClr>
                </a:solidFill>
              </a:rPr>
              <a:t>Newly added</a:t>
            </a:r>
            <a:endParaRPr lang="en-US" sz="4000" b="1" dirty="0">
              <a:solidFill>
                <a:schemeClr val="accent3">
                  <a:lumMod val="75000"/>
                </a:schemeClr>
              </a:solidFill>
            </a:endParaRPr>
          </a:p>
        </p:txBody>
      </p:sp>
    </p:spTree>
    <p:extLst>
      <p:ext uri="{BB962C8B-B14F-4D97-AF65-F5344CB8AC3E}">
        <p14:creationId xmlns:p14="http://schemas.microsoft.com/office/powerpoint/2010/main" val="4109938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16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6096000" cy="4267200"/>
          </a:xfrm>
        </p:spPr>
        <p:txBody>
          <a:bodyPr/>
          <a:lstStyle/>
          <a:p>
            <a:pPr marL="1257300" lvl="2" indent="-342900" algn="l">
              <a:buFont typeface="Arial" panose="020B0604020202020204" pitchFamily="34" charset="0"/>
              <a:buChar char="•"/>
            </a:pPr>
            <a:endParaRPr lang="en-US" b="1" dirty="0" smtClean="0">
              <a:solidFill>
                <a:schemeClr val="accent1"/>
              </a:solidFill>
            </a:endParaRPr>
          </a:p>
          <a:p>
            <a:pPr marL="1257300" lvl="2" indent="-342900" algn="l">
              <a:buFont typeface="Arial" panose="020B0604020202020204" pitchFamily="34" charset="0"/>
              <a:buChar char="•"/>
            </a:pPr>
            <a:r>
              <a:rPr lang="en-US" b="1" dirty="0" smtClean="0">
                <a:solidFill>
                  <a:schemeClr val="accent1"/>
                </a:solidFill>
              </a:rPr>
              <a:t>Term “Generic” replaced with “</a:t>
            </a:r>
            <a:r>
              <a:rPr lang="en-US" b="1" dirty="0" err="1" smtClean="0">
                <a:solidFill>
                  <a:schemeClr val="accent1"/>
                </a:solidFill>
              </a:rPr>
              <a:t>Biosimiliar</a:t>
            </a:r>
            <a:r>
              <a:rPr lang="en-US" b="1" dirty="0" smtClean="0">
                <a:solidFill>
                  <a:schemeClr val="accent1"/>
                </a:solidFill>
              </a:rPr>
              <a:t>“ (page 19)</a:t>
            </a:r>
          </a:p>
          <a:p>
            <a:pPr marL="1257300" lvl="2" indent="-342900" algn="l">
              <a:buFont typeface="Arial" panose="020B0604020202020204" pitchFamily="34" charset="0"/>
              <a:buChar char="•"/>
            </a:pPr>
            <a:r>
              <a:rPr lang="en-US" b="1" dirty="0">
                <a:solidFill>
                  <a:schemeClr val="accent1"/>
                </a:solidFill>
              </a:rPr>
              <a:t>Beginning 10/1/2017 requests for new biological drugs will not be accepted for Reinsurance purposes.</a:t>
            </a:r>
          </a:p>
          <a:p>
            <a:pPr marL="1257300" lvl="2" indent="-342900" algn="l">
              <a:buFont typeface="Arial" panose="020B0604020202020204" pitchFamily="34" charset="0"/>
              <a:buChar char="•"/>
            </a:pPr>
            <a:endParaRPr lang="en-US" b="1" dirty="0" smtClean="0">
              <a:solidFill>
                <a:schemeClr val="accent1"/>
              </a:solidFill>
            </a:endParaRPr>
          </a:p>
          <a:p>
            <a:pPr marL="1028700" lvl="1" indent="-571500" algn="l">
              <a:buFont typeface="Arial" panose="020B0604020202020204" pitchFamily="34" charset="0"/>
              <a:buChar char="•"/>
            </a:pPr>
            <a:endParaRPr lang="en-US" sz="3600" dirty="0">
              <a:solidFill>
                <a:schemeClr val="accent1"/>
              </a:solidFill>
            </a:endParaRPr>
          </a:p>
        </p:txBody>
      </p:sp>
      <p:sp>
        <p:nvSpPr>
          <p:cNvPr id="6" name="Rectangle 5"/>
          <p:cNvSpPr/>
          <p:nvPr/>
        </p:nvSpPr>
        <p:spPr>
          <a:xfrm>
            <a:off x="1143000" y="524470"/>
            <a:ext cx="588238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Biological Drugs</a:t>
            </a:r>
          </a:p>
        </p:txBody>
      </p:sp>
    </p:spTree>
    <p:extLst>
      <p:ext uri="{BB962C8B-B14F-4D97-AF65-F5344CB8AC3E}">
        <p14:creationId xmlns:p14="http://schemas.microsoft.com/office/powerpoint/2010/main" val="2458723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17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371600"/>
            <a:ext cx="6629400" cy="4876800"/>
          </a:xfrm>
        </p:spPr>
        <p:txBody>
          <a:bodyPr/>
          <a:lstStyle/>
          <a:p>
            <a:pPr marL="1257300" lvl="2" indent="-342900" algn="l">
              <a:buFont typeface="Arial" panose="020B0604020202020204" pitchFamily="34" charset="0"/>
              <a:buChar char="•"/>
            </a:pPr>
            <a:r>
              <a:rPr lang="en-US" b="1" dirty="0" smtClean="0">
                <a:solidFill>
                  <a:schemeClr val="accent1"/>
                </a:solidFill>
              </a:rPr>
              <a:t>Added additional headings and reorganized for clarity</a:t>
            </a:r>
          </a:p>
          <a:p>
            <a:pPr marL="1257300" lvl="2" indent="-342900" algn="l">
              <a:buFont typeface="Arial" panose="020B0604020202020204" pitchFamily="34" charset="0"/>
              <a:buChar char="•"/>
            </a:pPr>
            <a:r>
              <a:rPr lang="en-US" b="1" dirty="0" smtClean="0">
                <a:solidFill>
                  <a:schemeClr val="accent1"/>
                </a:solidFill>
              </a:rPr>
              <a:t>Eligibility section only includes overall information for transplants</a:t>
            </a:r>
          </a:p>
          <a:p>
            <a:pPr marL="1257300" lvl="2" indent="-342900" algn="l">
              <a:buFont typeface="Arial" panose="020B0604020202020204" pitchFamily="34" charset="0"/>
              <a:buChar char="•"/>
            </a:pPr>
            <a:r>
              <a:rPr lang="en-US" b="1" dirty="0" smtClean="0">
                <a:solidFill>
                  <a:schemeClr val="accent1"/>
                </a:solidFill>
              </a:rPr>
              <a:t>Added sections for the following</a:t>
            </a:r>
          </a:p>
          <a:p>
            <a:pPr marL="1714500" lvl="3" indent="-342900" algn="l">
              <a:buFont typeface="Arial" panose="020B0604020202020204" pitchFamily="34" charset="0"/>
              <a:buChar char="•"/>
            </a:pPr>
            <a:r>
              <a:rPr lang="en-US" b="1" dirty="0" smtClean="0">
                <a:solidFill>
                  <a:schemeClr val="accent1"/>
                </a:solidFill>
              </a:rPr>
              <a:t>Contract information</a:t>
            </a:r>
          </a:p>
          <a:p>
            <a:pPr marL="1714500" lvl="3" indent="-342900" algn="l">
              <a:buFont typeface="Arial" panose="020B0604020202020204" pitchFamily="34" charset="0"/>
              <a:buChar char="•"/>
            </a:pPr>
            <a:r>
              <a:rPr lang="en-US" b="1" dirty="0" smtClean="0">
                <a:solidFill>
                  <a:schemeClr val="accent1"/>
                </a:solidFill>
              </a:rPr>
              <a:t>Exclusions and considerations</a:t>
            </a:r>
          </a:p>
          <a:p>
            <a:pPr marL="2171700" lvl="4" indent="-342900" algn="l">
              <a:buFont typeface="Arial" panose="020B0604020202020204" pitchFamily="34" charset="0"/>
              <a:buChar char="•"/>
            </a:pPr>
            <a:r>
              <a:rPr lang="en-US" b="1" dirty="0" smtClean="0">
                <a:solidFill>
                  <a:schemeClr val="accent1"/>
                </a:solidFill>
              </a:rPr>
              <a:t>Added clarifying language regarding Kidney transplants</a:t>
            </a:r>
          </a:p>
          <a:p>
            <a:pPr marL="1714500" lvl="3" indent="-342900" algn="l">
              <a:buFont typeface="Arial" panose="020B0604020202020204" pitchFamily="34" charset="0"/>
              <a:buChar char="•"/>
            </a:pPr>
            <a:r>
              <a:rPr lang="en-US" b="1" dirty="0" smtClean="0">
                <a:solidFill>
                  <a:schemeClr val="accent1"/>
                </a:solidFill>
              </a:rPr>
              <a:t>11+/61+ Stay</a:t>
            </a:r>
          </a:p>
          <a:p>
            <a:pPr marL="1714500" lvl="3" indent="-342900" algn="l">
              <a:buFont typeface="Arial" panose="020B0604020202020204" pitchFamily="34" charset="0"/>
              <a:buChar char="•"/>
            </a:pPr>
            <a:r>
              <a:rPr lang="en-US" b="1" dirty="0" smtClean="0">
                <a:solidFill>
                  <a:schemeClr val="accent1"/>
                </a:solidFill>
              </a:rPr>
              <a:t>Transportation and Lodging</a:t>
            </a:r>
          </a:p>
          <a:p>
            <a:pPr marL="1714500" lvl="3" indent="-342900" algn="l">
              <a:buFont typeface="Arial" panose="020B0604020202020204" pitchFamily="34" charset="0"/>
              <a:buChar char="•"/>
            </a:pPr>
            <a:r>
              <a:rPr lang="en-US" b="1" dirty="0" smtClean="0">
                <a:solidFill>
                  <a:schemeClr val="accent1"/>
                </a:solidFill>
              </a:rPr>
              <a:t>Transplants for members with Medicare</a:t>
            </a:r>
          </a:p>
          <a:p>
            <a:pPr marL="1714500" lvl="3" indent="-342900" algn="l">
              <a:buFont typeface="Arial" panose="020B0604020202020204" pitchFamily="34" charset="0"/>
              <a:buChar char="•"/>
            </a:pPr>
            <a:endParaRPr lang="en-US" b="1" dirty="0" smtClean="0">
              <a:solidFill>
                <a:schemeClr val="accent1"/>
              </a:solidFill>
            </a:endParaRPr>
          </a:p>
          <a:p>
            <a:pPr marL="1257300" lvl="2" indent="-342900" algn="l">
              <a:buFont typeface="Arial" panose="020B0604020202020204" pitchFamily="34" charset="0"/>
              <a:buChar char="•"/>
            </a:pPr>
            <a:endParaRPr lang="en-US" b="1" dirty="0" smtClean="0">
              <a:solidFill>
                <a:schemeClr val="accent1"/>
              </a:solidFill>
            </a:endParaRPr>
          </a:p>
          <a:p>
            <a:pPr marL="1028700" lvl="1" indent="-571500" algn="l">
              <a:buFont typeface="Arial" panose="020B0604020202020204" pitchFamily="34" charset="0"/>
              <a:buChar char="•"/>
            </a:pPr>
            <a:endParaRPr lang="en-US" sz="3600" dirty="0">
              <a:solidFill>
                <a:schemeClr val="accent1"/>
              </a:solidFill>
            </a:endParaRPr>
          </a:p>
        </p:txBody>
      </p:sp>
      <p:sp>
        <p:nvSpPr>
          <p:cNvPr id="2" name="Rectangle 1"/>
          <p:cNvSpPr/>
          <p:nvPr/>
        </p:nvSpPr>
        <p:spPr>
          <a:xfrm>
            <a:off x="152400" y="524470"/>
            <a:ext cx="846193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CHAPTER 7 TRANSPLANTS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520180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18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81000" y="1066800"/>
            <a:ext cx="7848600" cy="4876800"/>
          </a:xfrm>
        </p:spPr>
        <p:txBody>
          <a:bodyPr/>
          <a:lstStyle/>
          <a:p>
            <a:pPr marL="1257300" lvl="2" indent="-342900" algn="l">
              <a:buFont typeface="Arial" panose="020B0604020202020204" pitchFamily="34" charset="0"/>
              <a:buChar char="•"/>
            </a:pPr>
            <a:r>
              <a:rPr lang="en-US" b="1" dirty="0" smtClean="0">
                <a:solidFill>
                  <a:schemeClr val="accent1"/>
                </a:solidFill>
              </a:rPr>
              <a:t>Removed the verbiage about splitting an encounter on an outlier Mock UB since that no longer applies (pgs. 45 &amp; 31)</a:t>
            </a:r>
          </a:p>
          <a:p>
            <a:pPr marL="1257300" lvl="2" indent="-342900" algn="l">
              <a:buFont typeface="Arial" panose="020B0604020202020204" pitchFamily="34" charset="0"/>
              <a:buChar char="•"/>
            </a:pPr>
            <a:endParaRPr lang="en-US" b="1" dirty="0" smtClean="0">
              <a:solidFill>
                <a:schemeClr val="accent1"/>
              </a:solidFill>
            </a:endParaRPr>
          </a:p>
          <a:p>
            <a:pPr marL="1257300" lvl="2" indent="-342900" algn="l">
              <a:buFont typeface="Arial" panose="020B0604020202020204" pitchFamily="34" charset="0"/>
              <a:buChar char="•"/>
            </a:pPr>
            <a:r>
              <a:rPr lang="en-US" b="1" dirty="0" smtClean="0">
                <a:solidFill>
                  <a:schemeClr val="accent1"/>
                </a:solidFill>
              </a:rPr>
              <a:t>Decision letter must accompany a dispute or grievance when submitted (pgs</a:t>
            </a:r>
            <a:r>
              <a:rPr lang="en-US" b="1" dirty="0">
                <a:solidFill>
                  <a:schemeClr val="accent1"/>
                </a:solidFill>
              </a:rPr>
              <a:t>. 34 &amp; 40)</a:t>
            </a:r>
          </a:p>
          <a:p>
            <a:pPr marL="1257300" lvl="2" indent="-342900" algn="l">
              <a:buFont typeface="Arial" panose="020B0604020202020204" pitchFamily="34" charset="0"/>
              <a:buChar char="•"/>
            </a:pPr>
            <a:endParaRPr lang="en-US" b="1" dirty="0" smtClean="0">
              <a:solidFill>
                <a:schemeClr val="accent1"/>
              </a:solidFill>
            </a:endParaRPr>
          </a:p>
          <a:p>
            <a:pPr marL="1257300" lvl="2" indent="-342900" algn="l">
              <a:buFont typeface="Arial" panose="020B0604020202020204" pitchFamily="34" charset="0"/>
              <a:buChar char="•"/>
            </a:pPr>
            <a:r>
              <a:rPr lang="en-US" b="1" dirty="0" smtClean="0">
                <a:solidFill>
                  <a:schemeClr val="accent1"/>
                </a:solidFill>
              </a:rPr>
              <a:t>Form type A is eliminated from Regular ALTCS Reinsurance coverage (Form types LMO, LRO, LMW, LRW)</a:t>
            </a:r>
          </a:p>
          <a:p>
            <a:pPr marL="1714500" lvl="3" indent="-342900" algn="l">
              <a:buFont typeface="Arial" panose="020B0604020202020204" pitchFamily="34" charset="0"/>
              <a:buChar char="•"/>
            </a:pPr>
            <a:r>
              <a:rPr lang="en-US" b="1" dirty="0" smtClean="0">
                <a:solidFill>
                  <a:schemeClr val="accent1"/>
                </a:solidFill>
              </a:rPr>
              <a:t>Effective 10/1/18 Regular ALTCS Reinsurance coverage will only include Form type I</a:t>
            </a:r>
          </a:p>
          <a:p>
            <a:pPr marL="1714500" lvl="3" indent="-342900" algn="l">
              <a:buFont typeface="Arial" panose="020B0604020202020204" pitchFamily="34" charset="0"/>
              <a:buChar char="•"/>
            </a:pPr>
            <a:endParaRPr lang="en-US" b="1" dirty="0" smtClean="0">
              <a:solidFill>
                <a:schemeClr val="accent1"/>
              </a:solidFill>
            </a:endParaRPr>
          </a:p>
          <a:p>
            <a:pPr marL="1028700" lvl="1" indent="-571500" algn="l">
              <a:buFont typeface="Arial" panose="020B0604020202020204" pitchFamily="34" charset="0"/>
              <a:buChar char="•"/>
            </a:pPr>
            <a:endParaRPr lang="en-US" sz="3600" dirty="0">
              <a:solidFill>
                <a:schemeClr val="accent1"/>
              </a:solidFill>
            </a:endParaRPr>
          </a:p>
        </p:txBody>
      </p:sp>
      <p:sp>
        <p:nvSpPr>
          <p:cNvPr id="2" name="Rectangle 1"/>
          <p:cNvSpPr/>
          <p:nvPr/>
        </p:nvSpPr>
        <p:spPr>
          <a:xfrm>
            <a:off x="1591322" y="228600"/>
            <a:ext cx="558409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OTHER CHANGES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124574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7399528" cy="1295400"/>
          </a:xfrm>
        </p:spPr>
        <p:txBody>
          <a:bodyPr/>
          <a:lstStyle/>
          <a:p>
            <a:r>
              <a:rPr lang="en-US" dirty="0" smtClean="0"/>
              <a:t>Reminder:</a:t>
            </a:r>
            <a:br>
              <a:rPr lang="en-US" dirty="0" smtClean="0"/>
            </a:br>
            <a:r>
              <a:rPr lang="en-US" dirty="0" smtClean="0"/>
              <a:t>DRG Issue 31 reminder</a:t>
            </a:r>
            <a:endParaRPr lang="en-US" dirty="0"/>
          </a:p>
        </p:txBody>
      </p:sp>
      <p:sp>
        <p:nvSpPr>
          <p:cNvPr id="3" name="Subtitle 2"/>
          <p:cNvSpPr>
            <a:spLocks noGrp="1"/>
          </p:cNvSpPr>
          <p:nvPr>
            <p:ph type="subTitle" idx="1"/>
          </p:nvPr>
        </p:nvSpPr>
        <p:spPr>
          <a:xfrm>
            <a:off x="449072" y="2057400"/>
            <a:ext cx="5646928" cy="3962400"/>
          </a:xfrm>
        </p:spPr>
        <p:txBody>
          <a:bodyPr/>
          <a:lstStyle/>
          <a:p>
            <a:r>
              <a:rPr lang="en-US" dirty="0"/>
              <a:t>. </a:t>
            </a:r>
            <a:r>
              <a:rPr lang="en-US" sz="2000" dirty="0">
                <a:solidFill>
                  <a:schemeClr val="tx2">
                    <a:lumMod val="60000"/>
                    <a:lumOff val="40000"/>
                  </a:schemeClr>
                </a:solidFill>
              </a:rPr>
              <a:t>On the UB-04 paper claim form or the 837 institutional submission, the “From” date of service should correspond to the initial admission date of the member.  The “Through” date of service reported on the claim should be </a:t>
            </a:r>
            <a:r>
              <a:rPr lang="en-US" sz="2000" b="1" u="sng" dirty="0" smtClean="0">
                <a:solidFill>
                  <a:srgbClr val="FF0000"/>
                </a:solidFill>
              </a:rPr>
              <a:t>equal </a:t>
            </a:r>
            <a:r>
              <a:rPr lang="en-US" sz="2000" b="1" u="sng" dirty="0">
                <a:solidFill>
                  <a:srgbClr val="FF0000"/>
                </a:solidFill>
              </a:rPr>
              <a:t>to the first day of</a:t>
            </a:r>
            <a:r>
              <a:rPr lang="en-US" sz="2000" u="sng" dirty="0"/>
              <a:t> </a:t>
            </a:r>
            <a:r>
              <a:rPr lang="en-US" sz="2000" dirty="0">
                <a:solidFill>
                  <a:schemeClr val="tx2">
                    <a:lumMod val="60000"/>
                    <a:lumOff val="40000"/>
                  </a:schemeClr>
                </a:solidFill>
              </a:rPr>
              <a:t>the specialty-contract transplant </a:t>
            </a:r>
            <a:r>
              <a:rPr lang="en-US" sz="2000" dirty="0" smtClean="0">
                <a:solidFill>
                  <a:schemeClr val="tx2">
                    <a:lumMod val="60000"/>
                    <a:lumOff val="40000"/>
                  </a:schemeClr>
                </a:solidFill>
              </a:rPr>
              <a:t>components.</a:t>
            </a:r>
            <a:r>
              <a:rPr lang="en-US" sz="2000" dirty="0" smtClean="0"/>
              <a:t> </a:t>
            </a:r>
          </a:p>
          <a:p>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t>19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457700"/>
            <a:ext cx="257168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76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475"/>
            <a:ext cx="9144000" cy="637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04800" y="685800"/>
            <a:ext cx="4572000" cy="5410200"/>
          </a:xfrm>
        </p:spPr>
        <p:txBody>
          <a:bodyPr/>
          <a:lstStyle/>
          <a:p>
            <a:pPr algn="ctr">
              <a:spcBef>
                <a:spcPct val="20000"/>
              </a:spcBef>
            </a:pPr>
            <a:r>
              <a:rPr lang="en-US" sz="5400" b="1" dirty="0">
                <a:ln/>
                <a:solidFill>
                  <a:schemeClr val="accent3"/>
                </a:solidFill>
                <a:latin typeface="Andalus" panose="02020603050405020304" pitchFamily="18" charset="-78"/>
                <a:ea typeface="+mn-ea"/>
                <a:cs typeface="Andalus" panose="02020603050405020304" pitchFamily="18" charset="-78"/>
              </a:rPr>
              <a:t>Annual </a:t>
            </a:r>
            <a:r>
              <a:rPr lang="en-US" sz="5400" b="1" dirty="0" smtClean="0">
                <a:ln/>
                <a:solidFill>
                  <a:schemeClr val="accent3"/>
                </a:solidFill>
                <a:latin typeface="Andalus" panose="02020603050405020304" pitchFamily="18" charset="-78"/>
                <a:ea typeface="+mn-ea"/>
                <a:cs typeface="Andalus" panose="02020603050405020304" pitchFamily="18" charset="-78"/>
              </a:rPr>
              <a:t/>
            </a:r>
            <a:br>
              <a:rPr lang="en-US" sz="5400" b="1" dirty="0" smtClean="0">
                <a:ln/>
                <a:solidFill>
                  <a:schemeClr val="accent3"/>
                </a:solidFill>
                <a:latin typeface="Andalus" panose="02020603050405020304" pitchFamily="18" charset="-78"/>
                <a:ea typeface="+mn-ea"/>
                <a:cs typeface="Andalus" panose="02020603050405020304" pitchFamily="18" charset="-78"/>
              </a:rPr>
            </a:br>
            <a:r>
              <a:rPr lang="en-US" sz="5400" b="1" dirty="0" smtClean="0">
                <a:ln/>
                <a:solidFill>
                  <a:schemeClr val="accent3"/>
                </a:solidFill>
                <a:latin typeface="Andalus" panose="02020603050405020304" pitchFamily="18" charset="-78"/>
                <a:ea typeface="+mn-ea"/>
                <a:cs typeface="Andalus" panose="02020603050405020304" pitchFamily="18" charset="-78"/>
              </a:rPr>
              <a:t>AHCCS</a:t>
            </a:r>
            <a:r>
              <a:rPr lang="en-US" sz="5400" b="1" dirty="0">
                <a:ln/>
                <a:solidFill>
                  <a:schemeClr val="accent3"/>
                </a:solidFill>
                <a:latin typeface="Andalus" panose="02020603050405020304" pitchFamily="18" charset="-78"/>
                <a:ea typeface="+mn-ea"/>
                <a:cs typeface="Andalus" panose="02020603050405020304" pitchFamily="18" charset="-78"/>
              </a:rPr>
              <a:t/>
            </a:r>
            <a:br>
              <a:rPr lang="en-US" sz="5400" b="1" dirty="0">
                <a:ln/>
                <a:solidFill>
                  <a:schemeClr val="accent3"/>
                </a:solidFill>
                <a:latin typeface="Andalus" panose="02020603050405020304" pitchFamily="18" charset="-78"/>
                <a:ea typeface="+mn-ea"/>
                <a:cs typeface="Andalus" panose="02020603050405020304" pitchFamily="18" charset="-78"/>
              </a:rPr>
            </a:br>
            <a:r>
              <a:rPr lang="en-US" sz="5400" b="1" dirty="0" smtClean="0">
                <a:ln/>
                <a:solidFill>
                  <a:schemeClr val="accent3"/>
                </a:solidFill>
                <a:latin typeface="Andalus" panose="02020603050405020304" pitchFamily="18" charset="-78"/>
                <a:ea typeface="+mn-ea"/>
                <a:cs typeface="Andalus" panose="02020603050405020304" pitchFamily="18" charset="-78"/>
              </a:rPr>
              <a:t>Reinsurance </a:t>
            </a:r>
            <a:r>
              <a:rPr lang="en-US" sz="5400" b="1" dirty="0">
                <a:ln/>
                <a:solidFill>
                  <a:schemeClr val="accent3"/>
                </a:solidFill>
                <a:latin typeface="Andalus" panose="02020603050405020304" pitchFamily="18" charset="-78"/>
                <a:ea typeface="+mn-ea"/>
                <a:cs typeface="Andalus" panose="02020603050405020304" pitchFamily="18" charset="-78"/>
              </a:rPr>
              <a:t>Workshop </a:t>
            </a:r>
            <a:r>
              <a:rPr lang="en-US" sz="5400" b="1" dirty="0" smtClean="0">
                <a:ln/>
                <a:solidFill>
                  <a:schemeClr val="accent3"/>
                </a:solidFill>
                <a:latin typeface="Andalus" panose="02020603050405020304" pitchFamily="18" charset="-78"/>
                <a:ea typeface="+mn-ea"/>
                <a:cs typeface="Andalus" panose="02020603050405020304" pitchFamily="18" charset="-78"/>
              </a:rPr>
              <a:t/>
            </a:r>
            <a:br>
              <a:rPr lang="en-US" sz="5400" b="1" dirty="0" smtClean="0">
                <a:ln/>
                <a:solidFill>
                  <a:schemeClr val="accent3"/>
                </a:solidFill>
                <a:latin typeface="Andalus" panose="02020603050405020304" pitchFamily="18" charset="-78"/>
                <a:ea typeface="+mn-ea"/>
                <a:cs typeface="Andalus" panose="02020603050405020304" pitchFamily="18" charset="-78"/>
              </a:rPr>
            </a:br>
            <a:r>
              <a:rPr lang="en-US" sz="5400" b="1" dirty="0" smtClean="0">
                <a:ln/>
                <a:solidFill>
                  <a:schemeClr val="accent3"/>
                </a:solidFill>
                <a:latin typeface="Andalus" panose="02020603050405020304" pitchFamily="18" charset="-78"/>
                <a:ea typeface="+mn-ea"/>
                <a:cs typeface="Andalus" panose="02020603050405020304" pitchFamily="18" charset="-78"/>
              </a:rPr>
              <a:t>RI </a:t>
            </a:r>
            <a:r>
              <a:rPr lang="en-US" sz="5400" b="1" dirty="0">
                <a:ln/>
                <a:solidFill>
                  <a:schemeClr val="accent3"/>
                </a:solidFill>
                <a:latin typeface="Andalus" panose="02020603050405020304" pitchFamily="18" charset="-78"/>
                <a:ea typeface="+mn-ea"/>
                <a:cs typeface="Andalus" panose="02020603050405020304" pitchFamily="18" charset="-78"/>
              </a:rPr>
              <a:t>Contract Year </a:t>
            </a:r>
            <a:r>
              <a:rPr lang="en-US" sz="5400" b="1" dirty="0" smtClean="0">
                <a:ln/>
                <a:solidFill>
                  <a:schemeClr val="accent3"/>
                </a:solidFill>
                <a:latin typeface="Andalus" panose="02020603050405020304" pitchFamily="18" charset="-78"/>
                <a:ea typeface="+mn-ea"/>
                <a:cs typeface="Andalus" panose="02020603050405020304" pitchFamily="18" charset="-78"/>
              </a:rPr>
              <a:t>36</a:t>
            </a:r>
            <a:endParaRPr lang="en-US" sz="5400" b="1" dirty="0">
              <a:ln/>
              <a:solidFill>
                <a:schemeClr val="accent3"/>
              </a:solidFill>
              <a:latin typeface="Andalus" panose="02020603050405020304" pitchFamily="18" charset="-78"/>
              <a:ea typeface="+mn-ea"/>
              <a:cs typeface="Andalus" panose="02020603050405020304" pitchFamily="18" charset="-78"/>
            </a:endParaRPr>
          </a:p>
        </p:txBody>
      </p:sp>
    </p:spTree>
    <p:extLst>
      <p:ext uri="{BB962C8B-B14F-4D97-AF65-F5344CB8AC3E}">
        <p14:creationId xmlns:p14="http://schemas.microsoft.com/office/powerpoint/2010/main" val="1947969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20</a:t>
            </a:fld>
            <a:endParaRPr lang="en-US" dirty="0"/>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66"/>
            <a:ext cx="9144000"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91000" y="609600"/>
            <a:ext cx="4648200" cy="3385542"/>
          </a:xfrm>
          <a:prstGeom prst="rect">
            <a:avLst/>
          </a:prstGeom>
          <a:noFill/>
        </p:spPr>
        <p:txBody>
          <a:bodyPr wrap="square" rtlCol="0">
            <a:spAutoFit/>
          </a:bodyPr>
          <a:lstStyle/>
          <a:p>
            <a:pPr algn="ctr"/>
            <a:r>
              <a:rPr lang="en-US" sz="5400" dirty="0" smtClean="0">
                <a:solidFill>
                  <a:schemeClr val="bg1"/>
                </a:solidFill>
              </a:rPr>
              <a:t>BREAKTIME</a:t>
            </a:r>
            <a:r>
              <a:rPr lang="en-US" sz="4800" dirty="0" smtClean="0"/>
              <a:t> </a:t>
            </a:r>
          </a:p>
          <a:p>
            <a:pPr algn="ctr"/>
            <a:r>
              <a:rPr lang="en-US" sz="4000" dirty="0" smtClean="0">
                <a:solidFill>
                  <a:srgbClr val="00B0F0"/>
                </a:solidFill>
              </a:rPr>
              <a:t>15 </a:t>
            </a:r>
            <a:r>
              <a:rPr lang="en-US" sz="4000" dirty="0">
                <a:solidFill>
                  <a:srgbClr val="00B0F0"/>
                </a:solidFill>
              </a:rPr>
              <a:t>minutes</a:t>
            </a:r>
          </a:p>
          <a:p>
            <a:pPr algn="ctr"/>
            <a:r>
              <a:rPr lang="en-US" sz="4000" dirty="0">
                <a:solidFill>
                  <a:srgbClr val="FF0000"/>
                </a:solidFill>
              </a:rPr>
              <a:t>Restrooms</a:t>
            </a:r>
            <a:r>
              <a:rPr lang="en-US" sz="4000" dirty="0"/>
              <a:t> </a:t>
            </a:r>
          </a:p>
          <a:p>
            <a:pPr marL="1028700" lvl="1" indent="-571500" algn="ctr">
              <a:buFont typeface="Arial" panose="020B0604020202020204" pitchFamily="34" charset="0"/>
              <a:buChar char="•"/>
            </a:pPr>
            <a:r>
              <a:rPr lang="en-US" sz="4000" dirty="0">
                <a:solidFill>
                  <a:schemeClr val="bg1"/>
                </a:solidFill>
              </a:rPr>
              <a:t>This floor </a:t>
            </a:r>
          </a:p>
          <a:p>
            <a:pPr marL="1028700" lvl="1" indent="-571500" algn="ctr">
              <a:buFont typeface="Arial" panose="020B0604020202020204" pitchFamily="34" charset="0"/>
              <a:buChar char="•"/>
            </a:pPr>
            <a:r>
              <a:rPr lang="en-US" sz="4000" dirty="0">
                <a:solidFill>
                  <a:schemeClr val="bg1"/>
                </a:solidFill>
              </a:rPr>
              <a:t>First floor</a:t>
            </a:r>
          </a:p>
        </p:txBody>
      </p:sp>
    </p:spTree>
    <p:extLst>
      <p:ext uri="{BB962C8B-B14F-4D97-AF65-F5344CB8AC3E}">
        <p14:creationId xmlns:p14="http://schemas.microsoft.com/office/powerpoint/2010/main" val="781226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6096000" cy="4267200"/>
          </a:xfrm>
        </p:spPr>
        <p:txBody>
          <a:bodyPr/>
          <a:lstStyle/>
          <a:p>
            <a:pPr marL="1257300" lvl="2" indent="-342900" algn="l">
              <a:buFont typeface="Arial" panose="020B0604020202020204" pitchFamily="34" charset="0"/>
              <a:buChar char="•"/>
            </a:pPr>
            <a:r>
              <a:rPr lang="en-US" b="1" dirty="0" smtClean="0">
                <a:solidFill>
                  <a:schemeClr val="accent1"/>
                </a:solidFill>
              </a:rPr>
              <a:t>Removed old Reinsurance Manuals</a:t>
            </a:r>
          </a:p>
          <a:p>
            <a:pPr marL="1257300" lvl="2" indent="-342900" algn="l">
              <a:buFont typeface="Arial" panose="020B0604020202020204" pitchFamily="34" charset="0"/>
              <a:buChar char="•"/>
            </a:pPr>
            <a:r>
              <a:rPr lang="en-US" b="1" dirty="0" smtClean="0">
                <a:solidFill>
                  <a:schemeClr val="accent1"/>
                </a:solidFill>
              </a:rPr>
              <a:t>Added a header “Reinsurance Processing Documents”</a:t>
            </a:r>
          </a:p>
          <a:p>
            <a:pPr marL="1257300" lvl="2" indent="-342900" algn="l">
              <a:buFont typeface="Arial" panose="020B0604020202020204" pitchFamily="34" charset="0"/>
              <a:buChar char="•"/>
            </a:pPr>
            <a:r>
              <a:rPr lang="en-US" b="1" dirty="0" smtClean="0">
                <a:solidFill>
                  <a:schemeClr val="accent1"/>
                </a:solidFill>
              </a:rPr>
              <a:t>Reorganized to categorize forms into sections:</a:t>
            </a:r>
          </a:p>
          <a:p>
            <a:pPr marL="1714500" lvl="3" indent="-342900" algn="l">
              <a:buFont typeface="Arial" panose="020B0604020202020204" pitchFamily="34" charset="0"/>
              <a:buChar char="•"/>
            </a:pPr>
            <a:r>
              <a:rPr lang="en-US" b="1" dirty="0" smtClean="0">
                <a:solidFill>
                  <a:schemeClr val="accent1"/>
                </a:solidFill>
              </a:rPr>
              <a:t>Regular Reinsurance Forms</a:t>
            </a:r>
          </a:p>
          <a:p>
            <a:pPr marL="1714500" lvl="3" indent="-342900" algn="l">
              <a:buFont typeface="Arial" panose="020B0604020202020204" pitchFamily="34" charset="0"/>
              <a:buChar char="•"/>
            </a:pPr>
            <a:r>
              <a:rPr lang="en-US" b="1" dirty="0" smtClean="0">
                <a:solidFill>
                  <a:schemeClr val="accent1"/>
                </a:solidFill>
              </a:rPr>
              <a:t>Catastrophic Forms and Documents</a:t>
            </a:r>
          </a:p>
          <a:p>
            <a:pPr marL="1714500" lvl="3" indent="-342900" algn="l">
              <a:buFont typeface="Arial" panose="020B0604020202020204" pitchFamily="34" charset="0"/>
              <a:buChar char="•"/>
            </a:pPr>
            <a:r>
              <a:rPr lang="en-US" b="1" dirty="0" smtClean="0">
                <a:solidFill>
                  <a:schemeClr val="accent1"/>
                </a:solidFill>
              </a:rPr>
              <a:t>Transplant Forms and Documents</a:t>
            </a:r>
          </a:p>
          <a:p>
            <a:pPr marL="1714500" lvl="3" indent="-342900" algn="l">
              <a:buFont typeface="Arial" panose="020B0604020202020204" pitchFamily="34" charset="0"/>
              <a:buChar char="•"/>
            </a:pPr>
            <a:r>
              <a:rPr lang="en-US" b="1" dirty="0" smtClean="0">
                <a:solidFill>
                  <a:schemeClr val="accent1"/>
                </a:solidFill>
              </a:rPr>
              <a:t>SNF Form</a:t>
            </a:r>
          </a:p>
          <a:p>
            <a:pPr marL="1257300" lvl="2" indent="-342900" algn="l">
              <a:buFont typeface="Arial" panose="020B0604020202020204" pitchFamily="34" charset="0"/>
              <a:buChar char="•"/>
            </a:pPr>
            <a:r>
              <a:rPr lang="en-US" b="1" dirty="0" smtClean="0">
                <a:solidFill>
                  <a:srgbClr val="318DCC"/>
                </a:solidFill>
              </a:rPr>
              <a:t>Added Transplant Contract Header</a:t>
            </a:r>
            <a:endParaRPr lang="en-US" b="1" dirty="0">
              <a:solidFill>
                <a:srgbClr val="318DCC"/>
              </a:solidFill>
            </a:endParaRPr>
          </a:p>
          <a:p>
            <a:pPr marL="1714500" lvl="3" indent="-342900" algn="l">
              <a:buFont typeface="Arial" panose="020B0604020202020204" pitchFamily="34" charset="0"/>
              <a:buChar char="•"/>
            </a:pPr>
            <a:endParaRPr lang="en-US" b="1" dirty="0" smtClean="0">
              <a:solidFill>
                <a:schemeClr val="accent1"/>
              </a:solidFill>
            </a:endParaRPr>
          </a:p>
          <a:p>
            <a:pPr marL="1028700" lvl="1" indent="-571500" algn="l">
              <a:buFont typeface="Arial" panose="020B0604020202020204" pitchFamily="34" charset="0"/>
              <a:buChar char="•"/>
            </a:pPr>
            <a:endParaRPr lang="en-US" sz="3600" dirty="0">
              <a:solidFill>
                <a:schemeClr val="accent1"/>
              </a:solidFill>
            </a:endParaRPr>
          </a:p>
        </p:txBody>
      </p:sp>
      <p:sp>
        <p:nvSpPr>
          <p:cNvPr id="2" name="Rectangle 1"/>
          <p:cNvSpPr/>
          <p:nvPr/>
        </p:nvSpPr>
        <p:spPr>
          <a:xfrm>
            <a:off x="615959" y="524470"/>
            <a:ext cx="7534820" cy="769441"/>
          </a:xfrm>
          <a:prstGeom prst="rect">
            <a:avLst/>
          </a:prstGeom>
          <a:noFill/>
        </p:spPr>
        <p:txBody>
          <a:bodyPr wrap="none" lIns="91440" tIns="45720" rIns="91440" bIns="45720">
            <a:spAutoFit/>
          </a:bodyPr>
          <a:lstStyle/>
          <a:p>
            <a:pPr algn="ctr"/>
            <a:r>
              <a:rPr lang="en-US" sz="4400"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Reinsurance Website Updates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425195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6096000" cy="4267200"/>
          </a:xfrm>
        </p:spPr>
        <p:txBody>
          <a:bodyPr/>
          <a:lstStyle/>
          <a:p>
            <a:pPr marL="1028700" lvl="1" indent="-571500" algn="l">
              <a:buFont typeface="Arial" panose="020B0604020202020204" pitchFamily="34" charset="0"/>
              <a:buChar char="•"/>
            </a:pPr>
            <a:r>
              <a:rPr lang="en-US" sz="4000" b="1" dirty="0" smtClean="0">
                <a:solidFill>
                  <a:schemeClr val="accent1"/>
                </a:solidFill>
              </a:rPr>
              <a:t>Updated Forms</a:t>
            </a:r>
          </a:p>
          <a:p>
            <a:pPr marL="1028700" lvl="1" indent="-571500" algn="l">
              <a:buFont typeface="Wingdings" panose="05000000000000000000" pitchFamily="2" charset="2"/>
              <a:buChar char="v"/>
            </a:pPr>
            <a:r>
              <a:rPr lang="en-US" sz="2400" b="1" dirty="0" smtClean="0">
                <a:solidFill>
                  <a:schemeClr val="accent1"/>
                </a:solidFill>
              </a:rPr>
              <a:t>Edit Resolution Document</a:t>
            </a:r>
          </a:p>
          <a:p>
            <a:pPr marL="1028700" lvl="1" indent="-571500" algn="l">
              <a:buFont typeface="Wingdings" panose="05000000000000000000" pitchFamily="2" charset="2"/>
              <a:buChar char="v"/>
            </a:pPr>
            <a:r>
              <a:rPr lang="en-US" sz="2400" b="1" dirty="0" smtClean="0">
                <a:solidFill>
                  <a:schemeClr val="accent1"/>
                </a:solidFill>
              </a:rPr>
              <a:t>Reinsurance Case Creation</a:t>
            </a:r>
          </a:p>
          <a:p>
            <a:pPr marL="1028700" lvl="1" indent="-571500" algn="l">
              <a:buFont typeface="Wingdings" panose="05000000000000000000" pitchFamily="2" charset="2"/>
              <a:buChar char="v"/>
            </a:pPr>
            <a:r>
              <a:rPr lang="en-US" sz="2400" b="1" dirty="0" smtClean="0">
                <a:solidFill>
                  <a:schemeClr val="accent1"/>
                </a:solidFill>
              </a:rPr>
              <a:t>Request for Catastrophic Reinsurance</a:t>
            </a:r>
          </a:p>
          <a:p>
            <a:pPr marL="1028700" lvl="1" indent="-571500" algn="l">
              <a:buFont typeface="Wingdings" panose="05000000000000000000" pitchFamily="2" charset="2"/>
              <a:buChar char="v"/>
            </a:pPr>
            <a:r>
              <a:rPr lang="en-US" sz="2400" b="1" dirty="0" smtClean="0">
                <a:solidFill>
                  <a:schemeClr val="accent1"/>
                </a:solidFill>
              </a:rPr>
              <a:t>Transplant Worksheet Component Instructions</a:t>
            </a:r>
          </a:p>
          <a:p>
            <a:pPr lvl="1" algn="l"/>
            <a:endParaRPr lang="en-US" sz="2400" b="1" dirty="0" smtClean="0">
              <a:solidFill>
                <a:schemeClr val="accent1"/>
              </a:solidFill>
            </a:endParaRP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615959" y="524470"/>
            <a:ext cx="7534820" cy="769441"/>
          </a:xfrm>
          <a:prstGeom prst="rect">
            <a:avLst/>
          </a:prstGeom>
          <a:noFill/>
        </p:spPr>
        <p:txBody>
          <a:bodyPr wrap="none" lIns="91440" tIns="45720" rIns="91440" bIns="45720">
            <a:spAutoFit/>
          </a:bodyPr>
          <a:lstStyle/>
          <a:p>
            <a:pPr algn="ctr"/>
            <a:r>
              <a:rPr lang="en-US" sz="4400"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Reinsurance Website Updates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166135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6096000" cy="4267200"/>
          </a:xfrm>
        </p:spPr>
        <p:txBody>
          <a:bodyPr/>
          <a:lstStyle/>
          <a:p>
            <a:pPr lvl="1" algn="l"/>
            <a:r>
              <a:rPr lang="en-US" sz="4400" b="1" dirty="0" smtClean="0">
                <a:solidFill>
                  <a:schemeClr val="accent1"/>
                </a:solidFill>
              </a:rPr>
              <a:t>Are manual voids allowed during RI pricing lockout?</a:t>
            </a:r>
          </a:p>
          <a:p>
            <a:pPr lvl="1" algn="l"/>
            <a:endParaRPr lang="en-US" sz="2400" b="1" dirty="0">
              <a:solidFill>
                <a:schemeClr val="accent1"/>
              </a:solidFill>
            </a:endParaRP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2238328" y="524470"/>
            <a:ext cx="4290085" cy="769441"/>
          </a:xfrm>
          <a:prstGeom prst="rect">
            <a:avLst/>
          </a:prstGeom>
          <a:noFill/>
        </p:spPr>
        <p:txBody>
          <a:bodyPr wrap="non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Team Discussion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993560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6096000" cy="4267200"/>
          </a:xfrm>
        </p:spPr>
        <p:txBody>
          <a:bodyPr/>
          <a:lstStyle/>
          <a:p>
            <a:pPr lvl="1" algn="l"/>
            <a:r>
              <a:rPr lang="en-US" sz="4400" b="1" dirty="0" smtClean="0">
                <a:solidFill>
                  <a:schemeClr val="accent1"/>
                </a:solidFill>
              </a:rPr>
              <a:t>No, voids will not be recognized during RI lockout</a:t>
            </a:r>
          </a:p>
          <a:p>
            <a:pPr lvl="1" algn="l"/>
            <a:endParaRPr lang="en-US" sz="2400" b="1" dirty="0">
              <a:solidFill>
                <a:schemeClr val="accent1"/>
              </a:solidFill>
            </a:endParaRP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2238328" y="524470"/>
            <a:ext cx="4290085" cy="769441"/>
          </a:xfrm>
          <a:prstGeom prst="rect">
            <a:avLst/>
          </a:prstGeom>
          <a:noFill/>
        </p:spPr>
        <p:txBody>
          <a:bodyPr wrap="non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Team Discussion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932168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6096000" cy="4267200"/>
          </a:xfrm>
        </p:spPr>
        <p:txBody>
          <a:bodyPr/>
          <a:lstStyle/>
          <a:p>
            <a:pPr lvl="1" algn="l"/>
            <a:r>
              <a:rPr lang="en-US" sz="4000" b="1" dirty="0" smtClean="0">
                <a:solidFill>
                  <a:schemeClr val="accent1"/>
                </a:solidFill>
              </a:rPr>
              <a:t>When can you submit a replacement to a CRN that is part of a dispute or grievance?</a:t>
            </a:r>
          </a:p>
          <a:p>
            <a:pPr lvl="1" algn="l"/>
            <a:endParaRPr lang="en-US" sz="4000" b="1" dirty="0" smtClean="0">
              <a:solidFill>
                <a:schemeClr val="accent1"/>
              </a:solidFill>
            </a:endParaRP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2238328" y="524470"/>
            <a:ext cx="4290085" cy="769441"/>
          </a:xfrm>
          <a:prstGeom prst="rect">
            <a:avLst/>
          </a:prstGeom>
          <a:noFill/>
        </p:spPr>
        <p:txBody>
          <a:bodyPr wrap="non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Team Discussion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067658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6096000" cy="4267200"/>
          </a:xfrm>
        </p:spPr>
        <p:txBody>
          <a:bodyPr/>
          <a:lstStyle/>
          <a:p>
            <a:pPr lvl="1" algn="l"/>
            <a:r>
              <a:rPr lang="en-US" sz="2000" b="1" dirty="0">
                <a:solidFill>
                  <a:schemeClr val="accent1"/>
                </a:solidFill>
              </a:rPr>
              <a:t>Encounters for reinsurance claims that have passed the fifteen month deadline and are being adjusted due to a grievance or appeal decision must be submitted and pass all encounter and reinsurance edits within 90 calendar days of the date of the final claim dispute decision or hearing decision, or Director’s decision, or other legal action/proceeding whichever is applicable. Failure to submit the encounter and the decision documentation within this timeframe will result in the loss of any related reinsurance dollars</a:t>
            </a:r>
            <a:r>
              <a:rPr lang="en-US" sz="2000" b="1" dirty="0" smtClean="0">
                <a:solidFill>
                  <a:schemeClr val="accent1"/>
                </a:solidFill>
              </a:rPr>
              <a:t>.</a:t>
            </a:r>
          </a:p>
          <a:p>
            <a:pPr lvl="1" algn="l"/>
            <a:r>
              <a:rPr lang="en-US" sz="2000" b="1" dirty="0" smtClean="0">
                <a:solidFill>
                  <a:schemeClr val="accent1"/>
                </a:solidFill>
              </a:rPr>
              <a:t>(page 40 of Reinsurance manual)</a:t>
            </a:r>
            <a:endParaRPr lang="en-US" sz="2000" b="1" dirty="0" smtClean="0">
              <a:solidFill>
                <a:schemeClr val="accent1"/>
              </a:solidFill>
            </a:endParaRP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2238328" y="524470"/>
            <a:ext cx="4290085" cy="769441"/>
          </a:xfrm>
          <a:prstGeom prst="rect">
            <a:avLst/>
          </a:prstGeom>
          <a:noFill/>
        </p:spPr>
        <p:txBody>
          <a:bodyPr wrap="non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Team Discussion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252188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5867400" cy="4267200"/>
          </a:xfrm>
        </p:spPr>
        <p:txBody>
          <a:bodyPr/>
          <a:lstStyle/>
          <a:p>
            <a:pPr lvl="1" algn="l"/>
            <a:endParaRPr lang="en-US" sz="2400" b="1" dirty="0">
              <a:solidFill>
                <a:schemeClr val="accent1"/>
              </a:solidFill>
            </a:endParaRPr>
          </a:p>
          <a:p>
            <a:pPr lvl="1" algn="l"/>
            <a:r>
              <a:rPr lang="en-US" sz="3200" b="1" dirty="0" smtClean="0">
                <a:solidFill>
                  <a:schemeClr val="accent1"/>
                </a:solidFill>
              </a:rPr>
              <a:t>You are replacing a CRN untimely and the original CRN never associated to the case. What will happen to the CRN?</a:t>
            </a: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2238328" y="524470"/>
            <a:ext cx="4290085" cy="769441"/>
          </a:xfrm>
          <a:prstGeom prst="rect">
            <a:avLst/>
          </a:prstGeom>
          <a:noFill/>
        </p:spPr>
        <p:txBody>
          <a:bodyPr wrap="non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Team Discussion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782954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28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5638800" cy="4267200"/>
          </a:xfrm>
        </p:spPr>
        <p:txBody>
          <a:bodyPr/>
          <a:lstStyle/>
          <a:p>
            <a:pPr lvl="1" algn="l"/>
            <a:endParaRPr lang="en-US" sz="2400" b="1" dirty="0">
              <a:solidFill>
                <a:schemeClr val="accent1"/>
              </a:solidFill>
            </a:endParaRPr>
          </a:p>
          <a:p>
            <a:pPr lvl="1" algn="l"/>
            <a:r>
              <a:rPr lang="en-US" sz="3600" b="1" dirty="0" smtClean="0">
                <a:solidFill>
                  <a:schemeClr val="accent1"/>
                </a:solidFill>
              </a:rPr>
              <a:t>The CRN will deny for timeliness edits, H583 or H584. </a:t>
            </a:r>
            <a:endParaRPr lang="en-US" sz="36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2238328" y="524470"/>
            <a:ext cx="4290085" cy="769441"/>
          </a:xfrm>
          <a:prstGeom prst="rect">
            <a:avLst/>
          </a:prstGeom>
          <a:noFill/>
        </p:spPr>
        <p:txBody>
          <a:bodyPr wrap="non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Team Discussion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775426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381000"/>
            <a:ext cx="5723128" cy="838200"/>
          </a:xfrm>
        </p:spPr>
        <p:txBody>
          <a:bodyPr/>
          <a:lstStyle/>
          <a:p>
            <a:r>
              <a:rPr lang="en-US" dirty="0" smtClean="0"/>
              <a:t>Transplants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228600" y="1295400"/>
            <a:ext cx="7086600" cy="4876800"/>
          </a:xfrm>
        </p:spPr>
        <p:txBody>
          <a:bodyPr/>
          <a:lstStyle/>
          <a:p>
            <a:pPr marL="914400" lvl="1" indent="-457200" algn="l">
              <a:buFont typeface="Arial" panose="020B0604020202020204" pitchFamily="34" charset="0"/>
              <a:buChar char="•"/>
            </a:pPr>
            <a:r>
              <a:rPr lang="en-US" b="1" dirty="0" smtClean="0">
                <a:solidFill>
                  <a:schemeClr val="accent1"/>
                </a:solidFill>
              </a:rPr>
              <a:t>Rate Increase of 2.2%</a:t>
            </a:r>
          </a:p>
          <a:p>
            <a:pPr marL="914400" lvl="1" indent="-457200" algn="l">
              <a:buFont typeface="Arial" panose="020B0604020202020204" pitchFamily="34" charset="0"/>
              <a:buChar char="•"/>
            </a:pPr>
            <a:endParaRPr lang="en-US" b="1" dirty="0" smtClean="0">
              <a:solidFill>
                <a:schemeClr val="accent1"/>
              </a:solidFill>
            </a:endParaRPr>
          </a:p>
          <a:p>
            <a:pPr marL="914400" lvl="1" indent="-457200" algn="l">
              <a:buFont typeface="Arial" panose="020B0604020202020204" pitchFamily="34" charset="0"/>
              <a:buChar char="•"/>
            </a:pPr>
            <a:r>
              <a:rPr lang="en-US" b="1" dirty="0" smtClean="0">
                <a:solidFill>
                  <a:schemeClr val="accent1"/>
                </a:solidFill>
              </a:rPr>
              <a:t>New Case Types during Contract Year 35</a:t>
            </a:r>
          </a:p>
          <a:p>
            <a:pPr marL="1371600" lvl="2" indent="-457200" algn="l">
              <a:buFont typeface="Wingdings" panose="05000000000000000000" pitchFamily="2" charset="2"/>
              <a:buChar char="v"/>
            </a:pPr>
            <a:r>
              <a:rPr lang="en-US" b="1" dirty="0" smtClean="0">
                <a:solidFill>
                  <a:schemeClr val="accent1"/>
                </a:solidFill>
              </a:rPr>
              <a:t>Haploid</a:t>
            </a:r>
          </a:p>
          <a:p>
            <a:pPr marL="1828800" lvl="3" indent="-457200" algn="l">
              <a:buFont typeface="Wingdings" panose="05000000000000000000" pitchFamily="2" charset="2"/>
              <a:buChar char="v"/>
            </a:pPr>
            <a:r>
              <a:rPr lang="en-US" b="1" dirty="0" smtClean="0">
                <a:solidFill>
                  <a:schemeClr val="accent1"/>
                </a:solidFill>
              </a:rPr>
              <a:t>Pediatric – PCH (April 1</a:t>
            </a:r>
            <a:r>
              <a:rPr lang="en-US" b="1" baseline="30000" dirty="0" smtClean="0">
                <a:solidFill>
                  <a:schemeClr val="accent1"/>
                </a:solidFill>
              </a:rPr>
              <a:t>st</a:t>
            </a:r>
            <a:r>
              <a:rPr lang="en-US" b="1" dirty="0" smtClean="0">
                <a:solidFill>
                  <a:schemeClr val="accent1"/>
                </a:solidFill>
              </a:rPr>
              <a:t>, 2017)</a:t>
            </a:r>
          </a:p>
          <a:p>
            <a:pPr marL="1828800" lvl="3" indent="-457200" algn="l">
              <a:buFont typeface="Wingdings" panose="05000000000000000000" pitchFamily="2" charset="2"/>
              <a:buChar char="v"/>
            </a:pPr>
            <a:r>
              <a:rPr lang="en-US" b="1" dirty="0" smtClean="0">
                <a:solidFill>
                  <a:schemeClr val="accent1"/>
                </a:solidFill>
              </a:rPr>
              <a:t>Adult – Mayo, Honor Health, Banner University Tucson (June 1</a:t>
            </a:r>
            <a:r>
              <a:rPr lang="en-US" b="1" baseline="30000" dirty="0" smtClean="0">
                <a:solidFill>
                  <a:schemeClr val="accent1"/>
                </a:solidFill>
              </a:rPr>
              <a:t>st</a:t>
            </a:r>
            <a:r>
              <a:rPr lang="en-US" b="1" dirty="0" smtClean="0">
                <a:solidFill>
                  <a:schemeClr val="accent1"/>
                </a:solidFill>
              </a:rPr>
              <a:t>, 2017)</a:t>
            </a:r>
          </a:p>
          <a:p>
            <a:pPr marL="1371600" lvl="2" indent="-457200" algn="l">
              <a:buFont typeface="Wingdings" panose="05000000000000000000" pitchFamily="2" charset="2"/>
              <a:buChar char="v"/>
            </a:pPr>
            <a:r>
              <a:rPr lang="en-US" b="1" dirty="0" smtClean="0">
                <a:solidFill>
                  <a:schemeClr val="accent1"/>
                </a:solidFill>
              </a:rPr>
              <a:t>VOD – PCH (April 1</a:t>
            </a:r>
            <a:r>
              <a:rPr lang="en-US" b="1" baseline="30000" dirty="0" smtClean="0">
                <a:solidFill>
                  <a:schemeClr val="accent1"/>
                </a:solidFill>
              </a:rPr>
              <a:t>st</a:t>
            </a:r>
            <a:r>
              <a:rPr lang="en-US" b="1" dirty="0" smtClean="0">
                <a:solidFill>
                  <a:schemeClr val="accent1"/>
                </a:solidFill>
              </a:rPr>
              <a:t>, 2017)</a:t>
            </a:r>
          </a:p>
          <a:p>
            <a:pPr marL="1371600" lvl="2" indent="-457200" algn="l">
              <a:buFont typeface="Wingdings" panose="05000000000000000000" pitchFamily="2" charset="2"/>
              <a:buChar char="v"/>
            </a:pPr>
            <a:r>
              <a:rPr lang="en-US" b="1" dirty="0" smtClean="0">
                <a:solidFill>
                  <a:schemeClr val="accent1"/>
                </a:solidFill>
              </a:rPr>
              <a:t>New Lung Contract – St. Joseph’s (November 1</a:t>
            </a:r>
            <a:r>
              <a:rPr lang="en-US" b="1" baseline="30000" dirty="0" smtClean="0">
                <a:solidFill>
                  <a:schemeClr val="accent1"/>
                </a:solidFill>
              </a:rPr>
              <a:t>st</a:t>
            </a:r>
            <a:r>
              <a:rPr lang="en-US" b="1" dirty="0" smtClean="0">
                <a:solidFill>
                  <a:schemeClr val="accent1"/>
                </a:solidFill>
              </a:rPr>
              <a:t>, 2016)</a:t>
            </a:r>
          </a:p>
          <a:p>
            <a:pPr lvl="2" algn="l"/>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Tree>
    <p:extLst>
      <p:ext uri="{BB962C8B-B14F-4D97-AF65-F5344CB8AC3E}">
        <p14:creationId xmlns:p14="http://schemas.microsoft.com/office/powerpoint/2010/main" val="347366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457200"/>
            <a:ext cx="5723128" cy="838200"/>
          </a:xfrm>
        </p:spPr>
        <p:txBody>
          <a:bodyPr/>
          <a:lstStyle/>
          <a:p>
            <a:r>
              <a:rPr lang="en-US" dirty="0" smtClean="0"/>
              <a:t>Agenda </a:t>
            </a:r>
            <a:endParaRPr lang="en-US" dirty="0"/>
          </a:p>
        </p:txBody>
      </p:sp>
      <p:sp>
        <p:nvSpPr>
          <p:cNvPr id="3" name="Subtitle 2"/>
          <p:cNvSpPr>
            <a:spLocks noGrp="1"/>
          </p:cNvSpPr>
          <p:nvPr>
            <p:ph type="subTitle" idx="1"/>
          </p:nvPr>
        </p:nvSpPr>
        <p:spPr>
          <a:xfrm>
            <a:off x="685800" y="1295400"/>
            <a:ext cx="6705600" cy="4724400"/>
          </a:xfrm>
        </p:spPr>
        <p:txBody>
          <a:bodyPr/>
          <a:lstStyle/>
          <a:p>
            <a:pPr marL="457200" indent="-457200">
              <a:buFont typeface="Arial" panose="020B0604020202020204" pitchFamily="34" charset="0"/>
              <a:buChar char="•"/>
            </a:pPr>
            <a:r>
              <a:rPr lang="en-US" sz="2000" b="1" dirty="0" smtClean="0">
                <a:solidFill>
                  <a:schemeClr val="accent1"/>
                </a:solidFill>
              </a:rPr>
              <a:t>Welcome and Introductions </a:t>
            </a:r>
          </a:p>
          <a:p>
            <a:pPr marL="457200" indent="-457200">
              <a:buFont typeface="Arial" panose="020B0604020202020204" pitchFamily="34" charset="0"/>
              <a:buChar char="•"/>
            </a:pPr>
            <a:r>
              <a:rPr lang="en-US" sz="2000" b="1" dirty="0">
                <a:solidFill>
                  <a:schemeClr val="accent1"/>
                </a:solidFill>
              </a:rPr>
              <a:t>Box A2 </a:t>
            </a:r>
            <a:r>
              <a:rPr lang="en-US" sz="2000" b="1" dirty="0" smtClean="0">
                <a:solidFill>
                  <a:schemeClr val="accent1"/>
                </a:solidFill>
              </a:rPr>
              <a:t>Transplant Worksheet</a:t>
            </a:r>
            <a:endParaRPr lang="en-US" sz="2000" b="1" dirty="0">
              <a:solidFill>
                <a:schemeClr val="accent1"/>
              </a:solidFill>
            </a:endParaRPr>
          </a:p>
          <a:p>
            <a:pPr marL="457200" indent="-457200">
              <a:buFont typeface="Arial" panose="020B0604020202020204" pitchFamily="34" charset="0"/>
              <a:buChar char="•"/>
            </a:pPr>
            <a:r>
              <a:rPr lang="en-US" sz="2000" b="1" dirty="0">
                <a:solidFill>
                  <a:schemeClr val="accent1"/>
                </a:solidFill>
              </a:rPr>
              <a:t>State Only </a:t>
            </a:r>
            <a:r>
              <a:rPr lang="en-US" sz="2000" b="1" dirty="0" smtClean="0">
                <a:solidFill>
                  <a:schemeClr val="accent1"/>
                </a:solidFill>
              </a:rPr>
              <a:t>Transplants</a:t>
            </a:r>
          </a:p>
          <a:p>
            <a:pPr marL="457200" indent="-457200">
              <a:buFont typeface="Arial" panose="020B0604020202020204" pitchFamily="34" charset="0"/>
              <a:buChar char="•"/>
            </a:pPr>
            <a:r>
              <a:rPr lang="en-US" sz="2000" b="1" dirty="0" smtClean="0">
                <a:solidFill>
                  <a:schemeClr val="accent1"/>
                </a:solidFill>
              </a:rPr>
              <a:t>RI Manual Changes</a:t>
            </a:r>
          </a:p>
          <a:p>
            <a:pPr marL="457200" indent="-457200">
              <a:buFont typeface="Arial" panose="020B0604020202020204" pitchFamily="34" charset="0"/>
              <a:buChar char="•"/>
            </a:pPr>
            <a:r>
              <a:rPr lang="en-US" sz="2000" b="1" dirty="0" smtClean="0">
                <a:solidFill>
                  <a:schemeClr val="accent1"/>
                </a:solidFill>
              </a:rPr>
              <a:t>New Biological Drugs</a:t>
            </a:r>
          </a:p>
          <a:p>
            <a:pPr marL="457200" indent="-457200">
              <a:buFont typeface="Arial" panose="020B0604020202020204" pitchFamily="34" charset="0"/>
              <a:buChar char="•"/>
            </a:pPr>
            <a:r>
              <a:rPr lang="en-US" sz="2000" b="1" dirty="0">
                <a:solidFill>
                  <a:schemeClr val="accent1"/>
                </a:solidFill>
              </a:rPr>
              <a:t>DRG Issue 31 </a:t>
            </a:r>
            <a:r>
              <a:rPr lang="en-US" sz="2000" b="1" dirty="0" smtClean="0">
                <a:solidFill>
                  <a:schemeClr val="accent1"/>
                </a:solidFill>
              </a:rPr>
              <a:t>Reminder</a:t>
            </a:r>
          </a:p>
          <a:p>
            <a:pPr marL="457200" indent="-457200">
              <a:buFont typeface="Arial" panose="020B0604020202020204" pitchFamily="34" charset="0"/>
              <a:buChar char="•"/>
            </a:pPr>
            <a:r>
              <a:rPr lang="en-US" sz="2000" b="1" dirty="0" smtClean="0">
                <a:solidFill>
                  <a:schemeClr val="accent1"/>
                </a:solidFill>
              </a:rPr>
              <a:t>Website Updates</a:t>
            </a:r>
            <a:endParaRPr lang="en-US" sz="2000" b="1" dirty="0">
              <a:solidFill>
                <a:schemeClr val="accent1"/>
              </a:solidFill>
            </a:endParaRPr>
          </a:p>
          <a:p>
            <a:pPr marL="457200" indent="-457200">
              <a:buFont typeface="Arial" panose="020B0604020202020204" pitchFamily="34" charset="0"/>
              <a:buChar char="•"/>
            </a:pPr>
            <a:r>
              <a:rPr lang="en-US" sz="2000" b="1" dirty="0" smtClean="0">
                <a:solidFill>
                  <a:schemeClr val="accent1"/>
                </a:solidFill>
              </a:rPr>
              <a:t>Transplants</a:t>
            </a:r>
          </a:p>
          <a:p>
            <a:pPr marL="457200" indent="-457200">
              <a:buFont typeface="Arial" panose="020B0604020202020204" pitchFamily="34" charset="0"/>
              <a:buChar char="•"/>
            </a:pPr>
            <a:r>
              <a:rPr lang="en-US" sz="2000" b="1" dirty="0" smtClean="0">
                <a:solidFill>
                  <a:schemeClr val="accent1"/>
                </a:solidFill>
              </a:rPr>
              <a:t>SNF Rates</a:t>
            </a:r>
          </a:p>
          <a:p>
            <a:pPr marL="457200" lvl="0" indent="-457200">
              <a:buFont typeface="Arial" panose="020B0604020202020204" pitchFamily="34" charset="0"/>
              <a:buChar char="•"/>
            </a:pPr>
            <a:r>
              <a:rPr lang="en-US" sz="2000" b="1" dirty="0" smtClean="0">
                <a:solidFill>
                  <a:srgbClr val="318DCC"/>
                </a:solidFill>
              </a:rPr>
              <a:t>Reminders</a:t>
            </a:r>
            <a:endParaRPr lang="en-US" sz="2000" b="1" dirty="0">
              <a:solidFill>
                <a:srgbClr val="318DCC"/>
              </a:solidFill>
            </a:endParaRPr>
          </a:p>
          <a:p>
            <a:pPr marL="457200" lvl="0" indent="-457200">
              <a:buFont typeface="Arial" panose="020B0604020202020204" pitchFamily="34" charset="0"/>
              <a:buChar char="•"/>
            </a:pPr>
            <a:r>
              <a:rPr lang="en-US" sz="2000" b="1" dirty="0">
                <a:solidFill>
                  <a:srgbClr val="318DCC"/>
                </a:solidFill>
              </a:rPr>
              <a:t>Questions</a:t>
            </a:r>
          </a:p>
          <a:p>
            <a:pPr lvl="1" algn="l"/>
            <a:endParaRPr lang="en-US" sz="1600" b="1" dirty="0" smtClean="0">
              <a:solidFill>
                <a:schemeClr val="accent1"/>
              </a:solidFill>
            </a:endParaRPr>
          </a:p>
          <a:p>
            <a:pPr marL="914400" lvl="1" indent="-457200" algn="l">
              <a:buFont typeface="Arial" panose="020B0604020202020204" pitchFamily="34" charset="0"/>
              <a:buChar char="•"/>
            </a:pPr>
            <a:endParaRPr lang="en-US" sz="1600" b="1" dirty="0">
              <a:solidFill>
                <a:schemeClr val="accent1"/>
              </a:solidFill>
            </a:endParaRPr>
          </a:p>
          <a:p>
            <a:pPr marL="457200" indent="-457200">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33400"/>
            <a:ext cx="3425825" cy="2286000"/>
          </a:xfrm>
          <a:prstGeom prst="rect">
            <a:avLst/>
          </a:prstGeom>
          <a:noFill/>
          <a:ln w="38100">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567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5723128" cy="914400"/>
          </a:xfrm>
        </p:spPr>
        <p:txBody>
          <a:bodyPr/>
          <a:lstStyle/>
          <a:p>
            <a:r>
              <a:rPr lang="en-US" dirty="0" smtClean="0"/>
              <a:t>Transplants</a:t>
            </a:r>
            <a:endParaRPr lang="en-US" dirty="0"/>
          </a:p>
        </p:txBody>
      </p:sp>
      <p:sp>
        <p:nvSpPr>
          <p:cNvPr id="3" name="Subtitle 2"/>
          <p:cNvSpPr>
            <a:spLocks noGrp="1"/>
          </p:cNvSpPr>
          <p:nvPr>
            <p:ph type="subTitle" idx="1"/>
          </p:nvPr>
        </p:nvSpPr>
        <p:spPr>
          <a:xfrm>
            <a:off x="449072" y="1600200"/>
            <a:ext cx="6332728" cy="4495800"/>
          </a:xfrm>
        </p:spPr>
        <p:txBody>
          <a:bodyPr/>
          <a:lstStyle/>
          <a:p>
            <a:pPr marL="914400" lvl="1" indent="-457200" algn="l">
              <a:buFont typeface="Arial" panose="020B0604020202020204" pitchFamily="34" charset="0"/>
              <a:buChar char="•"/>
            </a:pPr>
            <a:r>
              <a:rPr lang="en-US" b="1" dirty="0">
                <a:solidFill>
                  <a:srgbClr val="318DCC"/>
                </a:solidFill>
              </a:rPr>
              <a:t>New Outpatient rates for Mayo only for 61-100 day stay paid at Fee For Service Rates</a:t>
            </a:r>
          </a:p>
          <a:p>
            <a:pPr marL="914400" lvl="1" indent="-457200" algn="l">
              <a:buFont typeface="Arial" panose="020B0604020202020204" pitchFamily="34" charset="0"/>
              <a:buChar char="•"/>
            </a:pPr>
            <a:endParaRPr lang="en-US" b="1" dirty="0" smtClean="0">
              <a:solidFill>
                <a:schemeClr val="accent1"/>
              </a:solidFill>
            </a:endParaRPr>
          </a:p>
          <a:p>
            <a:pPr marL="914400" lvl="1" indent="-457200" algn="l">
              <a:buFont typeface="Arial" panose="020B0604020202020204" pitchFamily="34" charset="0"/>
              <a:buChar char="•"/>
            </a:pPr>
            <a:r>
              <a:rPr lang="en-US" b="1" dirty="0" smtClean="0">
                <a:solidFill>
                  <a:schemeClr val="accent1"/>
                </a:solidFill>
              </a:rPr>
              <a:t>Tandems/Sequences </a:t>
            </a:r>
            <a:r>
              <a:rPr lang="en-US" b="1" dirty="0">
                <a:solidFill>
                  <a:schemeClr val="accent1"/>
                </a:solidFill>
              </a:rPr>
              <a:t>(stage date changes revert)</a:t>
            </a:r>
          </a:p>
          <a:p>
            <a:pPr marL="914400" lvl="1" indent="-4572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60958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5723128" cy="914400"/>
          </a:xfrm>
        </p:spPr>
        <p:txBody>
          <a:bodyPr/>
          <a:lstStyle/>
          <a:p>
            <a:r>
              <a:rPr lang="en-US" dirty="0" smtClean="0"/>
              <a:t>Transplants</a:t>
            </a:r>
            <a:endParaRPr lang="en-US" dirty="0"/>
          </a:p>
        </p:txBody>
      </p:sp>
      <p:sp>
        <p:nvSpPr>
          <p:cNvPr id="3" name="Subtitle 2"/>
          <p:cNvSpPr>
            <a:spLocks noGrp="1"/>
          </p:cNvSpPr>
          <p:nvPr>
            <p:ph type="subTitle" idx="1"/>
          </p:nvPr>
        </p:nvSpPr>
        <p:spPr>
          <a:xfrm>
            <a:off x="449072" y="1600200"/>
            <a:ext cx="6332728" cy="4495800"/>
          </a:xfrm>
        </p:spPr>
        <p:txBody>
          <a:bodyPr/>
          <a:lstStyle/>
          <a:p>
            <a:pPr marL="914400" lvl="1" indent="-457200" algn="l">
              <a:buFont typeface="Arial" panose="020B0604020202020204" pitchFamily="34" charset="0"/>
              <a:buChar char="•"/>
            </a:pPr>
            <a:r>
              <a:rPr lang="en-US" b="1" dirty="0" smtClean="0">
                <a:solidFill>
                  <a:schemeClr val="accent1"/>
                </a:solidFill>
              </a:rPr>
              <a:t>Kidney</a:t>
            </a:r>
          </a:p>
          <a:p>
            <a:pPr marL="1371600" lvl="2" indent="-457200" algn="l">
              <a:buFont typeface="Wingdings" panose="05000000000000000000" pitchFamily="2" charset="2"/>
              <a:buChar char="v"/>
            </a:pPr>
            <a:r>
              <a:rPr lang="en-US" b="1" dirty="0" smtClean="0">
                <a:solidFill>
                  <a:schemeClr val="accent1"/>
                </a:solidFill>
              </a:rPr>
              <a:t>Only Fee For Service and EPDST eligible for Transplant reinsurance</a:t>
            </a:r>
          </a:p>
          <a:p>
            <a:pPr marL="1371600" lvl="2" indent="-457200" algn="l">
              <a:buFont typeface="Wingdings" panose="05000000000000000000" pitchFamily="2" charset="2"/>
              <a:buChar char="v"/>
            </a:pPr>
            <a:r>
              <a:rPr lang="en-US" b="1" dirty="0" smtClean="0">
                <a:solidFill>
                  <a:schemeClr val="accent1"/>
                </a:solidFill>
              </a:rPr>
              <a:t>All others are reimbursed through Cap rates </a:t>
            </a:r>
          </a:p>
          <a:p>
            <a:pPr marL="1371600" lvl="2" indent="-457200" algn="l">
              <a:buFont typeface="Wingdings" panose="05000000000000000000" pitchFamily="2" charset="2"/>
              <a:buChar char="v"/>
            </a:pPr>
            <a:r>
              <a:rPr lang="en-US" b="1" dirty="0" smtClean="0">
                <a:solidFill>
                  <a:schemeClr val="accent1"/>
                </a:solidFill>
              </a:rPr>
              <a:t>Cannot receive an outlier payment for a case that was not paid with the contract</a:t>
            </a:r>
          </a:p>
          <a:p>
            <a:pPr lvl="2" algn="l"/>
            <a:endParaRPr lang="en-US" b="1" dirty="0">
              <a:solidFill>
                <a:schemeClr val="accent1"/>
              </a:solidFill>
            </a:endParaRPr>
          </a:p>
          <a:p>
            <a:pPr lvl="2" algn="l"/>
            <a:endParaRPr lang="en-US" b="1" dirty="0" smtClean="0">
              <a:solidFill>
                <a:schemeClr val="accent1"/>
              </a:solidFill>
            </a:endParaRPr>
          </a:p>
          <a:p>
            <a:pPr lvl="2" algn="l"/>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00276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32</a:t>
            </a:fld>
            <a:endParaRPr lang="en-US" dirty="0"/>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1125200"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76400" y="6400800"/>
            <a:ext cx="6400800" cy="338554"/>
          </a:xfrm>
          <a:prstGeom prst="rect">
            <a:avLst/>
          </a:prstGeom>
          <a:noFill/>
        </p:spPr>
        <p:txBody>
          <a:bodyPr wrap="square" rtlCol="0">
            <a:spAutoFit/>
          </a:bodyPr>
          <a:lstStyle/>
          <a:p>
            <a:r>
              <a:rPr lang="en-US" sz="1600" b="1" dirty="0"/>
              <a:t>https://optn.transplant.hrsa.gov/data/view-data-reports/state-data/</a:t>
            </a:r>
          </a:p>
        </p:txBody>
      </p:sp>
    </p:spTree>
    <p:extLst>
      <p:ext uri="{BB962C8B-B14F-4D97-AF65-F5344CB8AC3E}">
        <p14:creationId xmlns:p14="http://schemas.microsoft.com/office/powerpoint/2010/main" val="725480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F445594-FFE8-4E90-934C-EFF530110A38}" type="slidenum">
              <a:rPr lang="en-US" smtClean="0"/>
              <a:t>33</a:t>
            </a:fld>
            <a:endParaRPr lang="en-US" dirty="0"/>
          </a:p>
        </p:txBody>
      </p:sp>
      <p:sp>
        <p:nvSpPr>
          <p:cNvPr id="3" name="Footer Placeholder 2"/>
          <p:cNvSpPr>
            <a:spLocks noGrp="1"/>
          </p:cNvSpPr>
          <p:nvPr>
            <p:ph type="ftr" sz="quarter" idx="11"/>
          </p:nvPr>
        </p:nvSpPr>
        <p:spPr/>
        <p:txBody>
          <a:bodyPr/>
          <a:lstStyle/>
          <a:p>
            <a:r>
              <a:rPr lang="en-US" smtClean="0"/>
              <a:t>Reaching across Arizona to provide comprehensive  </a:t>
            </a:r>
            <a:br>
              <a:rPr lang="en-US" smtClean="0"/>
            </a:br>
            <a:r>
              <a:rPr lang="en-US" smtClean="0"/>
              <a:t>quality health care for those in need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9892830" cy="723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6488668"/>
            <a:ext cx="5943600" cy="369332"/>
          </a:xfrm>
          <a:prstGeom prst="rect">
            <a:avLst/>
          </a:prstGeom>
          <a:noFill/>
        </p:spPr>
        <p:txBody>
          <a:bodyPr wrap="square" rtlCol="0">
            <a:spAutoFit/>
          </a:bodyPr>
          <a:lstStyle/>
          <a:p>
            <a:r>
              <a:rPr lang="en-US" b="1" dirty="0"/>
              <a:t>https://optn.transplant.hrsa.gov/</a:t>
            </a:r>
          </a:p>
        </p:txBody>
      </p:sp>
    </p:spTree>
    <p:extLst>
      <p:ext uri="{BB962C8B-B14F-4D97-AF65-F5344CB8AC3E}">
        <p14:creationId xmlns:p14="http://schemas.microsoft.com/office/powerpoint/2010/main" val="3437627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5723128" cy="914400"/>
          </a:xfrm>
        </p:spPr>
        <p:txBody>
          <a:bodyPr/>
          <a:lstStyle/>
          <a:p>
            <a:r>
              <a:rPr lang="en-US" dirty="0" smtClean="0"/>
              <a:t>Transplants</a:t>
            </a:r>
            <a:endParaRPr lang="en-US" dirty="0"/>
          </a:p>
        </p:txBody>
      </p:sp>
      <p:sp>
        <p:nvSpPr>
          <p:cNvPr id="3" name="Subtitle 2"/>
          <p:cNvSpPr>
            <a:spLocks noGrp="1"/>
          </p:cNvSpPr>
          <p:nvPr>
            <p:ph type="subTitle" idx="1"/>
          </p:nvPr>
        </p:nvSpPr>
        <p:spPr>
          <a:xfrm>
            <a:off x="449072" y="1600200"/>
            <a:ext cx="6332728" cy="4495800"/>
          </a:xfrm>
        </p:spPr>
        <p:txBody>
          <a:bodyPr/>
          <a:lstStyle/>
          <a:p>
            <a:pPr marL="914400" lvl="1" indent="-457200" algn="l">
              <a:buFont typeface="Arial" panose="020B0604020202020204" pitchFamily="34" charset="0"/>
              <a:buChar char="•"/>
            </a:pPr>
            <a:r>
              <a:rPr lang="en-US" b="1" dirty="0" smtClean="0">
                <a:solidFill>
                  <a:schemeClr val="accent1"/>
                </a:solidFill>
              </a:rPr>
              <a:t>Transplant Rebase</a:t>
            </a:r>
          </a:p>
          <a:p>
            <a:pPr marL="1371600" lvl="2" indent="-457200" algn="l">
              <a:buFont typeface="Arial" panose="020B0604020202020204" pitchFamily="34" charset="0"/>
              <a:buChar char="•"/>
            </a:pPr>
            <a:r>
              <a:rPr lang="en-US" b="1" dirty="0" smtClean="0">
                <a:solidFill>
                  <a:schemeClr val="accent1"/>
                </a:solidFill>
              </a:rPr>
              <a:t>AHCCCS is engaging a consultant to review the Transplant Contracts, the scope of those contracts, and the reimbursement methodologies</a:t>
            </a:r>
          </a:p>
          <a:p>
            <a:pPr marL="1371600" lvl="2" indent="-457200" algn="l">
              <a:buFont typeface="Arial" panose="020B0604020202020204" pitchFamily="34" charset="0"/>
              <a:buChar char="•"/>
            </a:pPr>
            <a:r>
              <a:rPr lang="en-US" b="1" dirty="0" smtClean="0">
                <a:solidFill>
                  <a:schemeClr val="accent1"/>
                </a:solidFill>
              </a:rPr>
              <a:t>Contract Amendments should be in place for October 1, 2018</a:t>
            </a:r>
          </a:p>
          <a:p>
            <a:pPr lvl="2" algn="l"/>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55028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5723128" cy="838200"/>
          </a:xfrm>
        </p:spPr>
        <p:txBody>
          <a:bodyPr/>
          <a:lstStyle/>
          <a:p>
            <a:r>
              <a:rPr lang="en-US" dirty="0" smtClean="0"/>
              <a:t>Reminders: SNF Rates</a:t>
            </a:r>
            <a:endParaRPr lang="en-US" dirty="0"/>
          </a:p>
        </p:txBody>
      </p:sp>
      <p:sp>
        <p:nvSpPr>
          <p:cNvPr id="3" name="Subtitle 2"/>
          <p:cNvSpPr>
            <a:spLocks noGrp="1"/>
          </p:cNvSpPr>
          <p:nvPr>
            <p:ph type="subTitle" idx="1"/>
          </p:nvPr>
        </p:nvSpPr>
        <p:spPr>
          <a:xfrm>
            <a:off x="449072" y="1447800"/>
            <a:ext cx="6713728" cy="4572000"/>
          </a:xfrm>
        </p:spPr>
        <p:txBody>
          <a:bodyPr/>
          <a:lstStyle/>
          <a:p>
            <a:pPr marL="457200" indent="-457200">
              <a:buFont typeface="Arial" panose="020B0604020202020204" pitchFamily="34" charset="0"/>
              <a:buChar char="•"/>
            </a:pPr>
            <a:r>
              <a:rPr lang="en-US" sz="2800" b="1" dirty="0">
                <a:solidFill>
                  <a:schemeClr val="accent1"/>
                </a:solidFill>
                <a:latin typeface="+mn-lt"/>
                <a:ea typeface="+mn-ea"/>
                <a:cs typeface="+mn-cs"/>
              </a:rPr>
              <a:t>MCO’s are required to submit annually by Oct. 31st of each year-for year 36, deadline for Reinsurance notification is Nov 30th </a:t>
            </a:r>
          </a:p>
          <a:p>
            <a:pPr marL="457200" indent="-457200">
              <a:buFont typeface="Arial" panose="020B0604020202020204" pitchFamily="34" charset="0"/>
              <a:buChar char="•"/>
            </a:pPr>
            <a:r>
              <a:rPr lang="en-US" sz="2800" b="1" dirty="0">
                <a:solidFill>
                  <a:schemeClr val="accent1"/>
                </a:solidFill>
                <a:latin typeface="+mn-lt"/>
                <a:ea typeface="+mn-ea"/>
                <a:cs typeface="+mn-cs"/>
              </a:rPr>
              <a:t>MCO’s must also submit when rates change</a:t>
            </a:r>
          </a:p>
          <a:p>
            <a:pPr marL="457200" indent="-457200">
              <a:buFont typeface="Arial" panose="020B0604020202020204" pitchFamily="34" charset="0"/>
              <a:buChar char="•"/>
            </a:pPr>
            <a:r>
              <a:rPr lang="en-US" sz="2800" b="1" dirty="0" smtClean="0">
                <a:solidFill>
                  <a:schemeClr val="accent3">
                    <a:lumMod val="60000"/>
                    <a:lumOff val="40000"/>
                  </a:schemeClr>
                </a:solidFill>
                <a:latin typeface="+mn-lt"/>
                <a:ea typeface="+mn-ea"/>
                <a:cs typeface="+mn-cs"/>
              </a:rPr>
              <a:t>NEW</a:t>
            </a:r>
            <a:r>
              <a:rPr lang="en-US" sz="2800" b="1" dirty="0" smtClean="0">
                <a:solidFill>
                  <a:schemeClr val="accent1"/>
                </a:solidFill>
                <a:latin typeface="+mn-lt"/>
                <a:ea typeface="+mn-ea"/>
                <a:cs typeface="+mn-cs"/>
              </a:rPr>
              <a:t> For claims with end dates of service on or after 6/1/18, the </a:t>
            </a:r>
            <a:r>
              <a:rPr lang="en-US" sz="2800" b="1" dirty="0">
                <a:solidFill>
                  <a:schemeClr val="accent1"/>
                </a:solidFill>
                <a:latin typeface="+mn-lt"/>
                <a:ea typeface="+mn-ea"/>
                <a:cs typeface="+mn-cs"/>
              </a:rPr>
              <a:t>15 month deadline </a:t>
            </a:r>
            <a:r>
              <a:rPr lang="en-US" sz="2800" b="1" dirty="0" smtClean="0">
                <a:solidFill>
                  <a:schemeClr val="accent1"/>
                </a:solidFill>
                <a:latin typeface="+mn-lt"/>
                <a:ea typeface="+mn-ea"/>
                <a:cs typeface="+mn-cs"/>
              </a:rPr>
              <a:t>will be implemented on </a:t>
            </a:r>
            <a:r>
              <a:rPr lang="en-US" sz="2800" b="1" dirty="0">
                <a:solidFill>
                  <a:schemeClr val="accent1"/>
                </a:solidFill>
                <a:latin typeface="+mn-lt"/>
                <a:ea typeface="+mn-ea"/>
                <a:cs typeface="+mn-cs"/>
              </a:rPr>
              <a:t>SNF overrides and </a:t>
            </a:r>
            <a:r>
              <a:rPr lang="en-US" sz="2800" b="1" dirty="0" smtClean="0">
                <a:solidFill>
                  <a:schemeClr val="accent1"/>
                </a:solidFill>
                <a:latin typeface="+mn-lt"/>
                <a:ea typeface="+mn-ea"/>
                <a:cs typeface="+mn-cs"/>
              </a:rPr>
              <a:t>repricing requests</a:t>
            </a:r>
            <a:endParaRPr lang="en-US" sz="2800" b="1" dirty="0">
              <a:solidFill>
                <a:schemeClr val="accent1"/>
              </a:solidFill>
              <a:latin typeface="+mn-lt"/>
              <a:ea typeface="+mn-ea"/>
              <a:cs typeface="+mn-cs"/>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313992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475728" cy="685800"/>
          </a:xfrm>
        </p:spPr>
        <p:txBody>
          <a:bodyPr/>
          <a:lstStyle/>
          <a:p>
            <a:r>
              <a:rPr lang="en-US" dirty="0" smtClean="0"/>
              <a:t>Reminders</a:t>
            </a:r>
            <a:endParaRPr lang="en-US" dirty="0"/>
          </a:p>
        </p:txBody>
      </p:sp>
      <p:sp>
        <p:nvSpPr>
          <p:cNvPr id="3" name="Subtitle 2"/>
          <p:cNvSpPr>
            <a:spLocks noGrp="1"/>
          </p:cNvSpPr>
          <p:nvPr>
            <p:ph type="subTitle" idx="1"/>
          </p:nvPr>
        </p:nvSpPr>
        <p:spPr>
          <a:xfrm>
            <a:off x="449072" y="1066800"/>
            <a:ext cx="6485128" cy="5334000"/>
          </a:xfrm>
        </p:spPr>
        <p:txBody>
          <a:bodyPr/>
          <a:lstStyle/>
          <a:p>
            <a:pPr marL="457200" indent="-457200">
              <a:buFont typeface="Arial" panose="020B0604020202020204" pitchFamily="34" charset="0"/>
              <a:buChar char="•"/>
            </a:pPr>
            <a:endParaRPr lang="en-US" sz="1200" dirty="0" smtClean="0">
              <a:solidFill>
                <a:schemeClr val="tx2">
                  <a:lumMod val="60000"/>
                  <a:lumOff val="40000"/>
                </a:schemeClr>
              </a:solidFill>
            </a:endParaRPr>
          </a:p>
          <a:p>
            <a:pPr marL="457200" indent="-457200">
              <a:buFont typeface="Wingdings" panose="05000000000000000000" pitchFamily="2" charset="2"/>
              <a:buChar char="ü"/>
            </a:pPr>
            <a:r>
              <a:rPr lang="en-US" sz="2800" b="1" dirty="0">
                <a:solidFill>
                  <a:schemeClr val="accent1"/>
                </a:solidFill>
                <a:latin typeface="+mn-lt"/>
                <a:ea typeface="+mn-ea"/>
                <a:cs typeface="+mn-cs"/>
              </a:rPr>
              <a:t>Notwithstanding the denial of reinsurance by AHCCCS, the Contractor is responsible for payment of claims for all services approved by the Contractor. </a:t>
            </a:r>
          </a:p>
          <a:p>
            <a:pPr marL="457200" indent="-457200">
              <a:buFont typeface="Wingdings" panose="05000000000000000000" pitchFamily="2" charset="2"/>
              <a:buChar char="ü"/>
            </a:pPr>
            <a:r>
              <a:rPr lang="en-US" sz="2800" b="1" dirty="0" smtClean="0">
                <a:solidFill>
                  <a:schemeClr val="accent1"/>
                </a:solidFill>
                <a:latin typeface="+mn-lt"/>
                <a:ea typeface="+mn-ea"/>
                <a:cs typeface="+mn-cs"/>
              </a:rPr>
              <a:t>Reminder to  monitor cases that are close to 650,000 and request a Catastrophic case be created</a:t>
            </a:r>
            <a:endParaRPr lang="en-US" sz="2800" b="1" dirty="0">
              <a:solidFill>
                <a:schemeClr val="accent1"/>
              </a:solidFill>
              <a:latin typeface="+mn-lt"/>
              <a:ea typeface="+mn-ea"/>
              <a:cs typeface="+mn-cs"/>
            </a:endParaRPr>
          </a:p>
          <a:p>
            <a:pPr marL="457200" indent="-457200">
              <a:buFont typeface="Wingdings" panose="05000000000000000000" pitchFamily="2" charset="2"/>
              <a:buChar char="ü"/>
            </a:pPr>
            <a:r>
              <a:rPr lang="en-US" sz="2800" b="1" dirty="0" smtClean="0">
                <a:solidFill>
                  <a:schemeClr val="accent1"/>
                </a:solidFill>
                <a:latin typeface="+mn-lt"/>
                <a:ea typeface="+mn-ea"/>
                <a:cs typeface="+mn-cs"/>
              </a:rPr>
              <a:t>All </a:t>
            </a:r>
            <a:r>
              <a:rPr lang="en-US" sz="2800" b="1" dirty="0">
                <a:solidFill>
                  <a:schemeClr val="accent1"/>
                </a:solidFill>
                <a:latin typeface="+mn-lt"/>
                <a:ea typeface="+mn-ea"/>
                <a:cs typeface="+mn-cs"/>
              </a:rPr>
              <a:t>providers must be </a:t>
            </a:r>
            <a:r>
              <a:rPr lang="en-US" sz="2800" b="1" dirty="0" smtClean="0">
                <a:solidFill>
                  <a:schemeClr val="accent1"/>
                </a:solidFill>
                <a:latin typeface="+mn-lt"/>
                <a:ea typeface="+mn-ea"/>
                <a:cs typeface="+mn-cs"/>
              </a:rPr>
              <a:t>registered</a:t>
            </a:r>
          </a:p>
          <a:p>
            <a:pPr marL="457200" lvl="0" indent="-457200">
              <a:buFont typeface="Wingdings" panose="05000000000000000000" pitchFamily="2" charset="2"/>
              <a:buChar char="ü"/>
            </a:pPr>
            <a:r>
              <a:rPr lang="en-US" sz="2800" b="1" dirty="0">
                <a:solidFill>
                  <a:schemeClr val="accent1"/>
                </a:solidFill>
                <a:latin typeface="+mn-lt"/>
                <a:ea typeface="+mn-ea"/>
                <a:cs typeface="+mn-cs"/>
              </a:rPr>
              <a:t>2nd </a:t>
            </a:r>
            <a:r>
              <a:rPr lang="en-US" sz="2800" b="1" dirty="0" smtClean="0">
                <a:solidFill>
                  <a:schemeClr val="accent1"/>
                </a:solidFill>
                <a:latin typeface="+mn-lt"/>
                <a:ea typeface="+mn-ea"/>
                <a:cs typeface="+mn-cs"/>
              </a:rPr>
              <a:t>reinsurance cycle </a:t>
            </a:r>
            <a:r>
              <a:rPr lang="en-US" sz="2800" b="1" dirty="0">
                <a:solidFill>
                  <a:schemeClr val="accent1"/>
                </a:solidFill>
                <a:latin typeface="+mn-lt"/>
                <a:ea typeface="+mn-ea"/>
                <a:cs typeface="+mn-cs"/>
              </a:rPr>
              <a:t>of Jan will not run</a:t>
            </a:r>
          </a:p>
          <a:p>
            <a:pPr marL="457200" indent="-457200">
              <a:buFont typeface="Wingdings" panose="05000000000000000000" pitchFamily="2" charset="2"/>
              <a:buChar char="ü"/>
            </a:pPr>
            <a:endParaRPr lang="en-US" sz="2800" b="1" dirty="0">
              <a:solidFill>
                <a:schemeClr val="accent1"/>
              </a:solidFill>
              <a:latin typeface="+mn-lt"/>
              <a:ea typeface="+mn-ea"/>
              <a:cs typeface="+mn-cs"/>
            </a:endParaRP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endParaRPr lang="en-US" sz="1200" dirty="0" smtClean="0">
              <a:solidFill>
                <a:schemeClr val="tx2">
                  <a:lumMod val="60000"/>
                  <a:lumOff val="4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187186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87351767"/>
              </p:ext>
            </p:extLst>
          </p:nvPr>
        </p:nvGraphicFramePr>
        <p:xfrm>
          <a:off x="449072" y="762000"/>
          <a:ext cx="671372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37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141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5FB3F24E-7EF8-4E1F-A709-1A138470A1A7}"/>
                                            </p:graphicEl>
                                          </p:spTgt>
                                        </p:tgtEl>
                                        <p:attrNameLst>
                                          <p:attrName>fillcolor</p:attrName>
                                        </p:attrNameLst>
                                      </p:cBhvr>
                                      <p:to>
                                        <a:schemeClr val="accent2"/>
                                      </p:to>
                                    </p:animClr>
                                    <p:set>
                                      <p:cBhvr>
                                        <p:cTn id="7" dur="2000" fill="hold"/>
                                        <p:tgtEl>
                                          <p:spTgt spid="6">
                                            <p:graphicEl>
                                              <a:dgm id="{5FB3F24E-7EF8-4E1F-A709-1A138470A1A7}"/>
                                            </p:graphicEl>
                                          </p:spTgt>
                                        </p:tgtEl>
                                        <p:attrNameLst>
                                          <p:attrName>fill.type</p:attrName>
                                        </p:attrNameLst>
                                      </p:cBhvr>
                                      <p:to>
                                        <p:strVal val="solid"/>
                                      </p:to>
                                    </p:set>
                                    <p:set>
                                      <p:cBhvr>
                                        <p:cTn id="8" dur="2000" fill="hold"/>
                                        <p:tgtEl>
                                          <p:spTgt spid="6">
                                            <p:graphicEl>
                                              <a:dgm id="{5FB3F24E-7EF8-4E1F-A709-1A138470A1A7}"/>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6">
                                            <p:graphicEl>
                                              <a:dgm id="{2496BDFD-5C27-419A-9B8B-A524C3B72312}"/>
                                            </p:graphicEl>
                                          </p:spTgt>
                                        </p:tgtEl>
                                        <p:attrNameLst>
                                          <p:attrName>fillcolor</p:attrName>
                                        </p:attrNameLst>
                                      </p:cBhvr>
                                      <p:to>
                                        <a:schemeClr val="accent2"/>
                                      </p:to>
                                    </p:animClr>
                                    <p:set>
                                      <p:cBhvr>
                                        <p:cTn id="11" dur="2000" fill="hold"/>
                                        <p:tgtEl>
                                          <p:spTgt spid="6">
                                            <p:graphicEl>
                                              <a:dgm id="{2496BDFD-5C27-419A-9B8B-A524C3B72312}"/>
                                            </p:graphicEl>
                                          </p:spTgt>
                                        </p:tgtEl>
                                        <p:attrNameLst>
                                          <p:attrName>fill.type</p:attrName>
                                        </p:attrNameLst>
                                      </p:cBhvr>
                                      <p:to>
                                        <p:strVal val="solid"/>
                                      </p:to>
                                    </p:set>
                                    <p:set>
                                      <p:cBhvr>
                                        <p:cTn id="12" dur="2000" fill="hold"/>
                                        <p:tgtEl>
                                          <p:spTgt spid="6">
                                            <p:graphicEl>
                                              <a:dgm id="{2496BDFD-5C27-419A-9B8B-A524C3B723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6">
                                            <p:graphicEl>
                                              <a:dgm id="{1E76C974-E6D6-491D-921F-A5E122E8FB7F}"/>
                                            </p:graphicEl>
                                          </p:spTgt>
                                        </p:tgtEl>
                                        <p:attrNameLst>
                                          <p:attrName>fillcolor</p:attrName>
                                        </p:attrNameLst>
                                      </p:cBhvr>
                                      <p:to>
                                        <a:schemeClr val="accent2"/>
                                      </p:to>
                                    </p:animClr>
                                    <p:set>
                                      <p:cBhvr>
                                        <p:cTn id="15" dur="2000" fill="hold"/>
                                        <p:tgtEl>
                                          <p:spTgt spid="6">
                                            <p:graphicEl>
                                              <a:dgm id="{1E76C974-E6D6-491D-921F-A5E122E8FB7F}"/>
                                            </p:graphicEl>
                                          </p:spTgt>
                                        </p:tgtEl>
                                        <p:attrNameLst>
                                          <p:attrName>fill.type</p:attrName>
                                        </p:attrNameLst>
                                      </p:cBhvr>
                                      <p:to>
                                        <p:strVal val="solid"/>
                                      </p:to>
                                    </p:set>
                                    <p:set>
                                      <p:cBhvr>
                                        <p:cTn id="16" dur="2000" fill="hold"/>
                                        <p:tgtEl>
                                          <p:spTgt spid="6">
                                            <p:graphicEl>
                                              <a:dgm id="{1E76C974-E6D6-491D-921F-A5E122E8FB7F}"/>
                                            </p:graphic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6">
                                            <p:graphicEl>
                                              <a:dgm id="{5FB3F24E-7EF8-4E1F-A709-1A138470A1A7}"/>
                                            </p:graphicEl>
                                          </p:spTgt>
                                        </p:tgtEl>
                                      </p:cBhvr>
                                    </p:animEffect>
                                    <p:animScale>
                                      <p:cBhvr>
                                        <p:cTn id="21" dur="250" autoRev="1" fill="hold"/>
                                        <p:tgtEl>
                                          <p:spTgt spid="6">
                                            <p:graphicEl>
                                              <a:dgm id="{5FB3F24E-7EF8-4E1F-A709-1A138470A1A7}"/>
                                            </p:graphicEl>
                                          </p:spTgt>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6">
                                            <p:graphicEl>
                                              <a:dgm id="{2496BDFD-5C27-419A-9B8B-A524C3B72312}"/>
                                            </p:graphicEl>
                                          </p:spTgt>
                                        </p:tgtEl>
                                      </p:cBhvr>
                                    </p:animEffect>
                                    <p:animScale>
                                      <p:cBhvr>
                                        <p:cTn id="24" dur="250" autoRev="1" fill="hold"/>
                                        <p:tgtEl>
                                          <p:spTgt spid="6">
                                            <p:graphicEl>
                                              <a:dgm id="{2496BDFD-5C27-419A-9B8B-A524C3B72312}"/>
                                            </p:graphicEl>
                                          </p:spTgt>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6">
                                            <p:graphicEl>
                                              <a:dgm id="{1E76C974-E6D6-491D-921F-A5E122E8FB7F}"/>
                                            </p:graphicEl>
                                          </p:spTgt>
                                        </p:tgtEl>
                                      </p:cBhvr>
                                    </p:animEffect>
                                    <p:animScale>
                                      <p:cBhvr>
                                        <p:cTn id="27" dur="250" autoRev="1" fill="hold"/>
                                        <p:tgtEl>
                                          <p:spTgt spid="6">
                                            <p:graphicEl>
                                              <a:dgm id="{1E76C974-E6D6-491D-921F-A5E122E8FB7F}"/>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250" autoRev="1" fill="remove"/>
                                        <p:tgtEl>
                                          <p:spTgt spid="6">
                                            <p:graphicEl>
                                              <a:dgm id="{5FB3F24E-7EF8-4E1F-A709-1A138470A1A7}"/>
                                            </p:graphicEl>
                                          </p:spTgt>
                                        </p:tgtEl>
                                        <p:attrNameLst>
                                          <p:attrName>style.color</p:attrName>
                                        </p:attrNameLst>
                                      </p:cBhvr>
                                      <p:to>
                                        <a:schemeClr val="bg1"/>
                                      </p:to>
                                    </p:animClr>
                                    <p:animClr clrSpc="rgb" dir="cw">
                                      <p:cBhvr>
                                        <p:cTn id="32" dur="250" autoRev="1" fill="remove"/>
                                        <p:tgtEl>
                                          <p:spTgt spid="6">
                                            <p:graphicEl>
                                              <a:dgm id="{5FB3F24E-7EF8-4E1F-A709-1A138470A1A7}"/>
                                            </p:graphicEl>
                                          </p:spTgt>
                                        </p:tgtEl>
                                        <p:attrNameLst>
                                          <p:attrName>fillcolor</p:attrName>
                                        </p:attrNameLst>
                                      </p:cBhvr>
                                      <p:to>
                                        <a:schemeClr val="bg1"/>
                                      </p:to>
                                    </p:animClr>
                                    <p:set>
                                      <p:cBhvr>
                                        <p:cTn id="33" dur="250" autoRev="1" fill="remove"/>
                                        <p:tgtEl>
                                          <p:spTgt spid="6">
                                            <p:graphicEl>
                                              <a:dgm id="{5FB3F24E-7EF8-4E1F-A709-1A138470A1A7}"/>
                                            </p:graphicEl>
                                          </p:spTgt>
                                        </p:tgtEl>
                                        <p:attrNameLst>
                                          <p:attrName>fill.type</p:attrName>
                                        </p:attrNameLst>
                                      </p:cBhvr>
                                      <p:to>
                                        <p:strVal val="solid"/>
                                      </p:to>
                                    </p:set>
                                    <p:set>
                                      <p:cBhvr>
                                        <p:cTn id="34" dur="250" autoRev="1" fill="remove"/>
                                        <p:tgtEl>
                                          <p:spTgt spid="6">
                                            <p:graphicEl>
                                              <a:dgm id="{5FB3F24E-7EF8-4E1F-A709-1A138470A1A7}"/>
                                            </p:graphicEl>
                                          </p:spTgt>
                                        </p:tgtEl>
                                        <p:attrNameLst>
                                          <p:attrName>fill.on</p:attrName>
                                        </p:attrNameLst>
                                      </p:cBhvr>
                                      <p:to>
                                        <p:strVal val="true"/>
                                      </p:to>
                                    </p:set>
                                  </p:childTnLst>
                                </p:cTn>
                              </p:par>
                              <p:par>
                                <p:cTn id="35" presetID="27" presetClass="emph" presetSubtype="0" fill="remove" grpId="2" nodeType="withEffect">
                                  <p:stCondLst>
                                    <p:cond delay="0"/>
                                  </p:stCondLst>
                                  <p:childTnLst>
                                    <p:animClr clrSpc="rgb" dir="cw">
                                      <p:cBhvr override="childStyle">
                                        <p:cTn id="36" dur="250" autoRev="1" fill="remove"/>
                                        <p:tgtEl>
                                          <p:spTgt spid="6">
                                            <p:graphicEl>
                                              <a:dgm id="{2496BDFD-5C27-419A-9B8B-A524C3B72312}"/>
                                            </p:graphicEl>
                                          </p:spTgt>
                                        </p:tgtEl>
                                        <p:attrNameLst>
                                          <p:attrName>style.color</p:attrName>
                                        </p:attrNameLst>
                                      </p:cBhvr>
                                      <p:to>
                                        <a:schemeClr val="bg1"/>
                                      </p:to>
                                    </p:animClr>
                                    <p:animClr clrSpc="rgb" dir="cw">
                                      <p:cBhvr>
                                        <p:cTn id="37" dur="250" autoRev="1" fill="remove"/>
                                        <p:tgtEl>
                                          <p:spTgt spid="6">
                                            <p:graphicEl>
                                              <a:dgm id="{2496BDFD-5C27-419A-9B8B-A524C3B72312}"/>
                                            </p:graphicEl>
                                          </p:spTgt>
                                        </p:tgtEl>
                                        <p:attrNameLst>
                                          <p:attrName>fillcolor</p:attrName>
                                        </p:attrNameLst>
                                      </p:cBhvr>
                                      <p:to>
                                        <a:schemeClr val="bg1"/>
                                      </p:to>
                                    </p:animClr>
                                    <p:set>
                                      <p:cBhvr>
                                        <p:cTn id="38" dur="250" autoRev="1" fill="remove"/>
                                        <p:tgtEl>
                                          <p:spTgt spid="6">
                                            <p:graphicEl>
                                              <a:dgm id="{2496BDFD-5C27-419A-9B8B-A524C3B72312}"/>
                                            </p:graphicEl>
                                          </p:spTgt>
                                        </p:tgtEl>
                                        <p:attrNameLst>
                                          <p:attrName>fill.type</p:attrName>
                                        </p:attrNameLst>
                                      </p:cBhvr>
                                      <p:to>
                                        <p:strVal val="solid"/>
                                      </p:to>
                                    </p:set>
                                    <p:set>
                                      <p:cBhvr>
                                        <p:cTn id="39" dur="250" autoRev="1" fill="remove"/>
                                        <p:tgtEl>
                                          <p:spTgt spid="6">
                                            <p:graphicEl>
                                              <a:dgm id="{2496BDFD-5C27-419A-9B8B-A524C3B72312}"/>
                                            </p:graphicEl>
                                          </p:spTgt>
                                        </p:tgtEl>
                                        <p:attrNameLst>
                                          <p:attrName>fill.on</p:attrName>
                                        </p:attrNameLst>
                                      </p:cBhvr>
                                      <p:to>
                                        <p:strVal val="true"/>
                                      </p:to>
                                    </p:set>
                                  </p:childTnLst>
                                </p:cTn>
                              </p:par>
                              <p:par>
                                <p:cTn id="40" presetID="27" presetClass="emph" presetSubtype="0" fill="remove" grpId="2" nodeType="withEffect">
                                  <p:stCondLst>
                                    <p:cond delay="0"/>
                                  </p:stCondLst>
                                  <p:childTnLst>
                                    <p:animClr clrSpc="rgb" dir="cw">
                                      <p:cBhvr override="childStyle">
                                        <p:cTn id="41" dur="250" autoRev="1" fill="remove"/>
                                        <p:tgtEl>
                                          <p:spTgt spid="6">
                                            <p:graphicEl>
                                              <a:dgm id="{1E76C974-E6D6-491D-921F-A5E122E8FB7F}"/>
                                            </p:graphicEl>
                                          </p:spTgt>
                                        </p:tgtEl>
                                        <p:attrNameLst>
                                          <p:attrName>style.color</p:attrName>
                                        </p:attrNameLst>
                                      </p:cBhvr>
                                      <p:to>
                                        <a:schemeClr val="bg1"/>
                                      </p:to>
                                    </p:animClr>
                                    <p:animClr clrSpc="rgb" dir="cw">
                                      <p:cBhvr>
                                        <p:cTn id="42" dur="250" autoRev="1" fill="remove"/>
                                        <p:tgtEl>
                                          <p:spTgt spid="6">
                                            <p:graphicEl>
                                              <a:dgm id="{1E76C974-E6D6-491D-921F-A5E122E8FB7F}"/>
                                            </p:graphicEl>
                                          </p:spTgt>
                                        </p:tgtEl>
                                        <p:attrNameLst>
                                          <p:attrName>fillcolor</p:attrName>
                                        </p:attrNameLst>
                                      </p:cBhvr>
                                      <p:to>
                                        <a:schemeClr val="bg1"/>
                                      </p:to>
                                    </p:animClr>
                                    <p:set>
                                      <p:cBhvr>
                                        <p:cTn id="43" dur="250" autoRev="1" fill="remove"/>
                                        <p:tgtEl>
                                          <p:spTgt spid="6">
                                            <p:graphicEl>
                                              <a:dgm id="{1E76C974-E6D6-491D-921F-A5E122E8FB7F}"/>
                                            </p:graphicEl>
                                          </p:spTgt>
                                        </p:tgtEl>
                                        <p:attrNameLst>
                                          <p:attrName>fill.type</p:attrName>
                                        </p:attrNameLst>
                                      </p:cBhvr>
                                      <p:to>
                                        <p:strVal val="solid"/>
                                      </p:to>
                                    </p:set>
                                    <p:set>
                                      <p:cBhvr>
                                        <p:cTn id="44" dur="250" autoRev="1" fill="remove"/>
                                        <p:tgtEl>
                                          <p:spTgt spid="6">
                                            <p:graphicEl>
                                              <a:dgm id="{1E76C974-E6D6-491D-921F-A5E122E8FB7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Graphic spid="6" grpId="1">
        <p:bldSub>
          <a:bldDgm/>
        </p:bldSub>
      </p:bldGraphic>
      <p:bldGraphic spid="6" grpId="2">
        <p:bldSub>
          <a:bldDgm/>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9072" y="533400"/>
            <a:ext cx="5723128" cy="838200"/>
          </a:xfrm>
        </p:spPr>
        <p:txBody>
          <a:bodyPr/>
          <a:lstStyle/>
          <a:p>
            <a:pPr algn="ctr"/>
            <a:r>
              <a:rPr lang="en-US" dirty="0" smtClean="0"/>
              <a:t>Questions?</a:t>
            </a:r>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t>38</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1902"/>
            <a:ext cx="4672013" cy="306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08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304800"/>
            <a:ext cx="5723128" cy="762000"/>
          </a:xfrm>
        </p:spPr>
        <p:txBody>
          <a:bodyPr/>
          <a:lstStyle/>
          <a:p>
            <a:r>
              <a:rPr lang="en-US" dirty="0" smtClean="0"/>
              <a:t>WELCOME </a:t>
            </a:r>
            <a:endParaRPr lang="en-US" dirty="0"/>
          </a:p>
        </p:txBody>
      </p:sp>
      <p:sp>
        <p:nvSpPr>
          <p:cNvPr id="3" name="Subtitle 2"/>
          <p:cNvSpPr>
            <a:spLocks noGrp="1"/>
          </p:cNvSpPr>
          <p:nvPr>
            <p:ph type="subTitle" idx="1"/>
          </p:nvPr>
        </p:nvSpPr>
        <p:spPr>
          <a:xfrm>
            <a:off x="381000" y="1143000"/>
            <a:ext cx="5638800" cy="4724400"/>
          </a:xfrm>
        </p:spPr>
        <p:txBody>
          <a:bodyPr lIns="182880" tIns="274320" rIns="0" bIns="274320"/>
          <a:lstStyle/>
          <a:p>
            <a:pPr marL="914400" lvl="1" indent="-457200" algn="l">
              <a:buFont typeface="Arial" panose="020B0604020202020204" pitchFamily="34" charset="0"/>
              <a:buChar char="•"/>
            </a:pPr>
            <a: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t>Emergency procedures</a:t>
            </a:r>
          </a:p>
          <a:p>
            <a:pPr marL="914400" lvl="1" indent="-457200" algn="l">
              <a:buFont typeface="Arial" panose="020B0604020202020204" pitchFamily="34" charset="0"/>
              <a:buChar char="•"/>
            </a:pPr>
            <a: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t>Bathrooms</a:t>
            </a:r>
          </a:p>
          <a:p>
            <a:pPr marL="914400" lvl="1" indent="-457200" algn="l">
              <a:buFont typeface="Arial" panose="020B0604020202020204" pitchFamily="34" charset="0"/>
              <a:buChar char="•"/>
            </a:pPr>
            <a:r>
              <a:rPr lang="en-US"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Breakroom</a:t>
            </a:r>
          </a:p>
          <a:p>
            <a:pPr marL="914400" lvl="1" indent="-457200" algn="l">
              <a:buFont typeface="Arial" panose="020B0604020202020204" pitchFamily="34" charset="0"/>
              <a:buChar char="•"/>
            </a:pPr>
            <a:endPar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914400" lvl="1" indent="-457200" algn="l">
              <a:buFont typeface="Arial" panose="020B0604020202020204" pitchFamily="34" charset="0"/>
              <a:buChar char="•"/>
            </a:pPr>
            <a:endParaRPr lang="en-US" sz="1600" b="1" dirty="0" smtClean="0">
              <a:solidFill>
                <a:schemeClr val="accent1"/>
              </a:solidFill>
            </a:endParaRPr>
          </a:p>
          <a:p>
            <a:pPr marL="914400" lvl="1" indent="-457200" algn="l">
              <a:buFont typeface="Arial" panose="020B0604020202020204" pitchFamily="34" charset="0"/>
              <a:buChar char="•"/>
            </a:pPr>
            <a:endParaRPr lang="en-US" sz="1600" b="1" dirty="0">
              <a:solidFill>
                <a:schemeClr val="accent1"/>
              </a:solidFill>
            </a:endParaRPr>
          </a:p>
          <a:p>
            <a:pPr marL="457200" indent="-457200">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9" name="Rectangle 8"/>
          <p:cNvSpPr/>
          <p:nvPr/>
        </p:nvSpPr>
        <p:spPr>
          <a:xfrm>
            <a:off x="990600" y="3733800"/>
            <a:ext cx="4876800" cy="1938992"/>
          </a:xfrm>
          <a:prstGeom prst="rect">
            <a:avLst/>
          </a:prstGeom>
          <a:noFill/>
        </p:spPr>
        <p:txBody>
          <a:bodyPr wrap="square" lIns="91440" tIns="45720" rIns="91440" bIns="45720">
            <a:spAutoFit/>
          </a:bodyPr>
          <a:lstStyle/>
          <a:p>
            <a:pPr algn="ctr"/>
            <a:r>
              <a:rPr lang="en-US" sz="4000" b="1" cap="none" spc="0" dirty="0" smtClean="0">
                <a:ln w="0">
                  <a:solidFill>
                    <a:schemeClr val="tx2">
                      <a:tint val="1000"/>
                    </a:schemeClr>
                  </a:solidFill>
                  <a:prstDash val="solid"/>
                </a:ln>
                <a:solidFill>
                  <a:schemeClr val="accent3"/>
                </a:solidFill>
              </a:rPr>
              <a:t>Fun Fact:</a:t>
            </a:r>
          </a:p>
          <a:p>
            <a:pPr algn="ctr"/>
            <a:r>
              <a:rPr lang="en-US" sz="4000" b="1" cap="none" spc="0" dirty="0" smtClean="0">
                <a:ln w="0">
                  <a:solidFill>
                    <a:schemeClr val="tx2">
                      <a:tint val="1000"/>
                    </a:schemeClr>
                  </a:solidFill>
                  <a:prstDash val="solid"/>
                </a:ln>
                <a:solidFill>
                  <a:schemeClr val="accent3"/>
                </a:solidFill>
              </a:rPr>
              <a:t>AHCCCS covers 35% of the population</a:t>
            </a:r>
            <a:endParaRPr lang="en-US" sz="4000" b="1" cap="none" spc="0" dirty="0">
              <a:ln w="0">
                <a:solidFill>
                  <a:schemeClr val="tx2">
                    <a:tint val="1000"/>
                  </a:schemeClr>
                </a:solidFill>
                <a:prstDash val="solid"/>
              </a:ln>
              <a:solidFill>
                <a:schemeClr val="accent3"/>
              </a:solidFill>
            </a:endParaRPr>
          </a:p>
        </p:txBody>
      </p:sp>
    </p:spTree>
    <p:extLst>
      <p:ext uri="{BB962C8B-B14F-4D97-AF65-F5344CB8AC3E}">
        <p14:creationId xmlns:p14="http://schemas.microsoft.com/office/powerpoint/2010/main" val="138778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304800"/>
            <a:ext cx="5723128" cy="762000"/>
          </a:xfrm>
        </p:spPr>
        <p:txBody>
          <a:bodyPr/>
          <a:lstStyle/>
          <a:p>
            <a:r>
              <a:rPr lang="en-US" dirty="0" smtClean="0"/>
              <a:t>Introductions </a:t>
            </a:r>
            <a:endParaRPr lang="en-US" dirty="0"/>
          </a:p>
        </p:txBody>
      </p:sp>
      <p:sp>
        <p:nvSpPr>
          <p:cNvPr id="3" name="Subtitle 2"/>
          <p:cNvSpPr>
            <a:spLocks noGrp="1"/>
          </p:cNvSpPr>
          <p:nvPr>
            <p:ph type="subTitle" idx="1"/>
          </p:nvPr>
        </p:nvSpPr>
        <p:spPr>
          <a:xfrm>
            <a:off x="381000" y="1143000"/>
            <a:ext cx="8305800" cy="4724400"/>
          </a:xfrm>
        </p:spPr>
        <p:txBody>
          <a:bodyPr/>
          <a:lstStyle/>
          <a:p>
            <a:pPr marL="914400" lvl="1" indent="-457200" algn="l">
              <a:buFont typeface="Arial" panose="020B0604020202020204" pitchFamily="34" charset="0"/>
              <a:buChar char="•"/>
            </a:pPr>
            <a:endParaRPr lang="en-US" sz="1600" b="1" dirty="0" smtClean="0">
              <a:solidFill>
                <a:schemeClr val="accent1"/>
              </a:solidFill>
            </a:endParaRPr>
          </a:p>
          <a:p>
            <a:pPr marL="914400" lvl="1" indent="-457200" algn="l">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aphicFrame>
        <p:nvGraphicFramePr>
          <p:cNvPr id="8" name="Diagram 7"/>
          <p:cNvGraphicFramePr/>
          <p:nvPr>
            <p:extLst>
              <p:ext uri="{D42A27DB-BD31-4B8C-83A1-F6EECF244321}">
                <p14:modId xmlns:p14="http://schemas.microsoft.com/office/powerpoint/2010/main" val="2677497233"/>
              </p:ext>
            </p:extLst>
          </p:nvPr>
        </p:nvGraphicFramePr>
        <p:xfrm>
          <a:off x="152400" y="990600"/>
          <a:ext cx="8839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690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8161528" cy="1066800"/>
          </a:xfrm>
        </p:spPr>
        <p:txBody>
          <a:bodyPr/>
          <a:lstStyle/>
          <a:p>
            <a:pPr algn="ctr"/>
            <a:r>
              <a:rPr lang="en-US" sz="3600" dirty="0" smtClean="0"/>
              <a:t>Let’s talk about transplant denials…</a:t>
            </a:r>
            <a:endParaRPr lang="en-US" sz="3600" dirty="0"/>
          </a:p>
        </p:txBody>
      </p:sp>
      <p:sp>
        <p:nvSpPr>
          <p:cNvPr id="3" name="Subtitle 2"/>
          <p:cNvSpPr>
            <a:spLocks noGrp="1"/>
          </p:cNvSpPr>
          <p:nvPr>
            <p:ph type="subTitle" idx="1"/>
          </p:nvPr>
        </p:nvSpPr>
        <p:spPr>
          <a:xfrm>
            <a:off x="449072" y="1600200"/>
            <a:ext cx="6256528" cy="4495800"/>
          </a:xfrm>
        </p:spPr>
        <p:txBody>
          <a:bodyPr/>
          <a:lstStyle/>
          <a:p>
            <a:pPr lvl="2" algn="l"/>
            <a:endParaRPr lang="en-US" b="1" dirty="0" smtClean="0">
              <a:solidFill>
                <a:schemeClr val="accent1"/>
              </a:solidFill>
            </a:endParaRPr>
          </a:p>
          <a:p>
            <a:pPr lvl="2" indent="-342900" algn="l">
              <a:buFont typeface="Arial" panose="020B0604020202020204" pitchFamily="34" charset="0"/>
              <a:buChar char="•"/>
            </a:pPr>
            <a:r>
              <a:rPr lang="en-US" sz="3200" b="1" dirty="0">
                <a:solidFill>
                  <a:schemeClr val="accent1"/>
                </a:solidFill>
              </a:rPr>
              <a:t>What are the different ways that your plan handles encounter denials for transplants?</a:t>
            </a: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810000"/>
            <a:ext cx="2057400" cy="242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923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8161528" cy="1371600"/>
          </a:xfrm>
        </p:spPr>
        <p:txBody>
          <a:bodyPr/>
          <a:lstStyle/>
          <a:p>
            <a:pPr algn="ctr"/>
            <a:r>
              <a:rPr lang="en-US" sz="3600" dirty="0" smtClean="0"/>
              <a:t>Box A2 on Transplant Worksheet </a:t>
            </a:r>
            <a:br>
              <a:rPr lang="en-US" sz="3600" dirty="0" smtClean="0"/>
            </a:br>
            <a:r>
              <a:rPr lang="en-US" sz="3600" dirty="0" smtClean="0"/>
              <a:t> </a:t>
            </a:r>
            <a:r>
              <a:rPr lang="en-US" sz="3600" smtClean="0"/>
              <a:t>Transplant Encounter Denials</a:t>
            </a:r>
            <a:endParaRPr lang="en-US" sz="3600" dirty="0"/>
          </a:p>
        </p:txBody>
      </p:sp>
      <p:sp>
        <p:nvSpPr>
          <p:cNvPr id="3" name="Subtitle 2"/>
          <p:cNvSpPr>
            <a:spLocks noGrp="1"/>
          </p:cNvSpPr>
          <p:nvPr>
            <p:ph type="subTitle" idx="1"/>
          </p:nvPr>
        </p:nvSpPr>
        <p:spPr>
          <a:xfrm>
            <a:off x="449072" y="1600200"/>
            <a:ext cx="6789928" cy="4495800"/>
          </a:xfrm>
        </p:spPr>
        <p:txBody>
          <a:bodyPr/>
          <a:lstStyle/>
          <a:p>
            <a:pPr lvl="2" algn="l"/>
            <a:endParaRPr lang="en-US" b="1" dirty="0" smtClean="0">
              <a:solidFill>
                <a:schemeClr val="accent1"/>
              </a:solidFill>
            </a:endParaRPr>
          </a:p>
          <a:p>
            <a:pPr marL="1257300" lvl="2" indent="-342900" algn="l">
              <a:buFont typeface="Arial" panose="020B0604020202020204" pitchFamily="34" charset="0"/>
              <a:buChar char="•"/>
            </a:pPr>
            <a:r>
              <a:rPr lang="en-US" b="1" dirty="0">
                <a:solidFill>
                  <a:schemeClr val="accent1"/>
                </a:solidFill>
              </a:rPr>
              <a:t>Different </a:t>
            </a:r>
            <a:r>
              <a:rPr lang="en-US" b="1" dirty="0" smtClean="0">
                <a:solidFill>
                  <a:schemeClr val="accent1"/>
                </a:solidFill>
              </a:rPr>
              <a:t>scenarios</a:t>
            </a:r>
          </a:p>
          <a:p>
            <a:pPr marL="1714500" lvl="3" indent="-342900" algn="l">
              <a:buFont typeface="Arial" panose="020B0604020202020204" pitchFamily="34" charset="0"/>
              <a:buChar char="•"/>
            </a:pPr>
            <a:r>
              <a:rPr lang="en-US" b="1" dirty="0" smtClean="0">
                <a:solidFill>
                  <a:schemeClr val="accent1"/>
                </a:solidFill>
              </a:rPr>
              <a:t>Scottsdale Pathology billing with POS 11 on all Lab Codes</a:t>
            </a:r>
          </a:p>
          <a:p>
            <a:pPr marL="1714500" lvl="3" indent="-342900" algn="l">
              <a:buFont typeface="Arial" panose="020B0604020202020204" pitchFamily="34" charset="0"/>
              <a:buChar char="•"/>
            </a:pPr>
            <a:r>
              <a:rPr lang="en-US" b="1" dirty="0" smtClean="0">
                <a:solidFill>
                  <a:schemeClr val="accent1"/>
                </a:solidFill>
              </a:rPr>
              <a:t>Mayo Clinic billing modifier 26 on Lab Codes- has been added to PMMIS</a:t>
            </a:r>
          </a:p>
          <a:p>
            <a:pPr marL="1714500" lvl="3" indent="-342900" algn="l">
              <a:buFont typeface="Arial" panose="020B0604020202020204" pitchFamily="34" charset="0"/>
              <a:buChar char="•"/>
            </a:pPr>
            <a:r>
              <a:rPr lang="en-US" b="1" dirty="0" smtClean="0">
                <a:solidFill>
                  <a:schemeClr val="accent1"/>
                </a:solidFill>
              </a:rPr>
              <a:t>Many additional codes daily</a:t>
            </a:r>
            <a:endParaRPr lang="en-US" b="1" dirty="0">
              <a:solidFill>
                <a:schemeClr val="accent1"/>
              </a:solidFill>
            </a:endParaRPr>
          </a:p>
          <a:p>
            <a:pPr marL="1257300" lvl="2" indent="-342900" algn="l">
              <a:buFont typeface="Arial" panose="020B0604020202020204" pitchFamily="34" charset="0"/>
              <a:buChar char="•"/>
            </a:pPr>
            <a:r>
              <a:rPr lang="en-US" b="1" dirty="0" smtClean="0">
                <a:solidFill>
                  <a:schemeClr val="accent1"/>
                </a:solidFill>
              </a:rPr>
              <a:t>Transplant rates are based on Component Rates and cover all AHCCCS Covered Services</a:t>
            </a:r>
            <a:endParaRPr lang="en-US" b="1" dirty="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0"/>
            <a:ext cx="25177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4102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276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8161528" cy="990600"/>
          </a:xfrm>
        </p:spPr>
        <p:txBody>
          <a:bodyPr/>
          <a:lstStyle/>
          <a:p>
            <a:pPr algn="ctr"/>
            <a:r>
              <a:rPr lang="en-US" sz="3600" dirty="0" smtClean="0"/>
              <a:t>Group question</a:t>
            </a:r>
            <a:endParaRPr lang="en-US" sz="3600" dirty="0"/>
          </a:p>
        </p:txBody>
      </p:sp>
      <p:sp>
        <p:nvSpPr>
          <p:cNvPr id="3" name="Subtitle 2"/>
          <p:cNvSpPr>
            <a:spLocks noGrp="1"/>
          </p:cNvSpPr>
          <p:nvPr>
            <p:ph type="subTitle" idx="1"/>
          </p:nvPr>
        </p:nvSpPr>
        <p:spPr>
          <a:xfrm>
            <a:off x="449072" y="1600200"/>
            <a:ext cx="5113528" cy="4495800"/>
          </a:xfrm>
        </p:spPr>
        <p:txBody>
          <a:bodyPr/>
          <a:lstStyle/>
          <a:p>
            <a:pPr lvl="2" algn="l"/>
            <a:r>
              <a:rPr lang="en-US" sz="3200" b="1" dirty="0">
                <a:solidFill>
                  <a:schemeClr val="accent1"/>
                </a:solidFill>
              </a:rPr>
              <a:t>What options does a member have if they lose AHCCCS coverage when they are on </a:t>
            </a:r>
            <a:r>
              <a:rPr lang="en-US" sz="3200" b="1" dirty="0" smtClean="0">
                <a:solidFill>
                  <a:schemeClr val="accent1"/>
                </a:solidFill>
              </a:rPr>
              <a:t>the waiting </a:t>
            </a:r>
            <a:r>
              <a:rPr lang="en-US" sz="3200" b="1" dirty="0">
                <a:solidFill>
                  <a:schemeClr val="accent1"/>
                </a:solidFill>
              </a:rPr>
              <a:t>list for a transplant or in the middle of having a transplant?</a:t>
            </a:r>
          </a:p>
          <a:p>
            <a:pPr lvl="2" algn="l"/>
            <a:endParaRPr lang="en-US" b="1" dirty="0" smtClean="0">
              <a:solidFill>
                <a:schemeClr val="accent1"/>
              </a:solidFill>
            </a:endParaRPr>
          </a:p>
          <a:p>
            <a:pPr marL="1714500" lvl="3" indent="-3429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marL="1257300" lvl="2" indent="-3429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0029" y="4495801"/>
            <a:ext cx="309530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16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8161528" cy="990600"/>
          </a:xfrm>
        </p:spPr>
        <p:txBody>
          <a:bodyPr/>
          <a:lstStyle/>
          <a:p>
            <a:pPr algn="ctr"/>
            <a:r>
              <a:rPr lang="en-US" sz="3600" dirty="0" smtClean="0"/>
              <a:t>State Only Transplants Coverage Review</a:t>
            </a:r>
            <a:endParaRPr lang="en-US" sz="3600" dirty="0"/>
          </a:p>
        </p:txBody>
      </p:sp>
      <p:sp>
        <p:nvSpPr>
          <p:cNvPr id="3" name="Subtitle 2"/>
          <p:cNvSpPr>
            <a:spLocks noGrp="1"/>
          </p:cNvSpPr>
          <p:nvPr>
            <p:ph type="subTitle" idx="1"/>
          </p:nvPr>
        </p:nvSpPr>
        <p:spPr>
          <a:xfrm>
            <a:off x="449072" y="1600200"/>
            <a:ext cx="6789928" cy="4495800"/>
          </a:xfrm>
        </p:spPr>
        <p:txBody>
          <a:bodyPr/>
          <a:lstStyle/>
          <a:p>
            <a:pPr marL="1257300" lvl="2" indent="-342900" algn="l">
              <a:buFont typeface="Arial" panose="020B0604020202020204" pitchFamily="34" charset="0"/>
              <a:buChar char="•"/>
            </a:pPr>
            <a:r>
              <a:rPr lang="en-US" b="1" dirty="0" smtClean="0">
                <a:solidFill>
                  <a:schemeClr val="accent1"/>
                </a:solidFill>
              </a:rPr>
              <a:t>Only for members who lose AHCCCS coverage due to excess income </a:t>
            </a:r>
          </a:p>
          <a:p>
            <a:pPr marL="1257300" lvl="2" indent="-342900" algn="l">
              <a:buFont typeface="Arial" panose="020B0604020202020204" pitchFamily="34" charset="0"/>
              <a:buChar char="•"/>
            </a:pPr>
            <a:r>
              <a:rPr lang="en-US" b="1" dirty="0" smtClean="0">
                <a:solidFill>
                  <a:schemeClr val="accent1"/>
                </a:solidFill>
              </a:rPr>
              <a:t>Created to ensure member does not lose their place on the wait list</a:t>
            </a:r>
          </a:p>
          <a:p>
            <a:pPr marL="1257300" lvl="2" indent="-342900" algn="l">
              <a:buFont typeface="Arial" panose="020B0604020202020204" pitchFamily="34" charset="0"/>
              <a:buChar char="•"/>
            </a:pPr>
            <a:r>
              <a:rPr lang="en-US" b="1" dirty="0" smtClean="0">
                <a:solidFill>
                  <a:schemeClr val="accent1"/>
                </a:solidFill>
              </a:rPr>
              <a:t>Must be determined eligible by DMS</a:t>
            </a:r>
          </a:p>
          <a:p>
            <a:pPr marL="1257300" lvl="2" indent="-342900" algn="l">
              <a:buFont typeface="Arial" panose="020B0604020202020204" pitchFamily="34" charset="0"/>
              <a:buChar char="•"/>
            </a:pPr>
            <a:r>
              <a:rPr lang="en-US" b="1" dirty="0" smtClean="0">
                <a:solidFill>
                  <a:schemeClr val="accent1"/>
                </a:solidFill>
              </a:rPr>
              <a:t>Member must select ST1 or ST2</a:t>
            </a:r>
          </a:p>
          <a:p>
            <a:pPr marL="1257300" lvl="2" indent="-342900" algn="l">
              <a:buFont typeface="Arial" panose="020B0604020202020204" pitchFamily="34" charset="0"/>
              <a:buChar char="•"/>
            </a:pPr>
            <a:r>
              <a:rPr lang="en-US" b="1" dirty="0" smtClean="0">
                <a:solidFill>
                  <a:schemeClr val="accent1"/>
                </a:solidFill>
              </a:rPr>
              <a:t>Member signs agreement for share of cost with the facility</a:t>
            </a:r>
          </a:p>
          <a:p>
            <a:pPr marL="1257300" lvl="2" indent="-342900" algn="l">
              <a:buFont typeface="Arial" panose="020B0604020202020204" pitchFamily="34" charset="0"/>
              <a:buChar char="•"/>
            </a:pPr>
            <a:r>
              <a:rPr lang="en-US" b="1" dirty="0" smtClean="0">
                <a:solidFill>
                  <a:schemeClr val="accent1"/>
                </a:solidFill>
              </a:rPr>
              <a:t>The facility is responsible for getting payment from the member</a:t>
            </a:r>
          </a:p>
          <a:p>
            <a:pPr lvl="2" algn="l"/>
            <a:endParaRPr lang="en-US" b="1" dirty="0" smtClean="0">
              <a:solidFill>
                <a:schemeClr val="accent1"/>
              </a:solidFill>
            </a:endParaRPr>
          </a:p>
          <a:p>
            <a:pPr lvl="2" algn="l"/>
            <a:endParaRPr lang="en-US" b="1" dirty="0" smtClean="0">
              <a:solidFill>
                <a:schemeClr val="accent1"/>
              </a:solidFill>
            </a:endParaRPr>
          </a:p>
          <a:p>
            <a:pPr marL="1714500" lvl="3" indent="-3429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marL="1257300" lvl="2" indent="-3429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947202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b9ae866d-5533-401d-83bf-8a4f7095dfe2"/>
</p:tagLst>
</file>

<file path=ppt/tags/tag2.xml><?xml version="1.0" encoding="utf-8"?>
<p:tagLst xmlns:a="http://schemas.openxmlformats.org/drawingml/2006/main" xmlns:r="http://schemas.openxmlformats.org/officeDocument/2006/relationships" xmlns:p="http://schemas.openxmlformats.org/presentationml/2006/main">
  <p:tag name="__PE_POLL_EMBED_ID" val="e47536da-ae6c-493c-895e-f373f4667251"/>
</p:tagLst>
</file>

<file path=ppt/tags/tag3.xml><?xml version="1.0" encoding="utf-8"?>
<p:tagLst xmlns:a="http://schemas.openxmlformats.org/drawingml/2006/main" xmlns:r="http://schemas.openxmlformats.org/officeDocument/2006/relationships" xmlns:p="http://schemas.openxmlformats.org/presentationml/2006/main">
  <p:tag name="__PE_POLL_EMBED_ID" val="4dcc847a-8cd4-4318-9be0-633865245418"/>
</p:tagLst>
</file>

<file path=ppt/theme/theme1.xml><?xml version="1.0" encoding="utf-8"?>
<a:theme xmlns:a="http://schemas.openxmlformats.org/drawingml/2006/main" name="2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3719</TotalTime>
  <Words>1318</Words>
  <Application>Microsoft Office PowerPoint</Application>
  <PresentationFormat>On-screen Show (4:3)</PresentationFormat>
  <Paragraphs>306</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2_2014 AHCCCS</vt:lpstr>
      <vt:lpstr>PowerPoint Presentation</vt:lpstr>
      <vt:lpstr>Annual  AHCCS Reinsurance Workshop  RI Contract Year 36</vt:lpstr>
      <vt:lpstr>Agenda </vt:lpstr>
      <vt:lpstr>WELCOME </vt:lpstr>
      <vt:lpstr>Introductions </vt:lpstr>
      <vt:lpstr>Let’s talk about transplant denials…</vt:lpstr>
      <vt:lpstr>Box A2 on Transplant Worksheet   Transplant Encounter Denials</vt:lpstr>
      <vt:lpstr>Group question</vt:lpstr>
      <vt:lpstr>State Only Transplants Coverage Review</vt:lpstr>
      <vt:lpstr>State Only Transplants Coverage Review</vt:lpstr>
      <vt:lpstr>PowerPoint Presentation</vt:lpstr>
      <vt:lpstr>PowerPoint Presentation</vt:lpstr>
      <vt:lpstr>PowerPoint Presentation</vt:lpstr>
      <vt:lpstr>RI Manual Changes</vt:lpstr>
      <vt:lpstr>PowerPoint Presentation</vt:lpstr>
      <vt:lpstr>PowerPoint Presentation</vt:lpstr>
      <vt:lpstr>PowerPoint Presentation</vt:lpstr>
      <vt:lpstr>PowerPoint Presentation</vt:lpstr>
      <vt:lpstr>Reminder: DRG Issue 31 reminder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Transplants</vt:lpstr>
      <vt:lpstr>Transplants</vt:lpstr>
      <vt:lpstr>Transplants</vt:lpstr>
      <vt:lpstr>PowerPoint Presentation</vt:lpstr>
      <vt:lpstr>PowerPoint Presentation</vt:lpstr>
      <vt:lpstr>Transplants</vt:lpstr>
      <vt:lpstr>Reminders: SNF Rates</vt:lpstr>
      <vt:lpstr>Reminders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Shepherd, Jill</dc:creator>
  <cp:lastModifiedBy>Venturini, Ruth</cp:lastModifiedBy>
  <cp:revision>156</cp:revision>
  <cp:lastPrinted>2016-10-14T14:24:41Z</cp:lastPrinted>
  <dcterms:created xsi:type="dcterms:W3CDTF">2014-04-21T18:20:21Z</dcterms:created>
  <dcterms:modified xsi:type="dcterms:W3CDTF">2017-10-11T20:15:01Z</dcterms:modified>
</cp:coreProperties>
</file>