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</p:sldMasterIdLst>
  <p:notesMasterIdLst>
    <p:notesMasterId r:id="rId19"/>
  </p:notesMasterIdLst>
  <p:sldIdLst>
    <p:sldId id="256" r:id="rId2"/>
    <p:sldId id="257" r:id="rId3"/>
    <p:sldId id="258" r:id="rId4"/>
    <p:sldId id="272" r:id="rId5"/>
    <p:sldId id="266" r:id="rId6"/>
    <p:sldId id="260" r:id="rId7"/>
    <p:sldId id="273" r:id="rId8"/>
    <p:sldId id="261" r:id="rId9"/>
    <p:sldId id="262" r:id="rId10"/>
    <p:sldId id="265" r:id="rId11"/>
    <p:sldId id="276" r:id="rId12"/>
    <p:sldId id="274" r:id="rId13"/>
    <p:sldId id="275" r:id="rId14"/>
    <p:sldId id="267" r:id="rId15"/>
    <p:sldId id="269" r:id="rId16"/>
    <p:sldId id="270" r:id="rId17"/>
    <p:sldId id="271" r:id="rId1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1cea0066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71cea0066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4A7314C9-FD6F-5535-C51A-FB166D881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1cea00662_0_15:notes">
            <a:extLst>
              <a:ext uri="{FF2B5EF4-FFF2-40B4-BE49-F238E27FC236}">
                <a16:creationId xmlns:a16="http://schemas.microsoft.com/office/drawing/2014/main" id="{2BA8EE45-D88E-4B3F-DEA7-C7E4ECB4138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71cea00662_0_15:notes">
            <a:extLst>
              <a:ext uri="{FF2B5EF4-FFF2-40B4-BE49-F238E27FC236}">
                <a16:creationId xmlns:a16="http://schemas.microsoft.com/office/drawing/2014/main" id="{3F3175F4-EA93-B93A-0ECC-5B703FCFE3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08548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E042D1A6-D040-3C80-EAE8-A7B0B24960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1cea00662_0_15:notes">
            <a:extLst>
              <a:ext uri="{FF2B5EF4-FFF2-40B4-BE49-F238E27FC236}">
                <a16:creationId xmlns:a16="http://schemas.microsoft.com/office/drawing/2014/main" id="{4C278123-ECBF-81D3-5EEF-3E68ACDA760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71cea00662_0_15:notes">
            <a:extLst>
              <a:ext uri="{FF2B5EF4-FFF2-40B4-BE49-F238E27FC236}">
                <a16:creationId xmlns:a16="http://schemas.microsoft.com/office/drawing/2014/main" id="{E4495F35-06E2-B397-22A9-B48EC4005AB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5180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57671907-58FE-9BCE-8391-2087C57D8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71cea00662_0_15:notes">
            <a:extLst>
              <a:ext uri="{FF2B5EF4-FFF2-40B4-BE49-F238E27FC236}">
                <a16:creationId xmlns:a16="http://schemas.microsoft.com/office/drawing/2014/main" id="{CB37B90C-F137-AC22-E155-B562A4CF7A1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271cea00662_0_15:notes">
            <a:extLst>
              <a:ext uri="{FF2B5EF4-FFF2-40B4-BE49-F238E27FC236}">
                <a16:creationId xmlns:a16="http://schemas.microsoft.com/office/drawing/2014/main" id="{2970D92B-E60B-32D7-6DC0-93D391A4AAC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8863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71cea00662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71cea00662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271cea00662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7d6503e2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7d6503e2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g7d6503e2ee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>
          <a:extLst>
            <a:ext uri="{FF2B5EF4-FFF2-40B4-BE49-F238E27FC236}">
              <a16:creationId xmlns:a16="http://schemas.microsoft.com/office/drawing/2014/main" id="{F50298BC-50D5-640B-C61E-04153C5BB7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:notes">
            <a:extLst>
              <a:ext uri="{FF2B5EF4-FFF2-40B4-BE49-F238E27FC236}">
                <a16:creationId xmlns:a16="http://schemas.microsoft.com/office/drawing/2014/main" id="{8C77AA4D-9B6B-DF7D-E9B9-C88147273E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:notes">
            <a:extLst>
              <a:ext uri="{FF2B5EF4-FFF2-40B4-BE49-F238E27FC236}">
                <a16:creationId xmlns:a16="http://schemas.microsoft.com/office/drawing/2014/main" id="{A4F0731A-13D2-D676-2E02-CAF291BDA7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0536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71cea00662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71cea00662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g271cea00662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>
          <a:extLst>
            <a:ext uri="{FF2B5EF4-FFF2-40B4-BE49-F238E27FC236}">
              <a16:creationId xmlns:a16="http://schemas.microsoft.com/office/drawing/2014/main" id="{827AADCF-8565-50CE-7485-B6E2BAA0D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:notes">
            <a:extLst>
              <a:ext uri="{FF2B5EF4-FFF2-40B4-BE49-F238E27FC236}">
                <a16:creationId xmlns:a16="http://schemas.microsoft.com/office/drawing/2014/main" id="{FE6DACD3-4838-14A8-17ED-BB29FF5F33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5:notes">
            <a:extLst>
              <a:ext uri="{FF2B5EF4-FFF2-40B4-BE49-F238E27FC236}">
                <a16:creationId xmlns:a16="http://schemas.microsoft.com/office/drawing/2014/main" id="{2D6A2C63-5299-C4AE-826A-BB8CA40E97B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01276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71cea0066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271cea0066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43800" y="4400550"/>
            <a:ext cx="1456603" cy="413404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ctr" rotWithShape="0">
              <a:srgbClr val="000000">
                <a:alpha val="66666"/>
              </a:srgbClr>
            </a:outerShdw>
          </a:effectLst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65800" y="2852250"/>
            <a:ext cx="8553900" cy="1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None/>
              <a:defRPr sz="2600" b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65800" y="3966850"/>
            <a:ext cx="7170900" cy="8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Twentieth Century"/>
              <a:buNone/>
              <a:defRPr sz="2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lock Chapter Slide 2">
  <p:cSld name="Color block Chapter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lock Chapter Slide 3">
  <p:cSld name="Color Block Chapter Sl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Google Shape;83;p13"/>
          <p:cNvSpPr txBox="1"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lock Chapter Slide 4">
  <p:cSld name="Color Block Chapter Slid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4"/>
          <p:cNvSpPr txBox="1"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0" name="Google Shape;9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 Chapter Slide">
  <p:cSld name="Single Photo Chapter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569260" y="1200150"/>
            <a:ext cx="8001000" cy="150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569260" y="2778124"/>
            <a:ext cx="800780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 Chapter slide 2">
  <p:cSld name="Single Photo Chapter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6"/>
          <p:cNvSpPr txBox="1">
            <a:spLocks noGrp="1"/>
          </p:cNvSpPr>
          <p:nvPr>
            <p:ph type="ctrTitle"/>
          </p:nvPr>
        </p:nvSpPr>
        <p:spPr>
          <a:xfrm>
            <a:off x="566938" y="1200150"/>
            <a:ext cx="8001000" cy="150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subTitle" idx="1"/>
          </p:nvPr>
        </p:nvSpPr>
        <p:spPr>
          <a:xfrm>
            <a:off x="566938" y="2778124"/>
            <a:ext cx="800780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 Chapter slide 3">
  <p:cSld name="Single Photo Chapter sl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7"/>
          <p:cNvSpPr txBox="1"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subTitle" idx="1"/>
          </p:nvPr>
        </p:nvSpPr>
        <p:spPr>
          <a:xfrm>
            <a:off x="542365" y="2778124"/>
            <a:ext cx="800780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5" name="Google Shape;10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ngle Photo Chapter slide 4">
  <p:cSld name="Single Photo Chapter slid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8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8"/>
          <p:cNvSpPr txBox="1">
            <a:spLocks noGrp="1"/>
          </p:cNvSpPr>
          <p:nvPr>
            <p:ph type="ctrTitle"/>
          </p:nvPr>
        </p:nvSpPr>
        <p:spPr>
          <a:xfrm>
            <a:off x="564775" y="1200150"/>
            <a:ext cx="8001000" cy="150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ubTitle" idx="1"/>
          </p:nvPr>
        </p:nvSpPr>
        <p:spPr>
          <a:xfrm>
            <a:off x="533400" y="2778124"/>
            <a:ext cx="8077199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estions">
  <p:cSld name="Question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/>
          <p:nvPr/>
        </p:nvSpPr>
        <p:spPr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9"/>
          <p:cNvSpPr/>
          <p:nvPr/>
        </p:nvSpPr>
        <p:spPr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9"/>
          <p:cNvSpPr/>
          <p:nvPr/>
        </p:nvSpPr>
        <p:spPr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19"/>
          <p:cNvSpPr/>
          <p:nvPr/>
        </p:nvSpPr>
        <p:spPr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9"/>
          <p:cNvSpPr txBox="1"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Google Shape;118;p19"/>
          <p:cNvSpPr/>
          <p:nvPr/>
        </p:nvSpPr>
        <p:spPr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9"/>
          <p:cNvSpPr/>
          <p:nvPr/>
        </p:nvSpPr>
        <p:spPr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9"/>
          <p:cNvSpPr/>
          <p:nvPr/>
        </p:nvSpPr>
        <p:spPr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9"/>
          <p:cNvSpPr/>
          <p:nvPr/>
        </p:nvSpPr>
        <p:spPr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  <p:sp>
        <p:nvSpPr>
          <p:cNvPr id="123" name="Google Shape;123;p19"/>
          <p:cNvSpPr txBox="1"/>
          <p:nvPr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sz="3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">
  <p:cSld name="Thank You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20"/>
          <p:cNvSpPr/>
          <p:nvPr/>
        </p:nvSpPr>
        <p:spPr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/>
          <p:nvPr/>
        </p:nvSpPr>
        <p:spPr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20"/>
          <p:cNvSpPr/>
          <p:nvPr/>
        </p:nvSpPr>
        <p:spPr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0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20"/>
          <p:cNvSpPr/>
          <p:nvPr/>
        </p:nvSpPr>
        <p:spPr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0"/>
          <p:cNvSpPr/>
          <p:nvPr/>
        </p:nvSpPr>
        <p:spPr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0"/>
          <p:cNvSpPr/>
          <p:nvPr/>
        </p:nvSpPr>
        <p:spPr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0"/>
          <p:cNvSpPr/>
          <p:nvPr/>
        </p:nvSpPr>
        <p:spPr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  <p:sp>
        <p:nvSpPr>
          <p:cNvPr id="136" name="Google Shape;136;p20"/>
          <p:cNvSpPr txBox="1"/>
          <p:nvPr/>
        </p:nvSpPr>
        <p:spPr>
          <a:xfrm>
            <a:off x="457200" y="2024055"/>
            <a:ext cx="82296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rPr>
              <a:t>Thank You.</a:t>
            </a:r>
            <a:endParaRPr sz="3800">
              <a:solidFill>
                <a:schemeClr val="accent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lank ">
  <p:cSld name="Title and blank 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1"/>
          <p:cNvSpPr/>
          <p:nvPr/>
        </p:nvSpPr>
        <p:spPr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1"/>
          <p:cNvSpPr/>
          <p:nvPr/>
        </p:nvSpPr>
        <p:spPr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21"/>
          <p:cNvSpPr/>
          <p:nvPr/>
        </p:nvSpPr>
        <p:spPr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1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4" name="Google Shape;14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57200" y="10477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spcBef>
                <a:spcPts val="20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Calibri"/>
              <a:buChar char="•"/>
              <a:defRPr sz="24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7340" algn="l" rtl="0">
              <a:spcBef>
                <a:spcPts val="440"/>
              </a:spcBef>
              <a:spcAft>
                <a:spcPts val="0"/>
              </a:spcAft>
              <a:buClr>
                <a:srgbClr val="2C2C2C"/>
              </a:buClr>
              <a:buSzPts val="1240"/>
              <a:buFont typeface="Courier New"/>
              <a:buChar char="o"/>
              <a:defRPr sz="22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spcBef>
                <a:spcPts val="400"/>
              </a:spcBef>
              <a:spcAft>
                <a:spcPts val="0"/>
              </a:spcAft>
              <a:buClr>
                <a:srgbClr val="2C2C2C"/>
              </a:buClr>
              <a:buSzPts val="1400"/>
              <a:buFont typeface="Noto Sans Symbols"/>
              <a:buChar char="▪"/>
              <a:defRPr sz="20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2C2C2C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2C2C2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 b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title">
  <p:cSld name="Blank no titl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2"/>
          <p:cNvSpPr/>
          <p:nvPr/>
        </p:nvSpPr>
        <p:spPr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2"/>
          <p:cNvSpPr/>
          <p:nvPr/>
        </p:nvSpPr>
        <p:spPr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2"/>
          <p:cNvSpPr/>
          <p:nvPr/>
        </p:nvSpPr>
        <p:spPr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2"/>
          <p:cNvSpPr/>
          <p:nvPr/>
        </p:nvSpPr>
        <p:spPr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Chapter slide ">
  <p:cSld name="Basic Chapter slide 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>
            <a:spLocks noGrp="1"/>
          </p:cNvSpPr>
          <p:nvPr>
            <p:ph type="title"/>
          </p:nvPr>
        </p:nvSpPr>
        <p:spPr>
          <a:xfrm>
            <a:off x="457200" y="1356490"/>
            <a:ext cx="82296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23"/>
          <p:cNvSpPr/>
          <p:nvPr/>
        </p:nvSpPr>
        <p:spPr>
          <a:xfrm>
            <a:off x="0" y="4731874"/>
            <a:ext cx="2819400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23"/>
          <p:cNvSpPr/>
          <p:nvPr/>
        </p:nvSpPr>
        <p:spPr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23"/>
          <p:cNvSpPr/>
          <p:nvPr/>
        </p:nvSpPr>
        <p:spPr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3"/>
          <p:cNvSpPr/>
          <p:nvPr/>
        </p:nvSpPr>
        <p:spPr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23"/>
          <p:cNvSpPr txBox="1"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3"/>
          <p:cNvSpPr/>
          <p:nvPr/>
        </p:nvSpPr>
        <p:spPr>
          <a:xfrm>
            <a:off x="1828800" y="0"/>
            <a:ext cx="2948098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3"/>
          <p:cNvSpPr/>
          <p:nvPr/>
        </p:nvSpPr>
        <p:spPr>
          <a:xfrm>
            <a:off x="4905704" y="0"/>
            <a:ext cx="1190296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3"/>
          <p:cNvSpPr/>
          <p:nvPr/>
        </p:nvSpPr>
        <p:spPr>
          <a:xfrm>
            <a:off x="6237890" y="0"/>
            <a:ext cx="2906111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3"/>
          <p:cNvSpPr/>
          <p:nvPr/>
        </p:nvSpPr>
        <p:spPr>
          <a:xfrm>
            <a:off x="-13514" y="0"/>
            <a:ext cx="1689914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Boxes">
  <p:cSld name="Two Content Boxe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276664" y="1047751"/>
            <a:ext cx="4191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200"/>
              </a:spcBef>
              <a:spcAft>
                <a:spcPts val="0"/>
              </a:spcAft>
              <a:buClr>
                <a:srgbClr val="2C2C2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2C2C2C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2C2C2C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2C2C2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1" name="Google Shape;31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  <p:sp>
        <p:nvSpPr>
          <p:cNvPr id="32" name="Google Shape;32;p4"/>
          <p:cNvSpPr txBox="1">
            <a:spLocks noGrp="1"/>
          </p:cNvSpPr>
          <p:nvPr>
            <p:ph type="body" idx="2"/>
          </p:nvPr>
        </p:nvSpPr>
        <p:spPr>
          <a:xfrm>
            <a:off x="4724389" y="1047751"/>
            <a:ext cx="4191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200"/>
              </a:spcBef>
              <a:spcAft>
                <a:spcPts val="0"/>
              </a:spcAft>
              <a:buClr>
                <a:srgbClr val="2C2C2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2C2C2C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2C2C2C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2C2C2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Right  Photo Left">
  <p:cSld name="Content Right  Photo Lef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/>
          <p:nvPr/>
        </p:nvSpPr>
        <p:spPr>
          <a:xfrm>
            <a:off x="0" y="4731875"/>
            <a:ext cx="2819400" cy="411624"/>
          </a:xfrm>
          <a:prstGeom prst="rect">
            <a:avLst/>
          </a:prstGeom>
          <a:solidFill>
            <a:srgbClr val="338DC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6"/>
          <p:cNvSpPr/>
          <p:nvPr/>
        </p:nvSpPr>
        <p:spPr>
          <a:xfrm>
            <a:off x="5344886" y="4731874"/>
            <a:ext cx="3799115" cy="411625"/>
          </a:xfrm>
          <a:prstGeom prst="rect">
            <a:avLst/>
          </a:prstGeom>
          <a:solidFill>
            <a:srgbClr val="FFCB0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6"/>
          <p:cNvSpPr/>
          <p:nvPr/>
        </p:nvSpPr>
        <p:spPr>
          <a:xfrm>
            <a:off x="2982686" y="4731874"/>
            <a:ext cx="1161287" cy="411625"/>
          </a:xfrm>
          <a:prstGeom prst="rect">
            <a:avLst/>
          </a:prstGeom>
          <a:solidFill>
            <a:srgbClr val="702439"/>
          </a:solidFill>
          <a:ln w="9525" cap="flat" cmpd="sng">
            <a:solidFill>
              <a:srgbClr val="70243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4307259" y="4731874"/>
            <a:ext cx="874341" cy="41162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6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  <a:defRPr sz="3000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3810000" y="1047751"/>
            <a:ext cx="4981136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200"/>
              </a:spcBef>
              <a:spcAft>
                <a:spcPts val="0"/>
              </a:spcAft>
              <a:buClr>
                <a:srgbClr val="2C2C2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2C2C2C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2C2C2C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2C2C2C"/>
              </a:buClr>
              <a:buSzPts val="1800"/>
              <a:buFont typeface="Courier New"/>
              <a:buChar char="o"/>
              <a:defRPr sz="18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2C2C2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2C2C2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0" name="Google Shape;5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hapter slide 1">
  <p:cSld name="Photo Chapter slid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7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hapter Slide 2">
  <p:cSld name="Photo Chapter Slide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hapter slide 3">
  <p:cSld name="Photo Chapter slide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accent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Chapter Slide 4">
  <p:cSld name="Photo Chapter Slide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ctrTitle"/>
          </p:nvPr>
        </p:nvSpPr>
        <p:spPr>
          <a:xfrm>
            <a:off x="533400" y="1527176"/>
            <a:ext cx="8001000" cy="150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ubTitle" idx="1"/>
          </p:nvPr>
        </p:nvSpPr>
        <p:spPr>
          <a:xfrm>
            <a:off x="533400" y="3105150"/>
            <a:ext cx="8007802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0" name="Google Shape;7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r Block Chapter slide 1">
  <p:cSld name="Color Block Chapter slide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/>
        </p:nvSpPr>
        <p:spPr>
          <a:xfrm>
            <a:off x="8167006" y="4765676"/>
            <a:ext cx="748393" cy="270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1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1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11"/>
          <p:cNvSpPr txBox="1">
            <a:spLocks noGrp="1"/>
          </p:cNvSpPr>
          <p:nvPr>
            <p:ph type="ctrTitle"/>
          </p:nvPr>
        </p:nvSpPr>
        <p:spPr>
          <a:xfrm>
            <a:off x="546845" y="514350"/>
            <a:ext cx="7315200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subTitle" idx="1"/>
          </p:nvPr>
        </p:nvSpPr>
        <p:spPr>
          <a:xfrm>
            <a:off x="533400" y="2997420"/>
            <a:ext cx="7315200" cy="1400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75" name="Google Shape;75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817" y="4731875"/>
            <a:ext cx="1143000" cy="324399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srgbClr val="2C2C2C"/>
            </a:outerShd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265800" y="2852250"/>
            <a:ext cx="8553900" cy="1114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Technical Consortium</a:t>
            </a:r>
            <a:endParaRPr/>
          </a:p>
        </p:txBody>
      </p:sp>
      <p:sp>
        <p:nvSpPr>
          <p:cNvPr id="171" name="Google Shape;171;p24"/>
          <p:cNvSpPr txBox="1">
            <a:spLocks noGrp="1"/>
          </p:cNvSpPr>
          <p:nvPr>
            <p:ph type="subTitle" idx="1"/>
          </p:nvPr>
        </p:nvSpPr>
        <p:spPr>
          <a:xfrm>
            <a:off x="265800" y="3966850"/>
            <a:ext cx="7170900" cy="8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November 13, </a:t>
            </a:r>
            <a:r>
              <a:rPr lang="en-US" dirty="0"/>
              <a:t>2024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</a:pPr>
            <a:r>
              <a:rPr lang="en-US"/>
              <a:t>Recent and Upcoming System Changes Cont.</a:t>
            </a:r>
            <a:endParaRPr/>
          </a:p>
        </p:txBody>
      </p:sp>
      <p:sp>
        <p:nvSpPr>
          <p:cNvPr id="226" name="Google Shape;226;p33"/>
          <p:cNvSpPr txBox="1">
            <a:spLocks noGrp="1"/>
          </p:cNvSpPr>
          <p:nvPr>
            <p:ph type="body" idx="1"/>
          </p:nvPr>
        </p:nvSpPr>
        <p:spPr>
          <a:xfrm>
            <a:off x="457193" y="1047750"/>
            <a:ext cx="8334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None/>
            </a:pPr>
            <a:r>
              <a:rPr lang="en-US"/>
              <a:t>DAP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Effective 10/1/24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DAP Flows sent to the plans 4/26/24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Automating DAP programming on AHCCCS side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>
          <a:extLst>
            <a:ext uri="{FF2B5EF4-FFF2-40B4-BE49-F238E27FC236}">
              <a16:creationId xmlns:a16="http://schemas.microsoft.com/office/drawing/2014/main" id="{A86E0FC7-E5CC-D0AB-51A5-EE48417C3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>
            <a:extLst>
              <a:ext uri="{FF2B5EF4-FFF2-40B4-BE49-F238E27FC236}">
                <a16:creationId xmlns:a16="http://schemas.microsoft.com/office/drawing/2014/main" id="{F502942A-D592-736D-92A5-D1FB231F4B9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</a:pPr>
            <a:r>
              <a:rPr lang="en-US"/>
              <a:t>Recent and Upcoming System Changes Cont.</a:t>
            </a:r>
            <a:endParaRPr/>
          </a:p>
        </p:txBody>
      </p:sp>
      <p:sp>
        <p:nvSpPr>
          <p:cNvPr id="226" name="Google Shape;226;p33">
            <a:extLst>
              <a:ext uri="{FF2B5EF4-FFF2-40B4-BE49-F238E27FC236}">
                <a16:creationId xmlns:a16="http://schemas.microsoft.com/office/drawing/2014/main" id="{ED608F90-9583-A807-66B8-AC6CD62134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193" y="1047750"/>
            <a:ext cx="8334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None/>
            </a:pPr>
            <a:r>
              <a:rPr lang="en-US" dirty="0"/>
              <a:t>New Certified Doula Provider Type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Effective 10/1/24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Provider Type DU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No registered Certified Doulas as of today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1664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>
          <a:extLst>
            <a:ext uri="{FF2B5EF4-FFF2-40B4-BE49-F238E27FC236}">
              <a16:creationId xmlns:a16="http://schemas.microsoft.com/office/drawing/2014/main" id="{6FE2568D-1334-D743-633E-36B99F1B7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>
            <a:extLst>
              <a:ext uri="{FF2B5EF4-FFF2-40B4-BE49-F238E27FC236}">
                <a16:creationId xmlns:a16="http://schemas.microsoft.com/office/drawing/2014/main" id="{5A822192-017F-66F6-78BF-E032F04871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</a:pPr>
            <a:r>
              <a:rPr lang="en-US"/>
              <a:t>Recent and Upcoming System Changes Cont.</a:t>
            </a:r>
            <a:endParaRPr/>
          </a:p>
        </p:txBody>
      </p:sp>
      <p:sp>
        <p:nvSpPr>
          <p:cNvPr id="226" name="Google Shape;226;p33">
            <a:extLst>
              <a:ext uri="{FF2B5EF4-FFF2-40B4-BE49-F238E27FC236}">
                <a16:creationId xmlns:a16="http://schemas.microsoft.com/office/drawing/2014/main" id="{B6A3269D-CC06-60C4-74D2-0ACF2E74D7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193" y="1047750"/>
            <a:ext cx="8334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None/>
            </a:pPr>
            <a:r>
              <a:rPr lang="en-US" dirty="0"/>
              <a:t>A905 Edit Update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Implementing 11/21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Bypass this edit when the member has Medicare or Third Party Insurance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93298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>
          <a:extLst>
            <a:ext uri="{FF2B5EF4-FFF2-40B4-BE49-F238E27FC236}">
              <a16:creationId xmlns:a16="http://schemas.microsoft.com/office/drawing/2014/main" id="{12A18CD5-97AB-B487-7DD3-CF3ABAF1AE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3">
            <a:extLst>
              <a:ext uri="{FF2B5EF4-FFF2-40B4-BE49-F238E27FC236}">
                <a16:creationId xmlns:a16="http://schemas.microsoft.com/office/drawing/2014/main" id="{D96024F0-2D18-78EE-2B16-837FC56DE5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</a:pPr>
            <a:r>
              <a:rPr lang="en-US"/>
              <a:t>Recent and Upcoming System Changes Cont.</a:t>
            </a:r>
            <a:endParaRPr/>
          </a:p>
        </p:txBody>
      </p:sp>
      <p:sp>
        <p:nvSpPr>
          <p:cNvPr id="226" name="Google Shape;226;p33">
            <a:extLst>
              <a:ext uri="{FF2B5EF4-FFF2-40B4-BE49-F238E27FC236}">
                <a16:creationId xmlns:a16="http://schemas.microsoft.com/office/drawing/2014/main" id="{7261C0E9-BC15-73C0-878C-FEA22DDBD7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193" y="1047750"/>
            <a:ext cx="8334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None/>
            </a:pPr>
            <a:r>
              <a:rPr lang="en-US" dirty="0"/>
              <a:t>U262 Edit Update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Implementing 12/19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Check for days from members date of death and bypass U262 for up to 4 hours per day of direct skilled nursing services when the services are within 7 days of members date of death.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12345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System Enhancements</a:t>
            </a:r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body" idx="1"/>
          </p:nvPr>
        </p:nvSpPr>
        <p:spPr>
          <a:xfrm>
            <a:off x="457200" y="1047750"/>
            <a:ext cx="83340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l" rtl="0">
              <a:spcBef>
                <a:spcPts val="2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Ethnicity on 834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Updates to VFC Edits as discussed in the MCO Encounter Meetings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dirty="0"/>
              <a:t>Z628 and DAP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MES Modernization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CAA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ROPA (FFS)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7"/>
          <p:cNvSpPr txBox="1">
            <a:spLocks noGrp="1"/>
          </p:cNvSpPr>
          <p:nvPr>
            <p:ph type="title"/>
          </p:nvPr>
        </p:nvSpPr>
        <p:spPr>
          <a:xfrm>
            <a:off x="457200" y="171433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Agenda Topics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8"/>
          <p:cNvSpPr txBox="1"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>
            <a:spLocks noGrp="1"/>
          </p:cNvSpPr>
          <p:nvPr>
            <p:ph type="subTitle" idx="1"/>
          </p:nvPr>
        </p:nvSpPr>
        <p:spPr>
          <a:xfrm>
            <a:off x="457200" y="2762250"/>
            <a:ext cx="82296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</a:pPr>
            <a:r>
              <a:rPr lang="en-US"/>
              <a:t>Welcome</a:t>
            </a:r>
            <a:endParaRPr/>
          </a:p>
        </p:txBody>
      </p:sp>
      <p:sp>
        <p:nvSpPr>
          <p:cNvPr id="178" name="Google Shape;178;p25"/>
          <p:cNvSpPr txBox="1">
            <a:spLocks noGrp="1"/>
          </p:cNvSpPr>
          <p:nvPr>
            <p:ph type="body" idx="1"/>
          </p:nvPr>
        </p:nvSpPr>
        <p:spPr>
          <a:xfrm>
            <a:off x="457200" y="10477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None/>
            </a:pPr>
            <a:r>
              <a:rPr lang="en-US" dirty="0"/>
              <a:t>Hiring Cap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Down staff on Encounters Team</a:t>
            </a:r>
            <a:endParaRPr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May result in delays in override processing and technical assistance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H2O</a:t>
            </a:r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body" idx="1"/>
          </p:nvPr>
        </p:nvSpPr>
        <p:spPr>
          <a:xfrm>
            <a:off x="276686" y="1047750"/>
            <a:ext cx="8410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None/>
            </a:pPr>
            <a:r>
              <a:rPr lang="en-US" dirty="0"/>
              <a:t>Member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Exception Codes on Unique Population File</a:t>
            </a:r>
          </a:p>
          <a:p>
            <a:pPr lvl="1" indent="-381000">
              <a:spcBef>
                <a:spcPts val="0"/>
              </a:spcBef>
              <a:buSzPts val="2400"/>
              <a:buChar char="•"/>
            </a:pPr>
            <a:r>
              <a:rPr lang="en-US" dirty="0"/>
              <a:t>HE – H2O Eligible Member</a:t>
            </a:r>
          </a:p>
          <a:p>
            <a:pPr lvl="1" indent="-381000">
              <a:spcBef>
                <a:spcPts val="0"/>
              </a:spcBef>
              <a:buSzPts val="2400"/>
              <a:buChar char="•"/>
            </a:pPr>
            <a:r>
              <a:rPr lang="en-US" dirty="0"/>
              <a:t>RA – H2O Rental Assistance Member (6 month limit)</a:t>
            </a:r>
            <a:endParaRPr dirty="0"/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Provider Types</a:t>
            </a:r>
          </a:p>
          <a:p>
            <a:pPr>
              <a:spcBef>
                <a:spcPts val="0"/>
              </a:spcBef>
            </a:pPr>
            <a:r>
              <a:rPr lang="en-US" dirty="0"/>
              <a:t>HA – Statewide Housing Administrator (ABC Housing 212129)</a:t>
            </a:r>
          </a:p>
          <a:p>
            <a:pPr>
              <a:spcBef>
                <a:spcPts val="0"/>
              </a:spcBef>
            </a:pPr>
            <a:r>
              <a:rPr lang="en-US" dirty="0"/>
              <a:t>ES – Enhanced Shelter Provider</a:t>
            </a:r>
          </a:p>
          <a:p>
            <a:pPr>
              <a:spcBef>
                <a:spcPts val="0"/>
              </a:spcBef>
            </a:pPr>
            <a:r>
              <a:rPr lang="en-US" dirty="0"/>
              <a:t>HO – H2O Provider</a:t>
            </a:r>
          </a:p>
          <a:p>
            <a:pPr>
              <a:spcBef>
                <a:spcPts val="0"/>
              </a:spcBef>
            </a:pPr>
            <a:r>
              <a:rPr lang="en-US" dirty="0"/>
              <a:t>H2O Program Administrator (211880)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>
          <a:extLst>
            <a:ext uri="{FF2B5EF4-FFF2-40B4-BE49-F238E27FC236}">
              <a16:creationId xmlns:a16="http://schemas.microsoft.com/office/drawing/2014/main" id="{4E738402-1BFF-B023-A766-5179170E61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6">
            <a:extLst>
              <a:ext uri="{FF2B5EF4-FFF2-40B4-BE49-F238E27FC236}">
                <a16:creationId xmlns:a16="http://schemas.microsoft.com/office/drawing/2014/main" id="{4540E7C2-432B-42FF-7DFE-B9DF8E8B0E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dirty="0"/>
              <a:t>H2O Cont.</a:t>
            </a:r>
            <a:endParaRPr dirty="0"/>
          </a:p>
        </p:txBody>
      </p:sp>
      <p:sp>
        <p:nvSpPr>
          <p:cNvPr id="184" name="Google Shape;184;p26">
            <a:extLst>
              <a:ext uri="{FF2B5EF4-FFF2-40B4-BE49-F238E27FC236}">
                <a16:creationId xmlns:a16="http://schemas.microsoft.com/office/drawing/2014/main" id="{720A8B9B-89B0-E100-C5B0-1A78AF51B75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6686" y="1047750"/>
            <a:ext cx="8410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None/>
            </a:pPr>
            <a:r>
              <a:rPr lang="en-US" dirty="0"/>
              <a:t>Encounter Edits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P606 – H2O FFS Only</a:t>
            </a:r>
            <a:endParaRPr dirty="0"/>
          </a:p>
          <a:p>
            <a:pPr lvl="1" indent="-381000">
              <a:spcBef>
                <a:spcPts val="0"/>
              </a:spcBef>
              <a:buSzPts val="2400"/>
              <a:buChar char="•"/>
            </a:pPr>
            <a:r>
              <a:rPr lang="en-US" dirty="0"/>
              <a:t>Any encounters with the provider type HA, ES or HO</a:t>
            </a:r>
          </a:p>
          <a:p>
            <a:pPr lvl="1" indent="-381000">
              <a:spcBef>
                <a:spcPts val="0"/>
              </a:spcBef>
              <a:buSzPts val="2400"/>
              <a:buChar char="•"/>
            </a:pPr>
            <a:r>
              <a:rPr lang="en-US" dirty="0"/>
              <a:t>Any encounters with the H2O Program Administrator (211880)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This edit is a denial</a:t>
            </a:r>
          </a:p>
          <a:p>
            <a:pPr marL="76200" lvl="0" indent="0" algn="l" rtl="0"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dirty="0"/>
              <a:t>Utilization</a:t>
            </a:r>
          </a:p>
          <a:p>
            <a:pPr>
              <a:spcBef>
                <a:spcPts val="0"/>
              </a:spcBef>
            </a:pPr>
            <a:r>
              <a:rPr lang="en-US" dirty="0"/>
              <a:t>H2O Claims Utilization will be on the Dex (Blind Spot) File.</a:t>
            </a:r>
          </a:p>
        </p:txBody>
      </p:sp>
    </p:spTree>
    <p:extLst>
      <p:ext uri="{BB962C8B-B14F-4D97-AF65-F5344CB8AC3E}">
        <p14:creationId xmlns:p14="http://schemas.microsoft.com/office/powerpoint/2010/main" val="2564735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4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EDI Vendor</a:t>
            </a:r>
            <a:endParaRPr/>
          </a:p>
        </p:txBody>
      </p:sp>
      <p:sp>
        <p:nvSpPr>
          <p:cNvPr id="233" name="Google Shape;233;p34"/>
          <p:cNvSpPr txBox="1">
            <a:spLocks noGrp="1"/>
          </p:cNvSpPr>
          <p:nvPr>
            <p:ph type="body" idx="1"/>
          </p:nvPr>
        </p:nvSpPr>
        <p:spPr>
          <a:xfrm>
            <a:off x="457200" y="1047750"/>
            <a:ext cx="8334000" cy="3581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dirty="0"/>
              <a:t>AHCCCS is changing EDI Vendors</a:t>
            </a:r>
            <a:endParaRPr dirty="0"/>
          </a:p>
          <a:p>
            <a:pPr marL="457200" lvl="0" indent="-381000" algn="l" rtl="0">
              <a:spcBef>
                <a:spcPts val="20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Implemented 11/8/24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AHCCCS will now enforce TR3 edits for inbound 837 files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Transaction Insight Correction Process will not be immediately available at implementation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dirty="0"/>
              <a:t>Correction process will be developed after implementation</a:t>
            </a:r>
            <a:endParaRPr dirty="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dirty="0"/>
              <a:t>Until implemented, will need to correct and resubmit EDI files through SFTP</a:t>
            </a:r>
          </a:p>
          <a:p>
            <a:pPr marL="431800" indent="-342900">
              <a:spcBef>
                <a:spcPts val="0"/>
              </a:spcBef>
              <a:buSzPts val="2200"/>
            </a:pPr>
            <a:r>
              <a:rPr lang="en-US" dirty="0"/>
              <a:t>Health Plan </a:t>
            </a:r>
            <a:r>
              <a:rPr lang="en-US"/>
              <a:t>EDI Training 11/18/24 at 8 am</a:t>
            </a:r>
            <a:endParaRPr dirty="0"/>
          </a:p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</a:pPr>
            <a:r>
              <a:rPr lang="en-US" dirty="0"/>
              <a:t>EPD DSNP Alignment</a:t>
            </a:r>
            <a:endParaRPr dirty="0"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1"/>
          </p:nvPr>
        </p:nvSpPr>
        <p:spPr>
          <a:xfrm>
            <a:off x="457193" y="1047750"/>
            <a:ext cx="8334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indent="-342900">
              <a:spcBef>
                <a:spcPts val="0"/>
              </a:spcBef>
            </a:pPr>
            <a:r>
              <a:rPr lang="en-US" dirty="0"/>
              <a:t>Effective 1/1/25 CMS regulation requires the member’s EPD Medicaid Plan be aligned with their DSNP Plan if possible.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EPD enrollment will now look at the member’s DSNP (MHMO record in PMMIS) to see if there is an aligned DSNP plan and if so, enroll accordingly.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If AHCCCS receives a DSNP plan change from CMS on an EPD member, AHCCCS will re-evaluate enrollment and if the DSNP plan aligns with another plan in the member’s GSA, then the member’s plan will be changed accordingly.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>
          <a:extLst>
            <a:ext uri="{FF2B5EF4-FFF2-40B4-BE49-F238E27FC236}">
              <a16:creationId xmlns:a16="http://schemas.microsoft.com/office/drawing/2014/main" id="{937BB796-50C5-4C0A-15B7-FF1906BEBA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>
            <a:extLst>
              <a:ext uri="{FF2B5EF4-FFF2-40B4-BE49-F238E27FC236}">
                <a16:creationId xmlns:a16="http://schemas.microsoft.com/office/drawing/2014/main" id="{1DFF1CEC-4136-A926-421E-AC031BADE6F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</a:pPr>
            <a:r>
              <a:rPr lang="en-US" dirty="0"/>
              <a:t>EPD DSNP Alignment Cont.</a:t>
            </a:r>
            <a:endParaRPr dirty="0"/>
          </a:p>
        </p:txBody>
      </p:sp>
      <p:sp>
        <p:nvSpPr>
          <p:cNvPr id="196" name="Google Shape;196;p28">
            <a:extLst>
              <a:ext uri="{FF2B5EF4-FFF2-40B4-BE49-F238E27FC236}">
                <a16:creationId xmlns:a16="http://schemas.microsoft.com/office/drawing/2014/main" id="{F12F65CE-8C82-7B6B-A29D-253A1FD054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193" y="1047750"/>
            <a:ext cx="8334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95300" indent="-342900">
              <a:spcBef>
                <a:spcPts val="0"/>
              </a:spcBef>
            </a:pPr>
            <a:r>
              <a:rPr lang="en-US" dirty="0"/>
              <a:t>AHCCCS will be working on a new annual enrollment letter for members that are in an aligned DSNP.</a:t>
            </a:r>
          </a:p>
          <a:p>
            <a:pPr marL="495300" indent="-342900">
              <a:spcBef>
                <a:spcPts val="0"/>
              </a:spcBef>
            </a:pPr>
            <a:r>
              <a:rPr lang="en-US" dirty="0"/>
              <a:t>Members that are currently unaligned will all be re-evaluated effective 1/1/25 and if they align to another plan in their GSA, the enrollment will update accordingly.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8038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</a:pPr>
            <a:r>
              <a:rPr lang="en-US" dirty="0"/>
              <a:t>Recent and Upcoming System Changes</a:t>
            </a:r>
            <a:endParaRPr dirty="0"/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1"/>
          </p:nvPr>
        </p:nvSpPr>
        <p:spPr>
          <a:xfrm>
            <a:off x="457193" y="1047750"/>
            <a:ext cx="8334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None/>
            </a:pPr>
            <a:r>
              <a:rPr lang="en-US" dirty="0"/>
              <a:t>H051 Enhancement (dates of service after 7/18/24)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Service Provider NPI Can’t be in Note Field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9XXXX HCPC Codes Can’t have all 9’s in Note Field</a:t>
            </a:r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–"/>
            </a:pP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HCPC Codes 97151 – 97156 </a:t>
            </a:r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are exceptions and are eligible to be overridden until system change for these exceptions can be implemented.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457200" y="13563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libri"/>
              <a:buNone/>
            </a:pPr>
            <a:r>
              <a:rPr lang="en-US"/>
              <a:t>Recent and Upcoming System Changes Cont.</a:t>
            </a:r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body" idx="1"/>
          </p:nvPr>
        </p:nvSpPr>
        <p:spPr>
          <a:xfrm>
            <a:off x="457193" y="1047750"/>
            <a:ext cx="83340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spcBef>
                <a:spcPts val="0"/>
              </a:spcBef>
              <a:spcAft>
                <a:spcPts val="0"/>
              </a:spcAft>
              <a:buClr>
                <a:srgbClr val="2C2C2C"/>
              </a:buClr>
              <a:buSzPts val="2400"/>
              <a:buNone/>
            </a:pPr>
            <a:r>
              <a:rPr lang="en-US" dirty="0"/>
              <a:t>Dex Tooth History</a:t>
            </a:r>
            <a:endParaRPr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Added dental fields to the monthly Dex file.</a:t>
            </a: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Implemented 7/18/24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20 PowerPoint template">
  <a:themeElements>
    <a:clrScheme name="Custom 35">
      <a:dk1>
        <a:srgbClr val="2C2B2B"/>
      </a:dk1>
      <a:lt1>
        <a:srgbClr val="FFFFFF"/>
      </a:lt1>
      <a:dk2>
        <a:srgbClr val="000000"/>
      </a:dk2>
      <a:lt2>
        <a:srgbClr val="FFFFFF"/>
      </a:lt2>
      <a:accent1>
        <a:srgbClr val="338DCC"/>
      </a:accent1>
      <a:accent2>
        <a:srgbClr val="FFCB08"/>
      </a:accent2>
      <a:accent3>
        <a:srgbClr val="702339"/>
      </a:accent3>
      <a:accent4>
        <a:srgbClr val="567C50"/>
      </a:accent4>
      <a:accent5>
        <a:srgbClr val="CA7D2F"/>
      </a:accent5>
      <a:accent6>
        <a:srgbClr val="00728A"/>
      </a:accent6>
      <a:hlink>
        <a:srgbClr val="217EBE"/>
      </a:hlink>
      <a:folHlink>
        <a:srgbClr val="7023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560</Words>
  <Application>Microsoft Office PowerPoint</Application>
  <PresentationFormat>On-screen Show (16:9)</PresentationFormat>
  <Paragraphs>79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Courier New</vt:lpstr>
      <vt:lpstr>Noto Sans Symbols</vt:lpstr>
      <vt:lpstr>Twentieth Century</vt:lpstr>
      <vt:lpstr>2020 PowerPoint template</vt:lpstr>
      <vt:lpstr>Technical Consortium</vt:lpstr>
      <vt:lpstr>Welcome</vt:lpstr>
      <vt:lpstr>H2O</vt:lpstr>
      <vt:lpstr>H2O Cont.</vt:lpstr>
      <vt:lpstr>EDI Vendor</vt:lpstr>
      <vt:lpstr>EPD DSNP Alignment</vt:lpstr>
      <vt:lpstr>EPD DSNP Alignment Cont.</vt:lpstr>
      <vt:lpstr>Recent and Upcoming System Changes</vt:lpstr>
      <vt:lpstr>Recent and Upcoming System Changes Cont.</vt:lpstr>
      <vt:lpstr>Recent and Upcoming System Changes Cont.</vt:lpstr>
      <vt:lpstr>Recent and Upcoming System Changes Cont.</vt:lpstr>
      <vt:lpstr>Recent and Upcoming System Changes Cont.</vt:lpstr>
      <vt:lpstr>Recent and Upcoming System Changes Cont.</vt:lpstr>
      <vt:lpstr>Future System Enhancements</vt:lpstr>
      <vt:lpstr>Future Agenda Topics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Rudnick, David</dc:creator>
  <cp:lastModifiedBy>Rudnick, David</cp:lastModifiedBy>
  <cp:revision>8</cp:revision>
  <dcterms:modified xsi:type="dcterms:W3CDTF">2024-11-12T15:39:54Z</dcterms:modified>
</cp:coreProperties>
</file>