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25"/>
  </p:notesMasterIdLst>
  <p:sldIdLst>
    <p:sldId id="256" r:id="rId5"/>
    <p:sldId id="291" r:id="rId6"/>
    <p:sldId id="257" r:id="rId7"/>
    <p:sldId id="297" r:id="rId8"/>
    <p:sldId id="303" r:id="rId9"/>
    <p:sldId id="305" r:id="rId10"/>
    <p:sldId id="295" r:id="rId11"/>
    <p:sldId id="301" r:id="rId12"/>
    <p:sldId id="306" r:id="rId13"/>
    <p:sldId id="296" r:id="rId14"/>
    <p:sldId id="260" r:id="rId15"/>
    <p:sldId id="298" r:id="rId16"/>
    <p:sldId id="262" r:id="rId17"/>
    <p:sldId id="264" r:id="rId18"/>
    <p:sldId id="266" r:id="rId19"/>
    <p:sldId id="299" r:id="rId20"/>
    <p:sldId id="268" r:id="rId21"/>
    <p:sldId id="293" r:id="rId22"/>
    <p:sldId id="270" r:id="rId23"/>
    <p:sldId id="271" r:id="rId24"/>
  </p:sldIdLst>
  <p:sldSz cx="9144000" cy="5143500" type="screen16x9"/>
  <p:notesSz cx="6858000" cy="9144000"/>
  <p:embeddedFontLst>
    <p:embeddedFont>
      <p:font typeface="Cambria" panose="02040503050406030204" pitchFamily="18" charset="0"/>
      <p:regular r:id="rId26"/>
      <p:bold r:id="rId27"/>
      <p:italic r:id="rId28"/>
      <p:boldItalic r:id="rId29"/>
    </p:embeddedFont>
    <p:embeddedFont>
      <p:font typeface="Lexend" pitchFamily="2" charset="0"/>
      <p:regular r:id="rId30"/>
      <p:bold r:id="rId31"/>
    </p:embeddedFont>
    <p:embeddedFont>
      <p:font typeface="Lexend Medium" pitchFamily="2"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68EA7-391F-7C16-5058-00E259349573}" v="24" dt="2026-01-16T15:29:27.941"/>
    <p1510:client id="{992E445C-7ADE-EF46-E5BC-BABE8BC3F6A2}" v="140" dt="2026-01-16T18:51:20.204"/>
    <p1510:client id="{9DFAF241-8B20-455F-9848-C3640AE3A6C3}" v="1554" dt="2026-01-15T21:57:26.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0edab48d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17" name="Google Shape;217;g30edab48d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06ff640d55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41" name="Google Shape;241;g306ff640d55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06ff640d55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53" name="Google Shape;253;g306ff640d55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06ff640d55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306ff640d55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06ff640d55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76" name="Google Shape;276;g306ff640d55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AHCCCS staff is </a:t>
            </a:r>
            <a:r>
              <a:rPr lang="en-US"/>
              <a:t>starting next week to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06ff640d55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86" name="Google Shape;286;g306ff640d55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I have added HR1 to the Future topics.  We do not have any information to share at this time, since AHCCCS is in the requirements phase currently.  We are going to determine if a workgroup make more sense for this project or if it will be part of the Technical Consortium. As you know the impacts is </a:t>
            </a:r>
            <a:r>
              <a:rPr lang="en-US" sz="800" b="0" i="0" u="none" strike="noStrike" cap="none">
                <a:solidFill>
                  <a:srgbClr val="000000"/>
                </a:solidFill>
                <a:latin typeface="Arial"/>
                <a:ea typeface="Arial"/>
                <a:cs typeface="Arial"/>
                <a:sym typeface="Arial"/>
              </a:rPr>
              <a:t>– </a:t>
            </a:r>
            <a:r>
              <a:rPr lang="en-US" sz="800" b="0" i="0" u="none" strike="noStrike" cap="none">
                <a:solidFill>
                  <a:srgbClr val="0070C0"/>
                </a:solidFill>
                <a:latin typeface="Arial"/>
                <a:ea typeface="Arial"/>
                <a:cs typeface="Arial"/>
                <a:sym typeface="Arial"/>
              </a:rPr>
              <a:t>community engagement; Member Address-mechanism you already have; 6 month renewal-process exists.  </a:t>
            </a:r>
            <a:r>
              <a:rPr lang="en-US"/>
              <a:t> More Information to come. </a:t>
            </a:r>
          </a:p>
        </p:txBody>
      </p:sp>
    </p:spTree>
    <p:extLst>
      <p:ext uri="{BB962C8B-B14F-4D97-AF65-F5344CB8AC3E}">
        <p14:creationId xmlns:p14="http://schemas.microsoft.com/office/powerpoint/2010/main" val="1240455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06ff640d55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96" name="Google Shape;296;g306ff640d55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06ff640d55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02" name="Google Shape;302;g306ff640d55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06ff640d55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23" name="Google Shape;223;g306ff640d55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3BF43BE8-18B8-82AC-8F30-52F5B21E33D6}"/>
            </a:ext>
          </a:extLst>
        </p:cNvPr>
        <p:cNvGrpSpPr/>
        <p:nvPr/>
      </p:nvGrpSpPr>
      <p:grpSpPr>
        <a:xfrm>
          <a:off x="0" y="0"/>
          <a:ext cx="0" cy="0"/>
          <a:chOff x="0" y="0"/>
          <a:chExt cx="0" cy="0"/>
        </a:xfrm>
      </p:grpSpPr>
      <p:sp>
        <p:nvSpPr>
          <p:cNvPr id="240" name="Google Shape;240;g306ff640d55_0_320:notes">
            <a:extLst>
              <a:ext uri="{FF2B5EF4-FFF2-40B4-BE49-F238E27FC236}">
                <a16:creationId xmlns:a16="http://schemas.microsoft.com/office/drawing/2014/main" id="{221B25A2-301C-69A1-FA0D-1CC5089BAD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41" name="Google Shape;241;g306ff640d55_0_320:notes">
            <a:extLst>
              <a:ext uri="{FF2B5EF4-FFF2-40B4-BE49-F238E27FC236}">
                <a16:creationId xmlns:a16="http://schemas.microsoft.com/office/drawing/2014/main" id="{858AFBEC-FB73-1B57-B683-DB6F7B53A6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58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a:extLst>
            <a:ext uri="{FF2B5EF4-FFF2-40B4-BE49-F238E27FC236}">
              <a16:creationId xmlns:a16="http://schemas.microsoft.com/office/drawing/2014/main" id="{BDDAF628-5A02-7453-6711-087955552144}"/>
            </a:ext>
          </a:extLst>
        </p:cNvPr>
        <p:cNvGrpSpPr/>
        <p:nvPr/>
      </p:nvGrpSpPr>
      <p:grpSpPr>
        <a:xfrm>
          <a:off x="0" y="0"/>
          <a:ext cx="0" cy="0"/>
          <a:chOff x="0" y="0"/>
          <a:chExt cx="0" cy="0"/>
        </a:xfrm>
      </p:grpSpPr>
      <p:sp>
        <p:nvSpPr>
          <p:cNvPr id="270" name="Google Shape;270;g311ad2536bb_0_6:notes">
            <a:extLst>
              <a:ext uri="{FF2B5EF4-FFF2-40B4-BE49-F238E27FC236}">
                <a16:creationId xmlns:a16="http://schemas.microsoft.com/office/drawing/2014/main" id="{C3BE1609-4C0F-3404-A3C1-2E8388B1B7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71" name="Google Shape;271;g311ad2536bb_0_6:notes">
            <a:extLst>
              <a:ext uri="{FF2B5EF4-FFF2-40B4-BE49-F238E27FC236}">
                <a16:creationId xmlns:a16="http://schemas.microsoft.com/office/drawing/2014/main" id="{75419F47-5723-25AC-791F-F68956E201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07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solidFill>
                  <a:srgbClr val="00B0F0"/>
                </a:solidFill>
                <a:latin typeface="Cambria"/>
              </a:rPr>
              <a:t>Urgent issues:  Like SMI meds; surgery coming up...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solidFill>
                  <a:srgbClr val="00B0F0"/>
                </a:solidFill>
                <a:latin typeface="Cambria"/>
              </a:rPr>
              <a:t>Please hold off in submitting 2, 3rd, 4th requests to TCU</a:t>
            </a:r>
            <a:endParaRPr lang="en-US" sz="1100">
              <a:solidFill>
                <a:srgbClr val="00B0F0"/>
              </a:solidFill>
            </a:endParaRPr>
          </a:p>
        </p:txBody>
      </p:sp>
    </p:spTree>
    <p:extLst>
      <p:ext uri="{BB962C8B-B14F-4D97-AF65-F5344CB8AC3E}">
        <p14:creationId xmlns:p14="http://schemas.microsoft.com/office/powerpoint/2010/main" val="172924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791688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Please work with your providers to get the duplicated in an omitted status, so your encounters can go through</a:t>
            </a:r>
          </a:p>
        </p:txBody>
      </p:sp>
    </p:spTree>
    <p:extLst>
      <p:ext uri="{BB962C8B-B14F-4D97-AF65-F5344CB8AC3E}">
        <p14:creationId xmlns:p14="http://schemas.microsoft.com/office/powerpoint/2010/main" val="2747791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Example: visit date is 6/7/2025 with a call in time of Midnight; from the user interface all matched the encounter.  On the backend the system took that time as 11:00pm and changed the date to 6/682025.  resulted in no visit found.</a:t>
            </a:r>
          </a:p>
        </p:txBody>
      </p:sp>
    </p:spTree>
    <p:extLst>
      <p:ext uri="{BB962C8B-B14F-4D97-AF65-F5344CB8AC3E}">
        <p14:creationId xmlns:p14="http://schemas.microsoft.com/office/powerpoint/2010/main" val="393212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9600A3D0-4DA8-D0E3-E579-85C597906798}"/>
            </a:ext>
          </a:extLst>
        </p:cNvPr>
        <p:cNvGrpSpPr/>
        <p:nvPr/>
      </p:nvGrpSpPr>
      <p:grpSpPr>
        <a:xfrm>
          <a:off x="0" y="0"/>
          <a:ext cx="0" cy="0"/>
          <a:chOff x="0" y="0"/>
          <a:chExt cx="0" cy="0"/>
        </a:xfrm>
      </p:grpSpPr>
      <p:sp>
        <p:nvSpPr>
          <p:cNvPr id="222" name="Google Shape;222;g306ff640d55_0_236:notes">
            <a:extLst>
              <a:ext uri="{FF2B5EF4-FFF2-40B4-BE49-F238E27FC236}">
                <a16:creationId xmlns:a16="http://schemas.microsoft.com/office/drawing/2014/main" id="{3F67EA93-9EEB-38FA-B359-D623DFD8A7F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23" name="Google Shape;223;g306ff640d55_0_236:notes">
            <a:extLst>
              <a:ext uri="{FF2B5EF4-FFF2-40B4-BE49-F238E27FC236}">
                <a16:creationId xmlns:a16="http://schemas.microsoft.com/office/drawing/2014/main" id="{4903BC80-6E2C-5696-578B-9A1BFD4F9E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7357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36999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sp>
        <p:nvSpPr>
          <p:cNvPr id="10" name="Google Shape;10;p2"/>
          <p:cNvSpPr txBox="1">
            <a:spLocks noGrp="1"/>
          </p:cNvSpPr>
          <p:nvPr>
            <p:ph type="title"/>
          </p:nvPr>
        </p:nvSpPr>
        <p:spPr>
          <a:xfrm>
            <a:off x="2412300" y="2741400"/>
            <a:ext cx="6319200" cy="929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2900"/>
              <a:buFont typeface="Lexend"/>
              <a:buNone/>
              <a:defRPr sz="2900" b="1">
                <a:solidFill>
                  <a:schemeClr val="lt1"/>
                </a:solidFill>
                <a:latin typeface="Lexend"/>
                <a:ea typeface="Lexend"/>
                <a:cs typeface="Lexend"/>
                <a:sym typeface="Lexend"/>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1" name="Google Shape;11;p2"/>
          <p:cNvSpPr txBox="1">
            <a:spLocks noGrp="1"/>
          </p:cNvSpPr>
          <p:nvPr>
            <p:ph type="title" idx="2"/>
          </p:nvPr>
        </p:nvSpPr>
        <p:spPr>
          <a:xfrm>
            <a:off x="2412300" y="3750250"/>
            <a:ext cx="6319200" cy="1272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200"/>
              <a:buNone/>
              <a:defRPr sz="2200" b="0">
                <a:solidFill>
                  <a:schemeClr val="lt1"/>
                </a:solidFill>
              </a:defRPr>
            </a:lvl1pPr>
            <a:lvl2pPr lvl="1">
              <a:spcBef>
                <a:spcPts val="0"/>
              </a:spcBef>
              <a:spcAft>
                <a:spcPts val="0"/>
              </a:spcAft>
              <a:buSzPts val="2800"/>
              <a:buFont typeface="Lexend Medium"/>
              <a:buNone/>
              <a:defRPr>
                <a:latin typeface="Lexend Medium"/>
                <a:ea typeface="Lexend Medium"/>
                <a:cs typeface="Lexend Medium"/>
                <a:sym typeface="Lexend Medium"/>
              </a:defRPr>
            </a:lvl2pPr>
            <a:lvl3pPr lvl="2">
              <a:spcBef>
                <a:spcPts val="0"/>
              </a:spcBef>
              <a:spcAft>
                <a:spcPts val="0"/>
              </a:spcAft>
              <a:buSzPts val="2800"/>
              <a:buFont typeface="Lexend Medium"/>
              <a:buNone/>
              <a:defRPr>
                <a:latin typeface="Lexend Medium"/>
                <a:ea typeface="Lexend Medium"/>
                <a:cs typeface="Lexend Medium"/>
                <a:sym typeface="Lexend Medium"/>
              </a:defRPr>
            </a:lvl3pPr>
            <a:lvl4pPr lvl="3">
              <a:spcBef>
                <a:spcPts val="0"/>
              </a:spcBef>
              <a:spcAft>
                <a:spcPts val="0"/>
              </a:spcAft>
              <a:buSzPts val="2800"/>
              <a:buFont typeface="Lexend Medium"/>
              <a:buNone/>
              <a:defRPr>
                <a:latin typeface="Lexend Medium"/>
                <a:ea typeface="Lexend Medium"/>
                <a:cs typeface="Lexend Medium"/>
                <a:sym typeface="Lexend Medium"/>
              </a:defRPr>
            </a:lvl4pPr>
            <a:lvl5pPr lvl="4">
              <a:spcBef>
                <a:spcPts val="0"/>
              </a:spcBef>
              <a:spcAft>
                <a:spcPts val="0"/>
              </a:spcAft>
              <a:buSzPts val="2800"/>
              <a:buFont typeface="Lexend Medium"/>
              <a:buNone/>
              <a:defRPr>
                <a:latin typeface="Lexend Medium"/>
                <a:ea typeface="Lexend Medium"/>
                <a:cs typeface="Lexend Medium"/>
                <a:sym typeface="Lexend Medium"/>
              </a:defRPr>
            </a:lvl5pPr>
            <a:lvl6pPr lvl="5">
              <a:spcBef>
                <a:spcPts val="0"/>
              </a:spcBef>
              <a:spcAft>
                <a:spcPts val="0"/>
              </a:spcAft>
              <a:buSzPts val="2800"/>
              <a:buFont typeface="Lexend Medium"/>
              <a:buNone/>
              <a:defRPr>
                <a:latin typeface="Lexend Medium"/>
                <a:ea typeface="Lexend Medium"/>
                <a:cs typeface="Lexend Medium"/>
                <a:sym typeface="Lexend Medium"/>
              </a:defRPr>
            </a:lvl6pPr>
            <a:lvl7pPr lvl="6">
              <a:spcBef>
                <a:spcPts val="0"/>
              </a:spcBef>
              <a:spcAft>
                <a:spcPts val="0"/>
              </a:spcAft>
              <a:buSzPts val="2800"/>
              <a:buFont typeface="Lexend Medium"/>
              <a:buNone/>
              <a:defRPr>
                <a:latin typeface="Lexend Medium"/>
                <a:ea typeface="Lexend Medium"/>
                <a:cs typeface="Lexend Medium"/>
                <a:sym typeface="Lexend Medium"/>
              </a:defRPr>
            </a:lvl7pPr>
            <a:lvl8pPr lvl="7">
              <a:spcBef>
                <a:spcPts val="0"/>
              </a:spcBef>
              <a:spcAft>
                <a:spcPts val="0"/>
              </a:spcAft>
              <a:buSzPts val="2800"/>
              <a:buFont typeface="Lexend Medium"/>
              <a:buNone/>
              <a:defRPr>
                <a:latin typeface="Lexend Medium"/>
                <a:ea typeface="Lexend Medium"/>
                <a:cs typeface="Lexend Medium"/>
                <a:sym typeface="Lexend Medium"/>
              </a:defRPr>
            </a:lvl8pPr>
            <a:lvl9pPr lvl="8">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pic>
        <p:nvPicPr>
          <p:cNvPr id="12" name="Google Shape;12;p2"/>
          <p:cNvPicPr preferRelativeResize="0"/>
          <p:nvPr/>
        </p:nvPicPr>
        <p:blipFill rotWithShape="1">
          <a:blip r:embed="rId3">
            <a:alphaModFix/>
          </a:blip>
          <a:srcRect b="12732"/>
          <a:stretch/>
        </p:blipFill>
        <p:spPr>
          <a:xfrm>
            <a:off x="3323939" y="1138750"/>
            <a:ext cx="4495923" cy="1433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311700" y="133975"/>
            <a:ext cx="8520600" cy="868680"/>
          </a:xfrm>
          <a:prstGeom prst="rect">
            <a:avLst/>
          </a:prstGeom>
        </p:spPr>
        <p:txBody>
          <a:bodyPr spcFirstLastPara="1" wrap="square" lIns="91425" tIns="91425" rIns="91425" bIns="91425" anchor="b" anchorCtr="0">
            <a:noAutofit/>
          </a:bodyPr>
          <a:lstStyle>
            <a:lvl1pPr marL="0" marR="0" lvl="0" indent="0" algn="l" rtl="0">
              <a:lnSpc>
                <a:spcPct val="95000"/>
              </a:lnSpc>
              <a:spcBef>
                <a:spcPts val="0"/>
              </a:spcBef>
              <a:spcAft>
                <a:spcPts val="0"/>
              </a:spcAft>
              <a:buClr>
                <a:schemeClr val="accent2"/>
              </a:buClr>
              <a:buSzPts val="2800"/>
              <a:buFont typeface="Lexend"/>
              <a:buNone/>
              <a:defRPr>
                <a:solidFill>
                  <a:schemeClr val="accent2"/>
                </a:solidFill>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20" name="Google Shape;120;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2"/>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
        <p:nvSpPr>
          <p:cNvPr id="121" name="Google Shape;121;p19"/>
          <p:cNvSpPr txBox="1">
            <a:spLocks noGrp="1"/>
          </p:cNvSpPr>
          <p:nvPr>
            <p:ph type="body" idx="2"/>
          </p:nvPr>
        </p:nvSpPr>
        <p:spPr>
          <a:xfrm>
            <a:off x="4551500" y="1152475"/>
            <a:ext cx="39999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500"/>
              </a:spcAft>
              <a:buClr>
                <a:schemeClr val="accent2"/>
              </a:buClr>
              <a:buSzPts val="1800"/>
              <a:buFont typeface="Lexend"/>
              <a:buChar char="●"/>
              <a:defRPr>
                <a:latin typeface="Lexend"/>
                <a:ea typeface="Lexend"/>
                <a:cs typeface="Lexend"/>
                <a:sym typeface="Lexend"/>
              </a:defRPr>
            </a:lvl1pPr>
            <a:lvl2pPr marL="914400" lvl="1" indent="-336550" rtl="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rtl="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rtl="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rtl="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rtl="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rtl="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rtl="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rtl="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122" name="Google Shape;122;p19"/>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23" name="Google Shape;123;p19"/>
          <p:cNvCxnSpPr/>
          <p:nvPr/>
        </p:nvCxnSpPr>
        <p:spPr>
          <a:xfrm flipH="1">
            <a:off x="-22225" y="4913250"/>
            <a:ext cx="8612700" cy="690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pter Break Turquoise">
  <p:cSld name="CHAPTER TURQUOISE LEFT JUSTIFIED">
    <p:bg>
      <p:bgPr>
        <a:solidFill>
          <a:srgbClr val="369992"/>
        </a:solidFill>
        <a:effectLst/>
      </p:bgPr>
    </p:bg>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30" name="Google Shape;130;p21"/>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31" name="Google Shape;131;p21"/>
          <p:cNvPicPr preferRelativeResize="0"/>
          <p:nvPr/>
        </p:nvPicPr>
        <p:blipFill>
          <a:blip r:embed="rId3">
            <a:alphaModFix/>
          </a:blip>
          <a:stretch>
            <a:fillRect/>
          </a:stretch>
        </p:blipFill>
        <p:spPr>
          <a:xfrm>
            <a:off x="7868537" y="4622637"/>
            <a:ext cx="1092224" cy="3989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pter Break Copper">
  <p:cSld name="CHAPTER ORANGE LEFT JUSTIFIED">
    <p:bg>
      <p:bgPr>
        <a:solidFill>
          <a:schemeClr val="accent2"/>
        </a:solidFill>
        <a:effectLst/>
      </p:bgPr>
    </p:bg>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34" name="Google Shape;134;p22"/>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35" name="Google Shape;135;p22"/>
          <p:cNvPicPr preferRelativeResize="0"/>
          <p:nvPr/>
        </p:nvPicPr>
        <p:blipFill>
          <a:blip r:embed="rId3">
            <a:alphaModFix/>
          </a:blip>
          <a:stretch>
            <a:fillRect/>
          </a:stretch>
        </p:blipFill>
        <p:spPr>
          <a:xfrm>
            <a:off x="7868537" y="4622637"/>
            <a:ext cx="1092224" cy="3989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hapter Break Pine">
  <p:cSld name="CHAPTER PINE LEFT JUSTIFIED">
    <p:bg>
      <p:bgPr>
        <a:solidFill>
          <a:schemeClr val="accent4"/>
        </a:solidFill>
        <a:effectLst/>
      </p:bgPr>
    </p:bg>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38" name="Google Shape;138;p23"/>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39" name="Google Shape;139;p23"/>
          <p:cNvPicPr preferRelativeResize="0"/>
          <p:nvPr/>
        </p:nvPicPr>
        <p:blipFill>
          <a:blip r:embed="rId3">
            <a:alphaModFix/>
          </a:blip>
          <a:stretch>
            <a:fillRect/>
          </a:stretch>
        </p:blipFill>
        <p:spPr>
          <a:xfrm>
            <a:off x="7868537" y="4622637"/>
            <a:ext cx="1092224" cy="3989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pter Break Magenta">
  <p:cSld name="CHAPTER MAROON LEFT JUSTIFIED">
    <p:bg>
      <p:bgPr>
        <a:solidFill>
          <a:schemeClr val="accent6"/>
        </a:solidFill>
        <a:effectLst/>
      </p:bgPr>
    </p:bg>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2613475" y="679200"/>
            <a:ext cx="5911800" cy="3966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000"/>
              <a:buFont typeface="Lexend"/>
              <a:buNone/>
              <a:defRPr sz="4000" b="1">
                <a:solidFill>
                  <a:schemeClr val="lt1"/>
                </a:solidFill>
                <a:latin typeface="Lexend"/>
                <a:ea typeface="Lexend"/>
                <a:cs typeface="Lexend"/>
                <a:sym typeface="Lexen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pic>
        <p:nvPicPr>
          <p:cNvPr id="146" name="Google Shape;146;p25"/>
          <p:cNvPicPr preferRelativeResize="0"/>
          <p:nvPr/>
        </p:nvPicPr>
        <p:blipFill rotWithShape="1">
          <a:blip r:embed="rId2">
            <a:alphaModFix amt="40000"/>
          </a:blip>
          <a:srcRect l="55871" t="8478" r="3813" b="8478"/>
          <a:stretch/>
        </p:blipFill>
        <p:spPr>
          <a:xfrm>
            <a:off x="0" y="0"/>
            <a:ext cx="2667802" cy="5143498"/>
          </a:xfrm>
          <a:prstGeom prst="rect">
            <a:avLst/>
          </a:prstGeom>
          <a:noFill/>
          <a:ln>
            <a:noFill/>
          </a:ln>
        </p:spPr>
      </p:pic>
      <p:pic>
        <p:nvPicPr>
          <p:cNvPr id="147" name="Google Shape;147;p25"/>
          <p:cNvPicPr preferRelativeResize="0"/>
          <p:nvPr/>
        </p:nvPicPr>
        <p:blipFill>
          <a:blip r:embed="rId3">
            <a:alphaModFix/>
          </a:blip>
          <a:stretch>
            <a:fillRect/>
          </a:stretch>
        </p:blipFill>
        <p:spPr>
          <a:xfrm>
            <a:off x="7868537" y="4622637"/>
            <a:ext cx="1092224" cy="3989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hapter Break Magenta 2" preserve="1">
  <p:cSld name="1_Chapter Break Turquoise">
    <p:bg>
      <p:bgPr>
        <a:solidFill>
          <a:schemeClr val="accent1"/>
        </a:solidFill>
        <a:effectLst/>
      </p:bgPr>
    </p:bg>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468825" y="200975"/>
            <a:ext cx="8206800" cy="1382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50" name="Google Shape;150;p26"/>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sp>
        <p:nvSpPr>
          <p:cNvPr id="151" name="Google Shape;151;p26"/>
          <p:cNvSpPr txBox="1">
            <a:spLocks noGrp="1"/>
          </p:cNvSpPr>
          <p:nvPr>
            <p:ph type="title" idx="2"/>
          </p:nvPr>
        </p:nvSpPr>
        <p:spPr>
          <a:xfrm>
            <a:off x="468825" y="1583074"/>
            <a:ext cx="8206800" cy="1054827"/>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a:t>Click to edit Master title style</a:t>
            </a:r>
            <a:endParaRPr/>
          </a:p>
        </p:txBody>
      </p:sp>
      <p:pic>
        <p:nvPicPr>
          <p:cNvPr id="152" name="Google Shape;152;p26"/>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3196626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hapter Break Magenta 2" preserve="1">
  <p:cSld name="1_Chapter Break Orange">
    <p:bg>
      <p:bgPr>
        <a:solidFill>
          <a:schemeClr val="accent2"/>
        </a:solidFill>
        <a:effectLst/>
      </p:bgPr>
    </p:bg>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468825" y="200975"/>
            <a:ext cx="8206800" cy="1382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50" name="Google Shape;150;p26"/>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sp>
        <p:nvSpPr>
          <p:cNvPr id="151" name="Google Shape;151;p26"/>
          <p:cNvSpPr txBox="1">
            <a:spLocks noGrp="1"/>
          </p:cNvSpPr>
          <p:nvPr>
            <p:ph type="title" idx="2"/>
          </p:nvPr>
        </p:nvSpPr>
        <p:spPr>
          <a:xfrm>
            <a:off x="468825" y="1583074"/>
            <a:ext cx="8206800" cy="1054827"/>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a:t>Click to edit Master title style</a:t>
            </a:r>
            <a:endParaRPr/>
          </a:p>
        </p:txBody>
      </p:sp>
      <p:pic>
        <p:nvPicPr>
          <p:cNvPr id="152" name="Google Shape;152;p26"/>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3464605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hapter Break Magenta 2" preserve="1">
  <p:cSld name="1_Chapter Break Pine">
    <p:bg>
      <p:bgPr>
        <a:solidFill>
          <a:schemeClr val="accent4"/>
        </a:solidFill>
        <a:effectLst/>
      </p:bgPr>
    </p:bg>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468825" y="200975"/>
            <a:ext cx="8206800" cy="1382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50" name="Google Shape;150;p26"/>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sp>
        <p:nvSpPr>
          <p:cNvPr id="151" name="Google Shape;151;p26"/>
          <p:cNvSpPr txBox="1">
            <a:spLocks noGrp="1"/>
          </p:cNvSpPr>
          <p:nvPr>
            <p:ph type="title" idx="2"/>
          </p:nvPr>
        </p:nvSpPr>
        <p:spPr>
          <a:xfrm>
            <a:off x="468825" y="1583074"/>
            <a:ext cx="8206800" cy="1054827"/>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a:t>Click to edit Master title style</a:t>
            </a:r>
            <a:endParaRPr/>
          </a:p>
        </p:txBody>
      </p:sp>
      <p:pic>
        <p:nvPicPr>
          <p:cNvPr id="152" name="Google Shape;152;p26"/>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1835676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hapter Break Magenta 2" preserve="1">
  <p:cSld name="1_Chapter Break sage">
    <p:bg>
      <p:bgPr>
        <a:solidFill>
          <a:schemeClr val="accent5"/>
        </a:solidFill>
        <a:effectLst/>
      </p:bgPr>
    </p:bg>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468825" y="200975"/>
            <a:ext cx="8206800" cy="1382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800"/>
              <a:buFont typeface="Lexend"/>
              <a:buNone/>
              <a:defRPr sz="3800" b="1">
                <a:solidFill>
                  <a:schemeClr val="lt1"/>
                </a:solidFill>
                <a:latin typeface="Lexend"/>
                <a:ea typeface="Lexend"/>
                <a:cs typeface="Lexend"/>
                <a:sym typeface="Lexend"/>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a:t>Click to edit Master title style</a:t>
            </a:r>
            <a:endParaRPr/>
          </a:p>
        </p:txBody>
      </p:sp>
      <p:pic>
        <p:nvPicPr>
          <p:cNvPr id="150" name="Google Shape;150;p26"/>
          <p:cNvPicPr preferRelativeResize="0"/>
          <p:nvPr/>
        </p:nvPicPr>
        <p:blipFill rotWithShape="1">
          <a:blip r:embed="rId2">
            <a:alphaModFix amt="40000"/>
          </a:blip>
          <a:srcRect l="5237" t="7321" r="5228" b="64893"/>
          <a:stretch/>
        </p:blipFill>
        <p:spPr>
          <a:xfrm>
            <a:off x="468375" y="2759832"/>
            <a:ext cx="8207252" cy="2383660"/>
          </a:xfrm>
          <a:prstGeom prst="rect">
            <a:avLst/>
          </a:prstGeom>
          <a:noFill/>
          <a:ln>
            <a:noFill/>
          </a:ln>
        </p:spPr>
      </p:pic>
      <p:sp>
        <p:nvSpPr>
          <p:cNvPr id="151" name="Google Shape;151;p26"/>
          <p:cNvSpPr txBox="1">
            <a:spLocks noGrp="1"/>
          </p:cNvSpPr>
          <p:nvPr>
            <p:ph type="title" idx="2"/>
          </p:nvPr>
        </p:nvSpPr>
        <p:spPr>
          <a:xfrm>
            <a:off x="468825" y="1583074"/>
            <a:ext cx="8206800" cy="1054827"/>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a:t>Click to edit Master title style</a:t>
            </a:r>
            <a:endParaRPr/>
          </a:p>
        </p:txBody>
      </p:sp>
      <p:pic>
        <p:nvPicPr>
          <p:cNvPr id="152" name="Google Shape;152;p26"/>
          <p:cNvPicPr preferRelativeResize="0"/>
          <p:nvPr/>
        </p:nvPicPr>
        <p:blipFill>
          <a:blip r:embed="rId3">
            <a:alphaModFix/>
          </a:blip>
          <a:stretch>
            <a:fillRect/>
          </a:stretch>
        </p:blipFill>
        <p:spPr>
          <a:xfrm>
            <a:off x="7868537" y="4622637"/>
            <a:ext cx="1092224" cy="398925"/>
          </a:xfrm>
          <a:prstGeom prst="rect">
            <a:avLst/>
          </a:prstGeom>
          <a:noFill/>
          <a:ln>
            <a:noFill/>
          </a:ln>
        </p:spPr>
      </p:pic>
    </p:spTree>
    <p:extLst>
      <p:ext uri="{BB962C8B-B14F-4D97-AF65-F5344CB8AC3E}">
        <p14:creationId xmlns:p14="http://schemas.microsoft.com/office/powerpoint/2010/main" val="1398403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White">
  <p:cSld name="BLANK_1">
    <p:spTree>
      <p:nvGrpSpPr>
        <p:cNvPr id="1" name="Shape 213"/>
        <p:cNvGrpSpPr/>
        <p:nvPr/>
      </p:nvGrpSpPr>
      <p:grpSpPr>
        <a:xfrm>
          <a:off x="0" y="0"/>
          <a:ext cx="0" cy="0"/>
          <a:chOff x="0" y="0"/>
          <a:chExt cx="0" cy="0"/>
        </a:xfrm>
      </p:grpSpPr>
      <p:pic>
        <p:nvPicPr>
          <p:cNvPr id="214" name="Google Shape;214;p36"/>
          <p:cNvPicPr preferRelativeResize="0"/>
          <p:nvPr/>
        </p:nvPicPr>
        <p:blipFill>
          <a:blip r:embed="rId2">
            <a:alphaModFix/>
          </a:blip>
          <a:stretch>
            <a:fillRect/>
          </a:stretch>
        </p:blipFill>
        <p:spPr>
          <a:xfrm>
            <a:off x="8651525" y="4770150"/>
            <a:ext cx="359774" cy="2862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Copper" type="tx">
  <p:cSld name="ORANG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2"/>
              </a:buClr>
              <a:buSzPts val="2800"/>
              <a:buFont typeface="Lexend"/>
              <a:buNone/>
              <a:defRPr b="1">
                <a:solidFill>
                  <a:schemeClr val="accent2"/>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5" name="Google Shape;15;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2"/>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16" name="Google Shape;16;p3"/>
          <p:cNvPicPr preferRelativeResize="0"/>
          <p:nvPr/>
        </p:nvPicPr>
        <p:blipFill rotWithShape="1">
          <a:blip r:embed="rId2">
            <a:alphaModFix amt="12000"/>
          </a:blip>
          <a:srcRect r="52015"/>
          <a:stretch/>
        </p:blipFill>
        <p:spPr>
          <a:xfrm>
            <a:off x="6674584" y="0"/>
            <a:ext cx="2469417" cy="5143502"/>
          </a:xfrm>
          <a:prstGeom prst="rect">
            <a:avLst/>
          </a:prstGeom>
          <a:noFill/>
          <a:ln>
            <a:noFill/>
          </a:ln>
        </p:spPr>
      </p:pic>
      <p:sp>
        <p:nvSpPr>
          <p:cNvPr id="17" name="Google Shape;17;p3"/>
          <p:cNvSpPr/>
          <p:nvPr/>
        </p:nvSpPr>
        <p:spPr>
          <a:xfrm>
            <a:off x="-14575" y="4736425"/>
            <a:ext cx="413700" cy="413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18" name="Google Shape;18;p3"/>
          <p:cNvPicPr preferRelativeResize="0"/>
          <p:nvPr/>
        </p:nvPicPr>
        <p:blipFill>
          <a:blip r:embed="rId3">
            <a:alphaModFix/>
          </a:blip>
          <a:stretch>
            <a:fillRect/>
          </a:stretch>
        </p:blipFill>
        <p:spPr>
          <a:xfrm>
            <a:off x="64875" y="4872814"/>
            <a:ext cx="254813" cy="140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urquoise">
  <p:cSld name="TURQUOIS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137160"/>
            <a:ext cx="8520600" cy="86880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1"/>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1"/>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22" name="Google Shape;22;p4"/>
          <p:cNvPicPr preferRelativeResize="0"/>
          <p:nvPr/>
        </p:nvPicPr>
        <p:blipFill rotWithShape="1">
          <a:blip r:embed="rId2">
            <a:alphaModFix amt="12000"/>
          </a:blip>
          <a:srcRect r="51990"/>
          <a:stretch/>
        </p:blipFill>
        <p:spPr>
          <a:xfrm>
            <a:off x="6674584" y="0"/>
            <a:ext cx="2469417" cy="5143501"/>
          </a:xfrm>
          <a:prstGeom prst="rect">
            <a:avLst/>
          </a:prstGeom>
          <a:noFill/>
          <a:ln>
            <a:noFill/>
          </a:ln>
        </p:spPr>
      </p:pic>
      <p:sp>
        <p:nvSpPr>
          <p:cNvPr id="23" name="Google Shape;23;p4"/>
          <p:cNvSpPr/>
          <p:nvPr/>
        </p:nvSpPr>
        <p:spPr>
          <a:xfrm>
            <a:off x="-14575" y="4736425"/>
            <a:ext cx="413700" cy="413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24" name="Google Shape;24;p4"/>
          <p:cNvPicPr preferRelativeResize="0"/>
          <p:nvPr/>
        </p:nvPicPr>
        <p:blipFill>
          <a:blip r:embed="rId3">
            <a:alphaModFix/>
          </a:blip>
          <a:stretch>
            <a:fillRect/>
          </a:stretch>
        </p:blipFill>
        <p:spPr>
          <a:xfrm>
            <a:off x="64875" y="4872814"/>
            <a:ext cx="254813" cy="1409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Magenta">
  <p:cSld name="MAROON-TITLE_AND_BODY">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6"/>
              </a:buClr>
              <a:buSzPts val="2800"/>
              <a:buFont typeface="Lexend"/>
              <a:buNone/>
              <a:defRPr b="1">
                <a:solidFill>
                  <a:schemeClr val="accent6"/>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27" name="Google Shape;27;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6"/>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2"/>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28" name="Google Shape;28;p5"/>
          <p:cNvPicPr preferRelativeResize="0"/>
          <p:nvPr/>
        </p:nvPicPr>
        <p:blipFill rotWithShape="1">
          <a:blip r:embed="rId2">
            <a:alphaModFix amt="12000"/>
          </a:blip>
          <a:srcRect r="52013"/>
          <a:stretch/>
        </p:blipFill>
        <p:spPr>
          <a:xfrm>
            <a:off x="6674584" y="0"/>
            <a:ext cx="2469417" cy="5143502"/>
          </a:xfrm>
          <a:prstGeom prst="rect">
            <a:avLst/>
          </a:prstGeom>
          <a:noFill/>
          <a:ln>
            <a:noFill/>
          </a:ln>
        </p:spPr>
      </p:pic>
      <p:sp>
        <p:nvSpPr>
          <p:cNvPr id="29" name="Google Shape;29;p5"/>
          <p:cNvSpPr/>
          <p:nvPr/>
        </p:nvSpPr>
        <p:spPr>
          <a:xfrm>
            <a:off x="-14575" y="4736425"/>
            <a:ext cx="413700" cy="4137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30" name="Google Shape;30;p5"/>
          <p:cNvPicPr preferRelativeResize="0"/>
          <p:nvPr/>
        </p:nvPicPr>
        <p:blipFill>
          <a:blip r:embed="rId3">
            <a:alphaModFix/>
          </a:blip>
          <a:stretch>
            <a:fillRect/>
          </a:stretch>
        </p:blipFill>
        <p:spPr>
          <a:xfrm>
            <a:off x="64875" y="4872814"/>
            <a:ext cx="254813" cy="1409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ine">
  <p:cSld name="PINE-TITLE_AND_BOD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4"/>
              </a:buClr>
              <a:buSzPts val="2800"/>
              <a:buFont typeface="Lexend"/>
              <a:buNone/>
              <a:defRPr b="1">
                <a:solidFill>
                  <a:schemeClr val="accent4"/>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33" name="Google Shape;33;p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4"/>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34" name="Google Shape;34;p6"/>
          <p:cNvPicPr preferRelativeResize="0"/>
          <p:nvPr/>
        </p:nvPicPr>
        <p:blipFill rotWithShape="1">
          <a:blip r:embed="rId2">
            <a:alphaModFix amt="12000"/>
          </a:blip>
          <a:srcRect r="52036"/>
          <a:stretch/>
        </p:blipFill>
        <p:spPr>
          <a:xfrm>
            <a:off x="6674581" y="0"/>
            <a:ext cx="2469427" cy="5143501"/>
          </a:xfrm>
          <a:prstGeom prst="rect">
            <a:avLst/>
          </a:prstGeom>
          <a:noFill/>
          <a:ln>
            <a:noFill/>
          </a:ln>
        </p:spPr>
      </p:pic>
      <p:sp>
        <p:nvSpPr>
          <p:cNvPr id="35" name="Google Shape;35;p6"/>
          <p:cNvSpPr/>
          <p:nvPr/>
        </p:nvSpPr>
        <p:spPr>
          <a:xfrm>
            <a:off x="-14575" y="4736425"/>
            <a:ext cx="413700" cy="4137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36" name="Google Shape;36;p6"/>
          <p:cNvPicPr preferRelativeResize="0"/>
          <p:nvPr/>
        </p:nvPicPr>
        <p:blipFill>
          <a:blip r:embed="rId3">
            <a:alphaModFix/>
          </a:blip>
          <a:stretch>
            <a:fillRect/>
          </a:stretch>
        </p:blipFill>
        <p:spPr>
          <a:xfrm>
            <a:off x="64875" y="4872814"/>
            <a:ext cx="254813" cy="1409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Sage">
  <p:cSld name="SAGE-TITLE_AND_BOD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311700" y="133975"/>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5"/>
              </a:buClr>
              <a:buSzPts val="2800"/>
              <a:buFont typeface="Lexend"/>
              <a:buNone/>
              <a:defRPr b="1">
                <a:solidFill>
                  <a:schemeClr val="accent5"/>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39" name="Google Shape;39;p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5"/>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40" name="Google Shape;40;p7"/>
          <p:cNvPicPr preferRelativeResize="0"/>
          <p:nvPr/>
        </p:nvPicPr>
        <p:blipFill rotWithShape="1">
          <a:blip r:embed="rId2">
            <a:alphaModFix amt="15000"/>
          </a:blip>
          <a:srcRect r="52036"/>
          <a:stretch/>
        </p:blipFill>
        <p:spPr>
          <a:xfrm>
            <a:off x="6674581" y="0"/>
            <a:ext cx="2469427" cy="5143501"/>
          </a:xfrm>
          <a:prstGeom prst="rect">
            <a:avLst/>
          </a:prstGeom>
          <a:noFill/>
          <a:ln>
            <a:noFill/>
          </a:ln>
        </p:spPr>
      </p:pic>
      <p:sp>
        <p:nvSpPr>
          <p:cNvPr id="41" name="Google Shape;41;p7"/>
          <p:cNvSpPr/>
          <p:nvPr/>
        </p:nvSpPr>
        <p:spPr>
          <a:xfrm>
            <a:off x="-14575" y="4736425"/>
            <a:ext cx="413700" cy="4137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pic>
        <p:nvPicPr>
          <p:cNvPr id="42" name="Google Shape;42;p7"/>
          <p:cNvPicPr preferRelativeResize="0"/>
          <p:nvPr/>
        </p:nvPicPr>
        <p:blipFill>
          <a:blip r:embed="rId3">
            <a:alphaModFix/>
          </a:blip>
          <a:stretch>
            <a:fillRect/>
          </a:stretch>
        </p:blipFill>
        <p:spPr>
          <a:xfrm>
            <a:off x="64875" y="4872814"/>
            <a:ext cx="254813" cy="1409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Blank">
  <p:cSld name="TURQUOISE-NO WATERMARK">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1"/>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sp>
        <p:nvSpPr>
          <p:cNvPr id="115" name="Google Shape;11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1"/>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2"/>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pic>
        <p:nvPicPr>
          <p:cNvPr id="116" name="Google Shape;116;p18"/>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17" name="Google Shape;117;p18"/>
          <p:cNvCxnSpPr/>
          <p:nvPr/>
        </p:nvCxnSpPr>
        <p:spPr>
          <a:xfrm rot="10800000">
            <a:off x="-7525" y="4912650"/>
            <a:ext cx="8598000" cy="60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lank" preserve="1" userDrawn="1">
  <p:cSld name="ORANGE-NO WATERMARK">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1"/>
              </a:buClr>
              <a:buSzPts val="2800"/>
              <a:buFont typeface="Lexend"/>
              <a:buNone/>
              <a:defRPr b="1">
                <a:solidFill>
                  <a:schemeClr val="accent2"/>
                </a:solidFill>
                <a:latin typeface="Lexend"/>
                <a:ea typeface="Lexend"/>
                <a:cs typeface="Lexend"/>
                <a:sym typeface="Lexend"/>
              </a:defRPr>
            </a:lvl1pPr>
            <a:lvl2pPr lvl="1">
              <a:lnSpc>
                <a:spcPct val="95000"/>
              </a:lnSpc>
              <a:spcBef>
                <a:spcPts val="0"/>
              </a:spcBef>
              <a:spcAft>
                <a:spcPts val="0"/>
              </a:spcAft>
              <a:buSzPts val="2800"/>
              <a:buFont typeface="Lexend Medium"/>
              <a:buNone/>
              <a:defRPr>
                <a:latin typeface="Lexend Medium"/>
                <a:ea typeface="Lexend Medium"/>
                <a:cs typeface="Lexend Medium"/>
                <a:sym typeface="Lexend Medium"/>
              </a:defRPr>
            </a:lvl2pPr>
            <a:lvl3pPr lvl="2">
              <a:lnSpc>
                <a:spcPct val="95000"/>
              </a:lnSpc>
              <a:spcBef>
                <a:spcPts val="0"/>
              </a:spcBef>
              <a:spcAft>
                <a:spcPts val="0"/>
              </a:spcAft>
              <a:buSzPts val="2800"/>
              <a:buFont typeface="Lexend Medium"/>
              <a:buNone/>
              <a:defRPr>
                <a:latin typeface="Lexend Medium"/>
                <a:ea typeface="Lexend Medium"/>
                <a:cs typeface="Lexend Medium"/>
                <a:sym typeface="Lexend Medium"/>
              </a:defRPr>
            </a:lvl3pPr>
            <a:lvl4pPr lvl="3">
              <a:lnSpc>
                <a:spcPct val="95000"/>
              </a:lnSpc>
              <a:spcBef>
                <a:spcPts val="0"/>
              </a:spcBef>
              <a:spcAft>
                <a:spcPts val="0"/>
              </a:spcAft>
              <a:buSzPts val="2800"/>
              <a:buFont typeface="Lexend Medium"/>
              <a:buNone/>
              <a:defRPr>
                <a:latin typeface="Lexend Medium"/>
                <a:ea typeface="Lexend Medium"/>
                <a:cs typeface="Lexend Medium"/>
                <a:sym typeface="Lexend Medium"/>
              </a:defRPr>
            </a:lvl4pPr>
            <a:lvl5pPr lvl="4">
              <a:lnSpc>
                <a:spcPct val="95000"/>
              </a:lnSpc>
              <a:spcBef>
                <a:spcPts val="0"/>
              </a:spcBef>
              <a:spcAft>
                <a:spcPts val="0"/>
              </a:spcAft>
              <a:buSzPts val="2800"/>
              <a:buFont typeface="Lexend Medium"/>
              <a:buNone/>
              <a:defRPr>
                <a:latin typeface="Lexend Medium"/>
                <a:ea typeface="Lexend Medium"/>
                <a:cs typeface="Lexend Medium"/>
                <a:sym typeface="Lexend Medium"/>
              </a:defRPr>
            </a:lvl5pPr>
            <a:lvl6pPr lvl="5">
              <a:lnSpc>
                <a:spcPct val="95000"/>
              </a:lnSpc>
              <a:spcBef>
                <a:spcPts val="0"/>
              </a:spcBef>
              <a:spcAft>
                <a:spcPts val="0"/>
              </a:spcAft>
              <a:buSzPts val="2800"/>
              <a:buFont typeface="Lexend Medium"/>
              <a:buNone/>
              <a:defRPr>
                <a:latin typeface="Lexend Medium"/>
                <a:ea typeface="Lexend Medium"/>
                <a:cs typeface="Lexend Medium"/>
                <a:sym typeface="Lexend Medium"/>
              </a:defRPr>
            </a:lvl6pPr>
            <a:lvl7pPr lvl="6">
              <a:lnSpc>
                <a:spcPct val="95000"/>
              </a:lnSpc>
              <a:spcBef>
                <a:spcPts val="0"/>
              </a:spcBef>
              <a:spcAft>
                <a:spcPts val="0"/>
              </a:spcAft>
              <a:buSzPts val="2800"/>
              <a:buFont typeface="Lexend Medium"/>
              <a:buNone/>
              <a:defRPr>
                <a:latin typeface="Lexend Medium"/>
                <a:ea typeface="Lexend Medium"/>
                <a:cs typeface="Lexend Medium"/>
                <a:sym typeface="Lexend Medium"/>
              </a:defRPr>
            </a:lvl7pPr>
            <a:lvl8pPr lvl="7">
              <a:lnSpc>
                <a:spcPct val="95000"/>
              </a:lnSpc>
              <a:spcBef>
                <a:spcPts val="0"/>
              </a:spcBef>
              <a:spcAft>
                <a:spcPts val="0"/>
              </a:spcAft>
              <a:buSzPts val="2800"/>
              <a:buFont typeface="Lexend Medium"/>
              <a:buNone/>
              <a:defRPr>
                <a:latin typeface="Lexend Medium"/>
                <a:ea typeface="Lexend Medium"/>
                <a:cs typeface="Lexend Medium"/>
                <a:sym typeface="Lexend Medium"/>
              </a:defRPr>
            </a:lvl8pPr>
            <a:lvl9pPr lvl="8">
              <a:lnSpc>
                <a:spcPct val="95000"/>
              </a:lnSpc>
              <a:spcBef>
                <a:spcPts val="0"/>
              </a:spcBef>
              <a:spcAft>
                <a:spcPts val="0"/>
              </a:spcAft>
              <a:buSzPts val="2800"/>
              <a:buFont typeface="Lexend Medium"/>
              <a:buNone/>
              <a:defRPr>
                <a:latin typeface="Lexend Medium"/>
                <a:ea typeface="Lexend Medium"/>
                <a:cs typeface="Lexend Medium"/>
                <a:sym typeface="Lexend Medium"/>
              </a:defRPr>
            </a:lvl9pPr>
          </a:lstStyle>
          <a:p>
            <a:r>
              <a:rPr lang="en-US"/>
              <a:t>Click to edit Master title style</a:t>
            </a:r>
            <a:endParaRPr/>
          </a:p>
        </p:txBody>
      </p:sp>
      <p:pic>
        <p:nvPicPr>
          <p:cNvPr id="116" name="Google Shape;116;p18"/>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17" name="Google Shape;117;p18"/>
          <p:cNvCxnSpPr/>
          <p:nvPr/>
        </p:nvCxnSpPr>
        <p:spPr>
          <a:xfrm rot="10800000">
            <a:off x="-7525" y="4912650"/>
            <a:ext cx="8598000" cy="600"/>
          </a:xfrm>
          <a:prstGeom prst="straightConnector1">
            <a:avLst/>
          </a:prstGeom>
          <a:noFill/>
          <a:ln w="9525" cap="flat" cmpd="sng">
            <a:solidFill>
              <a:schemeClr val="accent2"/>
            </a:solidFill>
            <a:prstDash val="solid"/>
            <a:round/>
            <a:headEnd type="none" w="med" len="med"/>
            <a:tailEnd type="none" w="med" len="med"/>
          </a:ln>
        </p:spPr>
      </p:cxnSp>
      <p:sp>
        <p:nvSpPr>
          <p:cNvPr id="2" name="Google Shape;15;p3">
            <a:extLst>
              <a:ext uri="{FF2B5EF4-FFF2-40B4-BE49-F238E27FC236}">
                <a16:creationId xmlns:a16="http://schemas.microsoft.com/office/drawing/2014/main" id="{C9772EB8-6BBD-4C72-39B5-6DE3A010B8B7}"/>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2"/>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6"/>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Tree>
    <p:extLst>
      <p:ext uri="{BB962C8B-B14F-4D97-AF65-F5344CB8AC3E}">
        <p14:creationId xmlns:p14="http://schemas.microsoft.com/office/powerpoint/2010/main" val="229056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userDrawn="1">
  <p:cSld name="MAROON-NO WATERMARK">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137160"/>
            <a:ext cx="8520600" cy="868680"/>
          </a:xfrm>
          <a:prstGeom prst="rect">
            <a:avLst/>
          </a:prstGeom>
        </p:spPr>
        <p:txBody>
          <a:bodyPr spcFirstLastPara="1" wrap="square" lIns="91425" tIns="91425" rIns="91425" bIns="91425" anchor="b" anchorCtr="0">
            <a:noAutofit/>
          </a:bodyPr>
          <a:lstStyle>
            <a:lvl1pPr lvl="0">
              <a:lnSpc>
                <a:spcPct val="95000"/>
              </a:lnSpc>
              <a:spcBef>
                <a:spcPts val="0"/>
              </a:spcBef>
              <a:spcAft>
                <a:spcPts val="0"/>
              </a:spcAft>
              <a:buClr>
                <a:schemeClr val="accent6"/>
              </a:buClr>
              <a:buSzPts val="2800"/>
              <a:buFont typeface="Lexend"/>
              <a:buNone/>
              <a:defRPr b="1">
                <a:solidFill>
                  <a:schemeClr val="accent6"/>
                </a:solidFill>
                <a:latin typeface="Lexend"/>
                <a:ea typeface="Lexend"/>
                <a:cs typeface="Lexend"/>
                <a:sym typeface="Lexend"/>
              </a:defRPr>
            </a:lvl1pPr>
            <a:lvl2pPr lvl="1">
              <a:spcBef>
                <a:spcPts val="0"/>
              </a:spcBef>
              <a:spcAft>
                <a:spcPts val="0"/>
              </a:spcAft>
              <a:buSzPts val="2800"/>
              <a:buFont typeface="Lexend"/>
              <a:buNone/>
              <a:defRPr>
                <a:latin typeface="Lexend"/>
                <a:ea typeface="Lexend"/>
                <a:cs typeface="Lexend"/>
                <a:sym typeface="Lexend"/>
              </a:defRPr>
            </a:lvl2pPr>
            <a:lvl3pPr lvl="2">
              <a:spcBef>
                <a:spcPts val="0"/>
              </a:spcBef>
              <a:spcAft>
                <a:spcPts val="0"/>
              </a:spcAft>
              <a:buSzPts val="2800"/>
              <a:buFont typeface="Lexend"/>
              <a:buNone/>
              <a:defRPr>
                <a:latin typeface="Lexend"/>
                <a:ea typeface="Lexend"/>
                <a:cs typeface="Lexend"/>
                <a:sym typeface="Lexend"/>
              </a:defRPr>
            </a:lvl3pPr>
            <a:lvl4pPr lvl="3">
              <a:spcBef>
                <a:spcPts val="0"/>
              </a:spcBef>
              <a:spcAft>
                <a:spcPts val="0"/>
              </a:spcAft>
              <a:buSzPts val="2800"/>
              <a:buFont typeface="Lexend"/>
              <a:buNone/>
              <a:defRPr>
                <a:latin typeface="Lexend"/>
                <a:ea typeface="Lexend"/>
                <a:cs typeface="Lexend"/>
                <a:sym typeface="Lexend"/>
              </a:defRPr>
            </a:lvl4pPr>
            <a:lvl5pPr lvl="4">
              <a:spcBef>
                <a:spcPts val="0"/>
              </a:spcBef>
              <a:spcAft>
                <a:spcPts val="0"/>
              </a:spcAft>
              <a:buSzPts val="2800"/>
              <a:buFont typeface="Lexend"/>
              <a:buNone/>
              <a:defRPr>
                <a:latin typeface="Lexend"/>
                <a:ea typeface="Lexend"/>
                <a:cs typeface="Lexend"/>
                <a:sym typeface="Lexend"/>
              </a:defRPr>
            </a:lvl5pPr>
            <a:lvl6pPr lvl="5">
              <a:spcBef>
                <a:spcPts val="0"/>
              </a:spcBef>
              <a:spcAft>
                <a:spcPts val="0"/>
              </a:spcAft>
              <a:buSzPts val="2800"/>
              <a:buFont typeface="Lexend"/>
              <a:buNone/>
              <a:defRPr>
                <a:latin typeface="Lexend"/>
                <a:ea typeface="Lexend"/>
                <a:cs typeface="Lexend"/>
                <a:sym typeface="Lexend"/>
              </a:defRPr>
            </a:lvl6pPr>
            <a:lvl7pPr lvl="6">
              <a:spcBef>
                <a:spcPts val="0"/>
              </a:spcBef>
              <a:spcAft>
                <a:spcPts val="0"/>
              </a:spcAft>
              <a:buSzPts val="2800"/>
              <a:buFont typeface="Lexend"/>
              <a:buNone/>
              <a:defRPr>
                <a:latin typeface="Lexend"/>
                <a:ea typeface="Lexend"/>
                <a:cs typeface="Lexend"/>
                <a:sym typeface="Lexend"/>
              </a:defRPr>
            </a:lvl7pPr>
            <a:lvl8pPr lvl="7">
              <a:spcBef>
                <a:spcPts val="0"/>
              </a:spcBef>
              <a:spcAft>
                <a:spcPts val="0"/>
              </a:spcAft>
              <a:buSzPts val="2800"/>
              <a:buFont typeface="Lexend"/>
              <a:buNone/>
              <a:defRPr>
                <a:latin typeface="Lexend"/>
                <a:ea typeface="Lexend"/>
                <a:cs typeface="Lexend"/>
                <a:sym typeface="Lexend"/>
              </a:defRPr>
            </a:lvl8pPr>
            <a:lvl9pPr lvl="8">
              <a:spcBef>
                <a:spcPts val="0"/>
              </a:spcBef>
              <a:spcAft>
                <a:spcPts val="0"/>
              </a:spcAft>
              <a:buSzPts val="2800"/>
              <a:buFont typeface="Lexend"/>
              <a:buNone/>
              <a:defRPr>
                <a:latin typeface="Lexend"/>
                <a:ea typeface="Lexend"/>
                <a:cs typeface="Lexend"/>
                <a:sym typeface="Lexend"/>
              </a:defRPr>
            </a:lvl9pPr>
          </a:lstStyle>
          <a:p>
            <a:r>
              <a:rPr lang="en-US"/>
              <a:t>Click to edit Master title style</a:t>
            </a:r>
            <a:endParaRPr/>
          </a:p>
        </p:txBody>
      </p:sp>
      <p:pic>
        <p:nvPicPr>
          <p:cNvPr id="126" name="Google Shape;126;p20"/>
          <p:cNvPicPr preferRelativeResize="0"/>
          <p:nvPr/>
        </p:nvPicPr>
        <p:blipFill>
          <a:blip r:embed="rId2">
            <a:alphaModFix/>
          </a:blip>
          <a:stretch>
            <a:fillRect/>
          </a:stretch>
        </p:blipFill>
        <p:spPr>
          <a:xfrm>
            <a:off x="8651525" y="4770150"/>
            <a:ext cx="359774" cy="286201"/>
          </a:xfrm>
          <a:prstGeom prst="rect">
            <a:avLst/>
          </a:prstGeom>
          <a:noFill/>
          <a:ln>
            <a:noFill/>
          </a:ln>
        </p:spPr>
      </p:pic>
      <p:cxnSp>
        <p:nvCxnSpPr>
          <p:cNvPr id="127" name="Google Shape;127;p20"/>
          <p:cNvCxnSpPr/>
          <p:nvPr/>
        </p:nvCxnSpPr>
        <p:spPr>
          <a:xfrm flipH="1">
            <a:off x="7475" y="4913250"/>
            <a:ext cx="8583000" cy="6900"/>
          </a:xfrm>
          <a:prstGeom prst="straightConnector1">
            <a:avLst/>
          </a:prstGeom>
          <a:noFill/>
          <a:ln w="9525" cap="flat" cmpd="sng">
            <a:solidFill>
              <a:schemeClr val="accent6"/>
            </a:solidFill>
            <a:prstDash val="solid"/>
            <a:round/>
            <a:headEnd type="none" w="med" len="med"/>
            <a:tailEnd type="none" w="med" len="med"/>
          </a:ln>
        </p:spPr>
      </p:cxnSp>
      <p:sp>
        <p:nvSpPr>
          <p:cNvPr id="2" name="Google Shape;27;p5">
            <a:extLst>
              <a:ext uri="{FF2B5EF4-FFF2-40B4-BE49-F238E27FC236}">
                <a16:creationId xmlns:a16="http://schemas.microsoft.com/office/drawing/2014/main" id="{7C1C675F-D262-010C-44CC-ADF52B472603}"/>
              </a:ext>
            </a:extLst>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500"/>
              </a:spcAft>
              <a:buClr>
                <a:schemeClr val="accent6"/>
              </a:buClr>
              <a:buSzPts val="1800"/>
              <a:buFont typeface="Lexend"/>
              <a:buChar char="●"/>
              <a:defRPr>
                <a:latin typeface="Lexend"/>
                <a:ea typeface="Lexend"/>
                <a:cs typeface="Lexend"/>
                <a:sym typeface="Lexend"/>
              </a:defRPr>
            </a:lvl1pPr>
            <a:lvl2pPr marL="914400" lvl="1" indent="-336550">
              <a:spcBef>
                <a:spcPts val="800"/>
              </a:spcBef>
              <a:spcAft>
                <a:spcPts val="0"/>
              </a:spcAft>
              <a:buClr>
                <a:schemeClr val="accent1"/>
              </a:buClr>
              <a:buSzPts val="1700"/>
              <a:buFont typeface="Lexend"/>
              <a:buChar char="○"/>
              <a:defRPr>
                <a:latin typeface="Lexend"/>
                <a:ea typeface="Lexend"/>
                <a:cs typeface="Lexend"/>
                <a:sym typeface="Lexend"/>
              </a:defRPr>
            </a:lvl2pPr>
            <a:lvl3pPr marL="1371600" lvl="2" indent="-330200">
              <a:spcBef>
                <a:spcPts val="800"/>
              </a:spcBef>
              <a:spcAft>
                <a:spcPts val="0"/>
              </a:spcAft>
              <a:buClr>
                <a:schemeClr val="accent2"/>
              </a:buClr>
              <a:buSzPts val="1600"/>
              <a:buFont typeface="Lexend"/>
              <a:buChar char="■"/>
              <a:defRPr>
                <a:latin typeface="Lexend"/>
                <a:ea typeface="Lexend"/>
                <a:cs typeface="Lexend"/>
                <a:sym typeface="Lexend"/>
              </a:defRPr>
            </a:lvl3pPr>
            <a:lvl4pPr marL="1828800" lvl="3" indent="-323850">
              <a:spcBef>
                <a:spcPts val="800"/>
              </a:spcBef>
              <a:spcAft>
                <a:spcPts val="0"/>
              </a:spcAft>
              <a:buClr>
                <a:schemeClr val="accent1"/>
              </a:buClr>
              <a:buSzPts val="1500"/>
              <a:buFont typeface="Lexend"/>
              <a:buChar char="●"/>
              <a:defRPr>
                <a:latin typeface="Lexend"/>
                <a:ea typeface="Lexend"/>
                <a:cs typeface="Lexend"/>
                <a:sym typeface="Lexend"/>
              </a:defRPr>
            </a:lvl4pPr>
            <a:lvl5pPr marL="2286000" lvl="4" indent="-323850">
              <a:spcBef>
                <a:spcPts val="800"/>
              </a:spcBef>
              <a:spcAft>
                <a:spcPts val="0"/>
              </a:spcAft>
              <a:buClr>
                <a:schemeClr val="accent2"/>
              </a:buClr>
              <a:buSzPts val="1500"/>
              <a:buFont typeface="Lexend"/>
              <a:buChar char="○"/>
              <a:defRPr>
                <a:latin typeface="Lexend"/>
                <a:ea typeface="Lexend"/>
                <a:cs typeface="Lexend"/>
                <a:sym typeface="Lexend"/>
              </a:defRPr>
            </a:lvl5pPr>
            <a:lvl6pPr marL="2743200" lvl="5" indent="-323850">
              <a:spcBef>
                <a:spcPts val="800"/>
              </a:spcBef>
              <a:spcAft>
                <a:spcPts val="0"/>
              </a:spcAft>
              <a:buClr>
                <a:schemeClr val="accent6"/>
              </a:buClr>
              <a:buSzPts val="1500"/>
              <a:buFont typeface="Lexend"/>
              <a:buChar char="■"/>
              <a:defRPr>
                <a:latin typeface="Lexend"/>
                <a:ea typeface="Lexend"/>
                <a:cs typeface="Lexend"/>
                <a:sym typeface="Lexend"/>
              </a:defRPr>
            </a:lvl6pPr>
            <a:lvl7pPr marL="3200400" lvl="6" indent="-323850">
              <a:spcBef>
                <a:spcPts val="800"/>
              </a:spcBef>
              <a:spcAft>
                <a:spcPts val="0"/>
              </a:spcAft>
              <a:buClr>
                <a:schemeClr val="accent1"/>
              </a:buClr>
              <a:buSzPts val="1500"/>
              <a:buFont typeface="Lexend"/>
              <a:buChar char="●"/>
              <a:defRPr>
                <a:latin typeface="Lexend"/>
                <a:ea typeface="Lexend"/>
                <a:cs typeface="Lexend"/>
                <a:sym typeface="Lexend"/>
              </a:defRPr>
            </a:lvl7pPr>
            <a:lvl8pPr marL="3657600" lvl="7" indent="-323850">
              <a:spcBef>
                <a:spcPts val="800"/>
              </a:spcBef>
              <a:spcAft>
                <a:spcPts val="0"/>
              </a:spcAft>
              <a:buClr>
                <a:schemeClr val="accent2"/>
              </a:buClr>
              <a:buSzPts val="1500"/>
              <a:buFont typeface="Lexend"/>
              <a:buChar char="○"/>
              <a:defRPr>
                <a:latin typeface="Lexend"/>
                <a:ea typeface="Lexend"/>
                <a:cs typeface="Lexend"/>
                <a:sym typeface="Lexend"/>
              </a:defRPr>
            </a:lvl8pPr>
            <a:lvl9pPr marL="4114800" lvl="8" indent="-323850">
              <a:spcBef>
                <a:spcPts val="800"/>
              </a:spcBef>
              <a:spcAft>
                <a:spcPts val="800"/>
              </a:spcAft>
              <a:buClr>
                <a:schemeClr val="accent6"/>
              </a:buClr>
              <a:buSzPts val="1500"/>
              <a:buFont typeface="Lexend"/>
              <a:buChar char="■"/>
              <a:defRPr>
                <a:latin typeface="Lexend"/>
                <a:ea typeface="Lexend"/>
                <a:cs typeface="Lexend"/>
                <a:sym typeface="Lexend"/>
              </a:defRPr>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137160"/>
            <a:ext cx="8520600" cy="86868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800"/>
              <a:buFont typeface="Lexend"/>
              <a:buNone/>
              <a:defRPr sz="2800" b="1">
                <a:solidFill>
                  <a:schemeClr val="dk2"/>
                </a:solidFill>
                <a:latin typeface="Lexend"/>
                <a:ea typeface="Lexend"/>
                <a:cs typeface="Lexend"/>
                <a:sym typeface="Lexe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Lexend"/>
              <a:buChar char="●"/>
              <a:defRPr sz="1800">
                <a:solidFill>
                  <a:schemeClr val="dk2"/>
                </a:solidFill>
                <a:latin typeface="Lexend"/>
                <a:ea typeface="Lexend"/>
                <a:cs typeface="Lexend"/>
                <a:sym typeface="Lexend"/>
              </a:defRPr>
            </a:lvl1pPr>
            <a:lvl2pPr marL="914400" lvl="1" indent="-336550">
              <a:lnSpc>
                <a:spcPct val="115000"/>
              </a:lnSpc>
              <a:spcBef>
                <a:spcPts val="800"/>
              </a:spcBef>
              <a:spcAft>
                <a:spcPts val="0"/>
              </a:spcAft>
              <a:buClr>
                <a:schemeClr val="accent2"/>
              </a:buClr>
              <a:buSzPts val="1700"/>
              <a:buFont typeface="Lexend"/>
              <a:buChar char="○"/>
              <a:defRPr sz="1700">
                <a:solidFill>
                  <a:schemeClr val="dk2"/>
                </a:solidFill>
                <a:latin typeface="Lexend"/>
                <a:ea typeface="Lexend"/>
                <a:cs typeface="Lexend"/>
                <a:sym typeface="Lexend"/>
              </a:defRPr>
            </a:lvl2pPr>
            <a:lvl3pPr marL="1371600" lvl="2" indent="-330200">
              <a:lnSpc>
                <a:spcPct val="115000"/>
              </a:lnSpc>
              <a:spcBef>
                <a:spcPts val="800"/>
              </a:spcBef>
              <a:spcAft>
                <a:spcPts val="0"/>
              </a:spcAft>
              <a:buClr>
                <a:schemeClr val="accent6"/>
              </a:buClr>
              <a:buSzPts val="1600"/>
              <a:buFont typeface="Lexend"/>
              <a:buChar char="■"/>
              <a:defRPr sz="1600">
                <a:solidFill>
                  <a:schemeClr val="dk2"/>
                </a:solidFill>
                <a:latin typeface="Lexend"/>
                <a:ea typeface="Lexend"/>
                <a:cs typeface="Lexend"/>
                <a:sym typeface="Lexend"/>
              </a:defRPr>
            </a:lvl3pPr>
            <a:lvl4pPr marL="1828800" lvl="3" indent="-323850">
              <a:lnSpc>
                <a:spcPct val="115000"/>
              </a:lnSpc>
              <a:spcBef>
                <a:spcPts val="800"/>
              </a:spcBef>
              <a:spcAft>
                <a:spcPts val="0"/>
              </a:spcAft>
              <a:buClr>
                <a:schemeClr val="accent1"/>
              </a:buClr>
              <a:buSzPts val="1500"/>
              <a:buFont typeface="Lexend"/>
              <a:buChar char="●"/>
              <a:defRPr sz="1500">
                <a:solidFill>
                  <a:schemeClr val="dk2"/>
                </a:solidFill>
                <a:latin typeface="Lexend"/>
                <a:ea typeface="Lexend"/>
                <a:cs typeface="Lexend"/>
                <a:sym typeface="Lexend"/>
              </a:defRPr>
            </a:lvl4pPr>
            <a:lvl5pPr marL="2286000" lvl="4" indent="-323850">
              <a:lnSpc>
                <a:spcPct val="115000"/>
              </a:lnSpc>
              <a:spcBef>
                <a:spcPts val="800"/>
              </a:spcBef>
              <a:spcAft>
                <a:spcPts val="0"/>
              </a:spcAft>
              <a:buClr>
                <a:schemeClr val="accent2"/>
              </a:buClr>
              <a:buSzPts val="1500"/>
              <a:buFont typeface="Lexend"/>
              <a:buChar char="○"/>
              <a:defRPr sz="1500">
                <a:solidFill>
                  <a:schemeClr val="dk2"/>
                </a:solidFill>
                <a:latin typeface="Lexend"/>
                <a:ea typeface="Lexend"/>
                <a:cs typeface="Lexend"/>
                <a:sym typeface="Lexend"/>
              </a:defRPr>
            </a:lvl5pPr>
            <a:lvl6pPr marL="2743200" lvl="5" indent="-323850">
              <a:lnSpc>
                <a:spcPct val="115000"/>
              </a:lnSpc>
              <a:spcBef>
                <a:spcPts val="800"/>
              </a:spcBef>
              <a:spcAft>
                <a:spcPts val="0"/>
              </a:spcAft>
              <a:buClr>
                <a:schemeClr val="accent6"/>
              </a:buClr>
              <a:buSzPts val="1500"/>
              <a:buFont typeface="Lexend"/>
              <a:buChar char="■"/>
              <a:defRPr sz="1500">
                <a:solidFill>
                  <a:schemeClr val="dk2"/>
                </a:solidFill>
                <a:latin typeface="Lexend"/>
                <a:ea typeface="Lexend"/>
                <a:cs typeface="Lexend"/>
                <a:sym typeface="Lexend"/>
              </a:defRPr>
            </a:lvl6pPr>
            <a:lvl7pPr marL="3200400" lvl="6" indent="-323850">
              <a:lnSpc>
                <a:spcPct val="115000"/>
              </a:lnSpc>
              <a:spcBef>
                <a:spcPts val="800"/>
              </a:spcBef>
              <a:spcAft>
                <a:spcPts val="0"/>
              </a:spcAft>
              <a:buClr>
                <a:schemeClr val="accent1"/>
              </a:buClr>
              <a:buSzPts val="1500"/>
              <a:buFont typeface="Lexend"/>
              <a:buChar char="●"/>
              <a:defRPr sz="1500">
                <a:solidFill>
                  <a:schemeClr val="dk2"/>
                </a:solidFill>
                <a:latin typeface="Lexend"/>
                <a:ea typeface="Lexend"/>
                <a:cs typeface="Lexend"/>
                <a:sym typeface="Lexend"/>
              </a:defRPr>
            </a:lvl7pPr>
            <a:lvl8pPr marL="3657600" lvl="7" indent="-323850">
              <a:lnSpc>
                <a:spcPct val="115000"/>
              </a:lnSpc>
              <a:spcBef>
                <a:spcPts val="800"/>
              </a:spcBef>
              <a:spcAft>
                <a:spcPts val="0"/>
              </a:spcAft>
              <a:buClr>
                <a:schemeClr val="accent2"/>
              </a:buClr>
              <a:buSzPts val="1500"/>
              <a:buFont typeface="Lexend"/>
              <a:buChar char="○"/>
              <a:defRPr sz="1500">
                <a:solidFill>
                  <a:schemeClr val="dk2"/>
                </a:solidFill>
                <a:latin typeface="Lexend"/>
                <a:ea typeface="Lexend"/>
                <a:cs typeface="Lexend"/>
                <a:sym typeface="Lexend"/>
              </a:defRPr>
            </a:lvl8pPr>
            <a:lvl9pPr marL="4114800" lvl="8" indent="-323850">
              <a:lnSpc>
                <a:spcPct val="115000"/>
              </a:lnSpc>
              <a:spcBef>
                <a:spcPts val="800"/>
              </a:spcBef>
              <a:spcAft>
                <a:spcPts val="800"/>
              </a:spcAft>
              <a:buClr>
                <a:schemeClr val="accent6"/>
              </a:buClr>
              <a:buSzPts val="1500"/>
              <a:buFont typeface="Lexend"/>
              <a:buChar char="■"/>
              <a:defRPr sz="1500">
                <a:solidFill>
                  <a:schemeClr val="dk2"/>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64" r:id="rId7"/>
    <p:sldLayoutId id="2147483684" r:id="rId8"/>
    <p:sldLayoutId id="2147483666" r:id="rId9"/>
    <p:sldLayoutId id="2147483665" r:id="rId10"/>
    <p:sldLayoutId id="2147483667" r:id="rId11"/>
    <p:sldLayoutId id="2147483668" r:id="rId12"/>
    <p:sldLayoutId id="2147483669" r:id="rId13"/>
    <p:sldLayoutId id="2147483671" r:id="rId14"/>
    <p:sldLayoutId id="2147483685" r:id="rId15"/>
    <p:sldLayoutId id="2147483686" r:id="rId16"/>
    <p:sldLayoutId id="2147483687" r:id="rId17"/>
    <p:sldLayoutId id="2147483688" r:id="rId18"/>
    <p:sldLayoutId id="2147483682"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50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www.azahcccs.gov/PlansProviders/MedicalCodingResources.htm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TCUInquiry@azahcccs.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TCURequests@azahcccs.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2513100" y="2741400"/>
            <a:ext cx="6319200" cy="92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a:latin typeface="+mn-lt"/>
              </a:rPr>
              <a:t>Technical Consortium</a:t>
            </a:r>
            <a:endParaRPr sz="3200">
              <a:latin typeface="+mn-lt"/>
            </a:endParaRPr>
          </a:p>
        </p:txBody>
      </p:sp>
      <p:sp>
        <p:nvSpPr>
          <p:cNvPr id="220" name="Google Shape;220;p37"/>
          <p:cNvSpPr txBox="1">
            <a:spLocks noGrp="1"/>
          </p:cNvSpPr>
          <p:nvPr>
            <p:ph type="title" idx="2"/>
          </p:nvPr>
        </p:nvSpPr>
        <p:spPr>
          <a:xfrm>
            <a:off x="2513100" y="3750250"/>
            <a:ext cx="6319200" cy="6254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mn-lt"/>
              </a:rPr>
              <a:t>January 16, 2026</a:t>
            </a:r>
            <a:endParaRPr sz="240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08C3236A-A3CF-65E3-21D2-EB55134FB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2EEA5E-7FFE-9DA8-7232-83E7A33C8A55}"/>
              </a:ext>
            </a:extLst>
          </p:cNvPr>
          <p:cNvSpPr>
            <a:spLocks noGrp="1"/>
          </p:cNvSpPr>
          <p:nvPr>
            <p:ph type="title"/>
          </p:nvPr>
        </p:nvSpPr>
        <p:spPr>
          <a:xfrm>
            <a:off x="311700" y="137160"/>
            <a:ext cx="8520600" cy="614467"/>
          </a:xfrm>
        </p:spPr>
        <p:txBody>
          <a:bodyPr/>
          <a:lstStyle/>
          <a:p>
            <a:pPr algn="ctr"/>
            <a:r>
              <a:rPr lang="en-US">
                <a:latin typeface="+mn-lt"/>
              </a:rPr>
              <a:t>Recent and Upcoming System Changes Cont.</a:t>
            </a:r>
          </a:p>
        </p:txBody>
      </p:sp>
      <p:sp>
        <p:nvSpPr>
          <p:cNvPr id="3" name="Text Placeholder 2">
            <a:extLst>
              <a:ext uri="{FF2B5EF4-FFF2-40B4-BE49-F238E27FC236}">
                <a16:creationId xmlns:a16="http://schemas.microsoft.com/office/drawing/2014/main" id="{CFCBF910-F52E-45BC-E971-64C5C6FD250E}"/>
              </a:ext>
            </a:extLst>
          </p:cNvPr>
          <p:cNvSpPr>
            <a:spLocks noGrp="1"/>
          </p:cNvSpPr>
          <p:nvPr>
            <p:ph type="body" idx="1"/>
          </p:nvPr>
        </p:nvSpPr>
        <p:spPr>
          <a:xfrm>
            <a:off x="311700" y="751626"/>
            <a:ext cx="8520600" cy="3940059"/>
          </a:xfrm>
        </p:spPr>
        <p:txBody>
          <a:bodyPr/>
          <a:lstStyle/>
          <a:p>
            <a:pPr marL="0" indent="0">
              <a:lnSpc>
                <a:spcPct val="114999"/>
              </a:lnSpc>
              <a:buNone/>
            </a:pPr>
            <a:r>
              <a:rPr lang="en-US">
                <a:latin typeface="+mn-lt"/>
                <a:cs typeface="Arial"/>
              </a:rPr>
              <a:t>SED change:</a:t>
            </a:r>
            <a:endParaRPr lang="en-US">
              <a:solidFill>
                <a:srgbClr val="000000"/>
              </a:solidFill>
              <a:latin typeface="+mn-lt"/>
              <a:cs typeface="Arial"/>
            </a:endParaRPr>
          </a:p>
          <a:p>
            <a:pPr marL="285750" indent="-285750">
              <a:lnSpc>
                <a:spcPct val="114999"/>
              </a:lnSpc>
            </a:pPr>
            <a:r>
              <a:rPr lang="en-US">
                <a:latin typeface="+mn-lt"/>
                <a:cs typeface="Arial"/>
              </a:rPr>
              <a:t>Effective 7/24/2025</a:t>
            </a:r>
            <a:endParaRPr lang="en-US">
              <a:solidFill>
                <a:srgbClr val="000000"/>
              </a:solidFill>
              <a:latin typeface="+mn-lt"/>
              <a:cs typeface="Arial"/>
            </a:endParaRPr>
          </a:p>
          <a:p>
            <a:pPr marL="342900" indent="-285750">
              <a:lnSpc>
                <a:spcPct val="114999"/>
              </a:lnSpc>
            </a:pPr>
            <a:r>
              <a:rPr lang="en-US">
                <a:latin typeface="+mn-lt"/>
                <a:cs typeface="Arial"/>
              </a:rPr>
              <a:t>SED Data will now be a part of the DUGLess and entered by the provider</a:t>
            </a:r>
            <a:endParaRPr lang="en-US">
              <a:solidFill>
                <a:srgbClr val="000000"/>
              </a:solidFill>
              <a:latin typeface="+mn-lt"/>
              <a:cs typeface="Arial"/>
            </a:endParaRPr>
          </a:p>
          <a:p>
            <a:pPr marL="342900" indent="-285750">
              <a:lnSpc>
                <a:spcPct val="114999"/>
              </a:lnSpc>
            </a:pPr>
            <a:r>
              <a:rPr lang="en-US">
                <a:latin typeface="+mn-lt"/>
              </a:rPr>
              <a:t>Reminders:  the provider must enter the SED information into the DUGLess. If the member does not have enrollment at the time, the information will not be loaded to PMMIS (just like SMI process).  This is when the MCO can email TCUInquiry to have it added, only after you have confirmed with the provider it is entered.  TCU can not see the DUGLess to research.</a:t>
            </a:r>
            <a:endParaRPr lang="en-US"/>
          </a:p>
          <a:p>
            <a:pPr marL="114300" indent="0">
              <a:buNone/>
            </a:pPr>
            <a:endParaRPr lang="en-US" sz="1800"/>
          </a:p>
        </p:txBody>
      </p:sp>
    </p:spTree>
    <p:extLst>
      <p:ext uri="{BB962C8B-B14F-4D97-AF65-F5344CB8AC3E}">
        <p14:creationId xmlns:p14="http://schemas.microsoft.com/office/powerpoint/2010/main" val="250088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Title 1">
            <a:extLst>
              <a:ext uri="{FF2B5EF4-FFF2-40B4-BE49-F238E27FC236}">
                <a16:creationId xmlns:a16="http://schemas.microsoft.com/office/drawing/2014/main" id="{418D10CF-E7BD-529F-C437-256BBE387B9C}"/>
              </a:ext>
            </a:extLst>
          </p:cNvPr>
          <p:cNvSpPr>
            <a:spLocks noGrp="1"/>
          </p:cNvSpPr>
          <p:nvPr>
            <p:ph type="title"/>
          </p:nvPr>
        </p:nvSpPr>
        <p:spPr>
          <a:xfrm>
            <a:off x="311700" y="137160"/>
            <a:ext cx="8520600" cy="571757"/>
          </a:xfrm>
        </p:spPr>
        <p:txBody>
          <a:bodyPr/>
          <a:lstStyle/>
          <a:p>
            <a:pPr algn="ctr"/>
            <a:r>
              <a:rPr lang="en-US">
                <a:latin typeface="+mn-lt"/>
              </a:rPr>
              <a:t>Recent and Upcoming System Changes Cont.</a:t>
            </a:r>
          </a:p>
        </p:txBody>
      </p:sp>
      <p:sp>
        <p:nvSpPr>
          <p:cNvPr id="3" name="Text Placeholder 2">
            <a:extLst>
              <a:ext uri="{FF2B5EF4-FFF2-40B4-BE49-F238E27FC236}">
                <a16:creationId xmlns:a16="http://schemas.microsoft.com/office/drawing/2014/main" id="{924A2338-82AA-620B-05DB-C1A29688D5A5}"/>
              </a:ext>
            </a:extLst>
          </p:cNvPr>
          <p:cNvSpPr>
            <a:spLocks noGrp="1"/>
          </p:cNvSpPr>
          <p:nvPr>
            <p:ph type="body" idx="1"/>
          </p:nvPr>
        </p:nvSpPr>
        <p:spPr>
          <a:xfrm>
            <a:off x="311700" y="708917"/>
            <a:ext cx="8520600" cy="4297423"/>
          </a:xfrm>
        </p:spPr>
        <p:txBody>
          <a:bodyPr/>
          <a:lstStyle/>
          <a:p>
            <a:pPr marL="76200" indent="0">
              <a:lnSpc>
                <a:spcPct val="114999"/>
              </a:lnSpc>
              <a:buNone/>
            </a:pPr>
            <a:r>
              <a:rPr lang="en-US" sz="1600">
                <a:latin typeface="+mn-lt"/>
                <a:cs typeface="Arial"/>
              </a:rPr>
              <a:t>Compound Drug Level of Effort</a:t>
            </a:r>
            <a:endParaRPr lang="en-US" sz="1600">
              <a:solidFill>
                <a:srgbClr val="000000"/>
              </a:solidFill>
              <a:latin typeface="+mn-lt"/>
              <a:cs typeface="Arial"/>
            </a:endParaRPr>
          </a:p>
          <a:p>
            <a:pPr marL="76200" indent="0">
              <a:lnSpc>
                <a:spcPct val="114999"/>
              </a:lnSpc>
              <a:buNone/>
            </a:pPr>
            <a:r>
              <a:rPr lang="en-US" sz="1600">
                <a:latin typeface="+mn-lt"/>
                <a:cs typeface="Arial"/>
              </a:rPr>
              <a:t>This is to capture the data for compounding drugs based on their level of difficulty.</a:t>
            </a:r>
            <a:endParaRPr lang="en-US" sz="1600">
              <a:solidFill>
                <a:srgbClr val="000000"/>
              </a:solidFill>
              <a:latin typeface="+mn-lt"/>
              <a:cs typeface="Arial"/>
            </a:endParaRPr>
          </a:p>
          <a:p>
            <a:pPr marL="1200150" lvl="1" indent="-285750">
              <a:lnSpc>
                <a:spcPct val="114999"/>
              </a:lnSpc>
              <a:buClr>
                <a:srgbClr val="369992"/>
              </a:buClr>
            </a:pPr>
            <a:r>
              <a:rPr lang="en-US" sz="1600">
                <a:latin typeface="+mn-lt"/>
                <a:cs typeface="Arial"/>
              </a:rPr>
              <a:t>Capture in the NCPDP file </a:t>
            </a:r>
            <a:endParaRPr lang="en-US" sz="1600">
              <a:solidFill>
                <a:srgbClr val="000000"/>
              </a:solidFill>
              <a:latin typeface="+mn-lt"/>
              <a:cs typeface="Arial"/>
            </a:endParaRPr>
          </a:p>
          <a:p>
            <a:pPr marL="1200150" lvl="1" indent="-285750">
              <a:lnSpc>
                <a:spcPct val="114999"/>
              </a:lnSpc>
              <a:buClr>
                <a:srgbClr val="369992"/>
              </a:buClr>
            </a:pPr>
            <a:r>
              <a:rPr lang="en-US" sz="1600">
                <a:latin typeface="+mn-lt"/>
                <a:cs typeface="Arial"/>
              </a:rPr>
              <a:t>For data reporting purposes</a:t>
            </a:r>
            <a:endParaRPr lang="en-US" sz="1600">
              <a:solidFill>
                <a:srgbClr val="000000"/>
              </a:solidFill>
              <a:latin typeface="+mn-lt"/>
              <a:cs typeface="Arial"/>
            </a:endParaRPr>
          </a:p>
          <a:p>
            <a:pPr marL="1200150" lvl="1" indent="-285750">
              <a:lnSpc>
                <a:spcPct val="114999"/>
              </a:lnSpc>
            </a:pPr>
            <a:r>
              <a:rPr lang="en-US" sz="1600">
                <a:latin typeface="+mn-lt"/>
                <a:cs typeface="Arial"/>
              </a:rPr>
              <a:t>Effective 10/1/2025</a:t>
            </a:r>
            <a:endParaRPr lang="en-US" sz="1600">
              <a:solidFill>
                <a:srgbClr val="000000"/>
              </a:solidFill>
              <a:latin typeface="+mn-lt"/>
              <a:cs typeface="Arial"/>
            </a:endParaRPr>
          </a:p>
          <a:p>
            <a:pPr marL="1200150" lvl="1" indent="-285750">
              <a:lnSpc>
                <a:spcPct val="114999"/>
              </a:lnSpc>
              <a:buClr>
                <a:srgbClr val="369992"/>
              </a:buClr>
            </a:pPr>
            <a:r>
              <a:rPr lang="en-US" sz="1600">
                <a:solidFill>
                  <a:schemeClr val="tx1"/>
                </a:solidFill>
                <a:latin typeface="+mn-lt"/>
                <a:cs typeface="Arial"/>
              </a:rPr>
              <a:t>Need to ensure the value in Field 474-8E of the NCPDP file is populated.  It can no longer be blank.  If no level of effort, the data element must be 00.  The encounters will fail to process if this is not populated</a:t>
            </a:r>
            <a:endParaRPr lang="en-US" sz="1400">
              <a:solidFill>
                <a:schemeClr val="tx1"/>
              </a:solidFill>
              <a:latin typeface="Arial"/>
            </a:endParaRPr>
          </a:p>
          <a:p>
            <a:pPr marL="114300" indent="0">
              <a:buNone/>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5A318-8611-34A0-391F-C63D872BB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B051C-4577-35F6-EBA0-94E41C7283E3}"/>
              </a:ext>
            </a:extLst>
          </p:cNvPr>
          <p:cNvSpPr>
            <a:spLocks noGrp="1"/>
          </p:cNvSpPr>
          <p:nvPr>
            <p:ph type="title"/>
          </p:nvPr>
        </p:nvSpPr>
        <p:spPr/>
        <p:txBody>
          <a:bodyPr/>
          <a:lstStyle/>
          <a:p>
            <a:pPr algn="ctr"/>
            <a:r>
              <a:rPr lang="en-US">
                <a:latin typeface="+mn-lt"/>
              </a:rPr>
              <a:t>Recent and Upcoming System Changes Cont.</a:t>
            </a:r>
          </a:p>
        </p:txBody>
      </p:sp>
      <p:sp>
        <p:nvSpPr>
          <p:cNvPr id="3" name="Text Placeholder 2">
            <a:extLst>
              <a:ext uri="{FF2B5EF4-FFF2-40B4-BE49-F238E27FC236}">
                <a16:creationId xmlns:a16="http://schemas.microsoft.com/office/drawing/2014/main" id="{FFA384C8-AE5A-9631-C582-43EBC6A84B2C}"/>
              </a:ext>
            </a:extLst>
          </p:cNvPr>
          <p:cNvSpPr>
            <a:spLocks noGrp="1"/>
          </p:cNvSpPr>
          <p:nvPr>
            <p:ph type="body" idx="1"/>
          </p:nvPr>
        </p:nvSpPr>
        <p:spPr>
          <a:xfrm>
            <a:off x="311700" y="836429"/>
            <a:ext cx="8520600" cy="4169912"/>
          </a:xfrm>
        </p:spPr>
        <p:txBody>
          <a:bodyPr/>
          <a:lstStyle/>
          <a:p>
            <a:pPr marL="285750" indent="-285750">
              <a:lnSpc>
                <a:spcPct val="114999"/>
              </a:lnSpc>
            </a:pPr>
            <a:r>
              <a:rPr lang="en-US" sz="1600">
                <a:latin typeface="+mj-lt"/>
                <a:cs typeface="Arial"/>
              </a:rPr>
              <a:t>AHCCCS has published Same Day Disallow information that restricts certain BH services that can be received on the same day </a:t>
            </a:r>
            <a:r>
              <a:rPr lang="en-US" sz="1600" b="1">
                <a:latin typeface="+mj-lt"/>
                <a:cs typeface="Arial"/>
                <a:hlinkClick r:id="rId2"/>
              </a:rPr>
              <a:t>https://www.azahcccs.gov/PlansProviders/MedicalCodingResources.</a:t>
            </a:r>
            <a:r>
              <a:rPr lang="en-US" sz="1600">
                <a:latin typeface="+mj-lt"/>
                <a:cs typeface="Arial"/>
                <a:hlinkClick r:id="rId2"/>
              </a:rPr>
              <a:t>html</a:t>
            </a:r>
            <a:endParaRPr lang="en-US" sz="1600">
              <a:solidFill>
                <a:srgbClr val="000000"/>
              </a:solidFill>
              <a:latin typeface="+mj-lt"/>
              <a:cs typeface="Arial"/>
            </a:endParaRPr>
          </a:p>
          <a:p>
            <a:pPr marL="285750" indent="-285750">
              <a:lnSpc>
                <a:spcPct val="114999"/>
              </a:lnSpc>
            </a:pPr>
            <a:r>
              <a:rPr lang="en-US" sz="1600">
                <a:latin typeface="+mj-lt"/>
                <a:cs typeface="Arial"/>
              </a:rPr>
              <a:t>Automation of this process was promoted 12/29/2025</a:t>
            </a:r>
            <a:endParaRPr lang="en-US" sz="1600">
              <a:solidFill>
                <a:srgbClr val="000000"/>
              </a:solidFill>
              <a:latin typeface="+mj-lt"/>
              <a:cs typeface="Arial"/>
            </a:endParaRPr>
          </a:p>
          <a:p>
            <a:pPr marL="285750" indent="-285750">
              <a:lnSpc>
                <a:spcPct val="114999"/>
              </a:lnSpc>
            </a:pPr>
            <a:r>
              <a:rPr lang="en-US" sz="1600">
                <a:solidFill>
                  <a:schemeClr val="bg2"/>
                </a:solidFill>
                <a:latin typeface="+mj-lt"/>
                <a:cs typeface="Arial"/>
              </a:rPr>
              <a:t>Updated screen CL184</a:t>
            </a:r>
          </a:p>
          <a:p>
            <a:pPr marL="285750" indent="-285750">
              <a:lnSpc>
                <a:spcPct val="114999"/>
              </a:lnSpc>
            </a:pPr>
            <a:r>
              <a:rPr lang="en-US" sz="1600">
                <a:solidFill>
                  <a:schemeClr val="bg2"/>
                </a:solidFill>
                <a:latin typeface="+mj-lt"/>
                <a:cs typeface="Arial"/>
              </a:rPr>
              <a:t>Combination of codes are disallowed - regardless of TAX ID</a:t>
            </a:r>
          </a:p>
          <a:p>
            <a:pPr marL="742950" lvl="1" indent="-285750">
              <a:lnSpc>
                <a:spcPct val="114999"/>
              </a:lnSpc>
            </a:pPr>
            <a:r>
              <a:rPr lang="en-US" sz="1600">
                <a:solidFill>
                  <a:srgbClr val="000000"/>
                </a:solidFill>
                <a:latin typeface="+mj-lt"/>
              </a:rPr>
              <a:t>DIFFERENT PROV EXCP ‘N’</a:t>
            </a:r>
          </a:p>
          <a:p>
            <a:pPr marL="742950" lvl="1" indent="-285750">
              <a:lnSpc>
                <a:spcPct val="114999"/>
              </a:lnSpc>
            </a:pPr>
            <a:r>
              <a:rPr lang="en-US" sz="1600">
                <a:latin typeface="+mj-lt"/>
              </a:rPr>
              <a:t>Z475 ‘SIM SVC NOT ALLOWED’</a:t>
            </a:r>
            <a:endParaRPr lang="en-US" sz="1600">
              <a:solidFill>
                <a:schemeClr val="bg2"/>
              </a:solidFill>
              <a:latin typeface="+mj-lt"/>
              <a:cs typeface="Arial"/>
            </a:endParaRPr>
          </a:p>
          <a:p>
            <a:pPr marL="285750" indent="-285750">
              <a:lnSpc>
                <a:spcPct val="114999"/>
              </a:lnSpc>
            </a:pPr>
            <a:r>
              <a:rPr lang="en-US" sz="1600">
                <a:solidFill>
                  <a:schemeClr val="bg2"/>
                </a:solidFill>
                <a:latin typeface="+mj-lt"/>
                <a:cs typeface="Arial"/>
              </a:rPr>
              <a:t>Combination of codes are allowed when the tax IDs do not match</a:t>
            </a:r>
          </a:p>
          <a:p>
            <a:pPr marL="742950" lvl="1" indent="-285750">
              <a:lnSpc>
                <a:spcPct val="114999"/>
              </a:lnSpc>
            </a:pPr>
            <a:r>
              <a:rPr lang="en-US" sz="1600">
                <a:solidFill>
                  <a:srgbClr val="000000"/>
                </a:solidFill>
                <a:latin typeface="+mj-lt"/>
              </a:rPr>
              <a:t>DIFFERENT PROV EXCP ‘Y</a:t>
            </a:r>
          </a:p>
          <a:p>
            <a:pPr marL="742950" lvl="1" indent="-285750">
              <a:lnSpc>
                <a:spcPct val="114999"/>
              </a:lnSpc>
            </a:pPr>
            <a:r>
              <a:rPr lang="en-US" sz="1600">
                <a:latin typeface="+mj-lt"/>
              </a:rPr>
              <a:t>Z470 ‘SIM SVC NOT ALLOWED BY SAME PRV TAX ID</a:t>
            </a:r>
            <a:endParaRPr lang="en-US" sz="1600">
              <a:solidFill>
                <a:schemeClr val="bg2"/>
              </a:solidFill>
              <a:latin typeface="+mj-lt"/>
              <a:cs typeface="Arial"/>
            </a:endParaRPr>
          </a:p>
          <a:p>
            <a:pPr marL="285750" indent="-285750">
              <a:lnSpc>
                <a:spcPct val="114999"/>
              </a:lnSpc>
            </a:pPr>
            <a:r>
              <a:rPr lang="en-US" sz="1600">
                <a:solidFill>
                  <a:schemeClr val="bg2"/>
                </a:solidFill>
                <a:latin typeface="+mj-lt"/>
                <a:cs typeface="Arial"/>
              </a:rPr>
              <a:t>Edits are currently soft</a:t>
            </a:r>
          </a:p>
          <a:p>
            <a:pPr marL="76200" indent="0">
              <a:lnSpc>
                <a:spcPct val="114999"/>
              </a:lnSpc>
              <a:buNone/>
            </a:pPr>
            <a:endParaRPr lang="en-US">
              <a:latin typeface="Arial"/>
            </a:endParaRPr>
          </a:p>
          <a:p>
            <a:pPr marL="114300" indent="0">
              <a:buNone/>
            </a:pPr>
            <a:endParaRPr lang="en-US"/>
          </a:p>
        </p:txBody>
      </p:sp>
    </p:spTree>
    <p:extLst>
      <p:ext uri="{BB962C8B-B14F-4D97-AF65-F5344CB8AC3E}">
        <p14:creationId xmlns:p14="http://schemas.microsoft.com/office/powerpoint/2010/main" val="94937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5" name="Title 4">
            <a:extLst>
              <a:ext uri="{FF2B5EF4-FFF2-40B4-BE49-F238E27FC236}">
                <a16:creationId xmlns:a16="http://schemas.microsoft.com/office/drawing/2014/main" id="{C4FDDB23-0899-F222-F25E-F4A91CD7E804}"/>
              </a:ext>
            </a:extLst>
          </p:cNvPr>
          <p:cNvSpPr>
            <a:spLocks noGrp="1"/>
          </p:cNvSpPr>
          <p:nvPr>
            <p:ph type="title"/>
          </p:nvPr>
        </p:nvSpPr>
        <p:spPr/>
        <p:txBody>
          <a:bodyPr/>
          <a:lstStyle/>
          <a:p>
            <a:pPr algn="ctr"/>
            <a:r>
              <a:rPr lang="en-US">
                <a:latin typeface="+mn-lt"/>
              </a:rPr>
              <a:t>Recent and Upcoming System Changes Cont.</a:t>
            </a:r>
          </a:p>
        </p:txBody>
      </p:sp>
      <p:sp>
        <p:nvSpPr>
          <p:cNvPr id="6" name="Text Placeholder 5">
            <a:extLst>
              <a:ext uri="{FF2B5EF4-FFF2-40B4-BE49-F238E27FC236}">
                <a16:creationId xmlns:a16="http://schemas.microsoft.com/office/drawing/2014/main" id="{CA10F546-4099-B7DA-EFB4-D3FB1C636E11}"/>
              </a:ext>
            </a:extLst>
          </p:cNvPr>
          <p:cNvSpPr>
            <a:spLocks noGrp="1"/>
          </p:cNvSpPr>
          <p:nvPr>
            <p:ph type="body" idx="1"/>
          </p:nvPr>
        </p:nvSpPr>
        <p:spPr>
          <a:xfrm>
            <a:off x="311700" y="940158"/>
            <a:ext cx="8520600" cy="4203342"/>
          </a:xfrm>
        </p:spPr>
        <p:txBody>
          <a:bodyPr/>
          <a:lstStyle/>
          <a:p>
            <a:pPr marL="76200" lvl="0" indent="0">
              <a:buNone/>
            </a:pPr>
            <a:endParaRPr lang="en-US" sz="1600">
              <a:latin typeface="+mn-lt"/>
            </a:endParaRPr>
          </a:p>
          <a:p>
            <a:pPr marL="114300" indent="0">
              <a:buNone/>
            </a:pPr>
            <a:endParaRPr lang="en-US"/>
          </a:p>
        </p:txBody>
      </p:sp>
      <p:sp>
        <p:nvSpPr>
          <p:cNvPr id="3" name="TextBox 2">
            <a:extLst>
              <a:ext uri="{FF2B5EF4-FFF2-40B4-BE49-F238E27FC236}">
                <a16:creationId xmlns:a16="http://schemas.microsoft.com/office/drawing/2014/main" id="{ED61EDDC-217F-4503-F3D6-52DCED46336C}"/>
              </a:ext>
            </a:extLst>
          </p:cNvPr>
          <p:cNvSpPr txBox="1"/>
          <p:nvPr/>
        </p:nvSpPr>
        <p:spPr>
          <a:xfrm>
            <a:off x="687917" y="1264708"/>
            <a:ext cx="7918449" cy="2948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EC133EA9-5A84-6D43-F275-59CA198EAF4E}"/>
              </a:ext>
            </a:extLst>
          </p:cNvPr>
          <p:cNvSpPr txBox="1"/>
          <p:nvPr/>
        </p:nvSpPr>
        <p:spPr>
          <a:xfrm>
            <a:off x="687518" y="1481667"/>
            <a:ext cx="657264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800" dirty="0">
                <a:solidFill>
                  <a:srgbClr val="0070C0"/>
                </a:solidFill>
              </a:rPr>
              <a:t>A </a:t>
            </a:r>
            <a:r>
              <a:rPr lang="en-US" sz="1800" b="0" i="0" u="none" strike="noStrike" dirty="0">
                <a:solidFill>
                  <a:srgbClr val="0070C0"/>
                </a:solidFill>
                <a:latin typeface="Arial"/>
                <a:ea typeface="Arial"/>
                <a:cs typeface="Arial"/>
              </a:rPr>
              <a:t>question recently was presented </a:t>
            </a:r>
            <a:r>
              <a:rPr lang="en-US" sz="1800" dirty="0">
                <a:solidFill>
                  <a:srgbClr val="0070C0"/>
                </a:solidFill>
              </a:rPr>
              <a:t>regarding the *A sections of the spreadsheet where the</a:t>
            </a:r>
            <a:r>
              <a:rPr lang="en-US" sz="1800" b="0" i="0" u="none" strike="noStrike" dirty="0">
                <a:solidFill>
                  <a:srgbClr val="0070C0"/>
                </a:solidFill>
                <a:latin typeface="Arial"/>
                <a:ea typeface="Arial"/>
                <a:cs typeface="Arial"/>
              </a:rPr>
              <a:t> services are allowed on the same day for the member, provider cannot be the same unless in a different service office or residential placement </a:t>
            </a:r>
            <a:endParaRPr lang="en-US" dirty="0">
              <a:solidFill>
                <a:srgbClr val="0070C0"/>
              </a:solidFill>
            </a:endParaRPr>
          </a:p>
          <a:p>
            <a:pPr marL="285750" indent="-285750">
              <a:buChar char="•"/>
            </a:pPr>
            <a:r>
              <a:rPr lang="en-US" sz="1800" b="0" i="0" u="none" strike="noStrike" dirty="0">
                <a:solidFill>
                  <a:srgbClr val="0070C0"/>
                </a:solidFill>
                <a:latin typeface="Arial"/>
                <a:ea typeface="Arial"/>
                <a:cs typeface="Arial"/>
              </a:rPr>
              <a:t>That scenario was </a:t>
            </a:r>
            <a:r>
              <a:rPr lang="en-US" sz="1800" dirty="0">
                <a:solidFill>
                  <a:srgbClr val="0070C0"/>
                </a:solidFill>
              </a:rPr>
              <a:t>not part of the logic that was recently promoted.  </a:t>
            </a:r>
            <a:r>
              <a:rPr lang="en-US" sz="1800" b="0" i="0" u="none" strike="noStrike" dirty="0">
                <a:solidFill>
                  <a:srgbClr val="0070C0"/>
                </a:solidFill>
                <a:latin typeface="Arial"/>
                <a:ea typeface="Arial"/>
                <a:cs typeface="Arial"/>
              </a:rPr>
              <a:t>At this time</a:t>
            </a:r>
            <a:r>
              <a:rPr lang="en-US" sz="1800" dirty="0">
                <a:solidFill>
                  <a:srgbClr val="0070C0"/>
                </a:solidFill>
              </a:rPr>
              <a:t>,</a:t>
            </a:r>
            <a:r>
              <a:rPr lang="en-US" sz="1800" b="0" i="0" u="none" strike="noStrike" dirty="0">
                <a:solidFill>
                  <a:srgbClr val="0070C0"/>
                </a:solidFill>
                <a:latin typeface="Arial"/>
                <a:ea typeface="Arial"/>
                <a:cs typeface="Arial"/>
              </a:rPr>
              <a:t> please continue to process as the table on the website information provides. </a:t>
            </a:r>
            <a:r>
              <a:rPr lang="en-US" sz="1800" b="0" i="0" dirty="0">
                <a:solidFill>
                  <a:srgbClr val="000000"/>
                </a:solidFill>
                <a:latin typeface="Arial"/>
                <a:ea typeface="Arial"/>
                <a:cs typeface="Arial"/>
              </a:rPr>
              <a:t>​</a:t>
            </a:r>
          </a:p>
          <a:p>
            <a:pPr marL="285750" indent="-285750">
              <a:buChar char="•"/>
            </a:pPr>
            <a:r>
              <a:rPr lang="en-US" sz="1800" dirty="0">
                <a:solidFill>
                  <a:schemeClr val="bg2"/>
                </a:solidFill>
              </a:rPr>
              <a:t>We are looking into this and will provide guidance in the near future.</a:t>
            </a:r>
            <a:endParaRPr lang="en-US" dirty="0">
              <a:solidFill>
                <a:schemeClr val="bg2"/>
              </a:solidFill>
            </a:endParaRPr>
          </a:p>
          <a:p>
            <a:pPr marL="285750" indent="-285750">
              <a:buChar char="•"/>
            </a:pPr>
            <a:r>
              <a:rPr lang="en-US" sz="1600" dirty="0">
                <a:solidFill>
                  <a:schemeClr val="bg2"/>
                </a:solidFill>
              </a:rPr>
              <a:t>We are working on updating the TIG for this project</a:t>
            </a:r>
          </a:p>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Title 1">
            <a:extLst>
              <a:ext uri="{FF2B5EF4-FFF2-40B4-BE49-F238E27FC236}">
                <a16:creationId xmlns:a16="http://schemas.microsoft.com/office/drawing/2014/main" id="{C89D06EF-8986-8150-0007-9409C402CEEA}"/>
              </a:ext>
            </a:extLst>
          </p:cNvPr>
          <p:cNvSpPr>
            <a:spLocks noGrp="1"/>
          </p:cNvSpPr>
          <p:nvPr>
            <p:ph type="title"/>
          </p:nvPr>
        </p:nvSpPr>
        <p:spPr>
          <a:xfrm>
            <a:off x="311700" y="137160"/>
            <a:ext cx="8520600" cy="686279"/>
          </a:xfrm>
        </p:spPr>
        <p:txBody>
          <a:bodyPr/>
          <a:lstStyle/>
          <a:p>
            <a:r>
              <a:rPr lang="en-US">
                <a:latin typeface="+mn-lt"/>
              </a:rPr>
              <a:t>Recent and Upcoming System Changes Cont.</a:t>
            </a:r>
          </a:p>
        </p:txBody>
      </p:sp>
      <p:sp>
        <p:nvSpPr>
          <p:cNvPr id="5" name="Text Placeholder 4">
            <a:extLst>
              <a:ext uri="{FF2B5EF4-FFF2-40B4-BE49-F238E27FC236}">
                <a16:creationId xmlns:a16="http://schemas.microsoft.com/office/drawing/2014/main" id="{65C6A96C-C4AF-277F-8FE6-B3FDEEEA26C2}"/>
              </a:ext>
            </a:extLst>
          </p:cNvPr>
          <p:cNvSpPr>
            <a:spLocks noGrp="1"/>
          </p:cNvSpPr>
          <p:nvPr>
            <p:ph type="body" idx="1"/>
          </p:nvPr>
        </p:nvSpPr>
        <p:spPr>
          <a:xfrm>
            <a:off x="311700" y="823439"/>
            <a:ext cx="8520600" cy="3745436"/>
          </a:xfrm>
        </p:spPr>
        <p:txBody>
          <a:bodyPr/>
          <a:lstStyle/>
          <a:p>
            <a:pPr lvl="0" indent="-381000">
              <a:spcAft>
                <a:spcPts val="0"/>
              </a:spcAft>
              <a:buSzPts val="2400"/>
              <a:buChar char="•"/>
            </a:pPr>
            <a:r>
              <a:rPr lang="en-US" dirty="0"/>
              <a:t>CAA- Consolidated Appropriations Act (</a:t>
            </a:r>
            <a:r>
              <a:rPr lang="en-US" b="1" dirty="0"/>
              <a:t>CAA</a:t>
            </a:r>
            <a:r>
              <a:rPr lang="en-US" dirty="0"/>
              <a:t>) Juvenile Justice Requirements and Targeted Case Management.</a:t>
            </a:r>
          </a:p>
          <a:p>
            <a:pPr lvl="1" indent="-381000">
              <a:buSzPts val="2400"/>
              <a:buChar char="•"/>
            </a:pPr>
            <a:r>
              <a:rPr lang="en-US" dirty="0"/>
              <a:t>Effective 10/1/2025</a:t>
            </a:r>
          </a:p>
          <a:p>
            <a:pPr lvl="1" indent="-381000">
              <a:buSzPts val="2400"/>
              <a:buChar char="•"/>
            </a:pPr>
            <a:r>
              <a:rPr lang="en-US" dirty="0"/>
              <a:t>Claims only; no impact to encounters for this implementation</a:t>
            </a:r>
          </a:p>
          <a:p>
            <a:pPr lvl="1" indent="-381000">
              <a:buSzPts val="2400"/>
              <a:buChar char="•"/>
            </a:pPr>
            <a:r>
              <a:rPr lang="en-US" dirty="0"/>
              <a:t>AHCCCS will provide targeted case management (T1017) to incarcerated youth and former foster care adults up to age 26.</a:t>
            </a:r>
          </a:p>
          <a:p>
            <a:pPr marL="114300" indent="0">
              <a:buClr>
                <a:srgbClr val="369992"/>
              </a:buCl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 name="Title 1">
            <a:extLst>
              <a:ext uri="{FF2B5EF4-FFF2-40B4-BE49-F238E27FC236}">
                <a16:creationId xmlns:a16="http://schemas.microsoft.com/office/drawing/2014/main" id="{F7E2ABB4-F7C2-4DAE-83AC-3597A0C5205B}"/>
              </a:ext>
            </a:extLst>
          </p:cNvPr>
          <p:cNvSpPr>
            <a:spLocks noGrp="1"/>
          </p:cNvSpPr>
          <p:nvPr>
            <p:ph type="title"/>
          </p:nvPr>
        </p:nvSpPr>
        <p:spPr/>
        <p:txBody>
          <a:bodyPr/>
          <a:lstStyle/>
          <a:p>
            <a:pPr algn="ctr"/>
            <a:r>
              <a:rPr lang="en-US">
                <a:latin typeface="+mn-lt"/>
              </a:rPr>
              <a:t>Future System Enhancements</a:t>
            </a:r>
          </a:p>
        </p:txBody>
      </p:sp>
      <p:sp>
        <p:nvSpPr>
          <p:cNvPr id="3" name="Text Placeholder 2">
            <a:extLst>
              <a:ext uri="{FF2B5EF4-FFF2-40B4-BE49-F238E27FC236}">
                <a16:creationId xmlns:a16="http://schemas.microsoft.com/office/drawing/2014/main" id="{B14E26B8-F007-9B3D-D515-7BF8B505AA35}"/>
              </a:ext>
            </a:extLst>
          </p:cNvPr>
          <p:cNvSpPr>
            <a:spLocks noGrp="1"/>
          </p:cNvSpPr>
          <p:nvPr>
            <p:ph type="body" idx="1"/>
          </p:nvPr>
        </p:nvSpPr>
        <p:spPr>
          <a:xfrm>
            <a:off x="311700" y="1152475"/>
            <a:ext cx="8520600" cy="3606812"/>
          </a:xfrm>
        </p:spPr>
        <p:txBody>
          <a:bodyPr/>
          <a:lstStyle/>
          <a:p>
            <a:pPr lvl="0"/>
            <a:r>
              <a:rPr lang="en-US">
                <a:latin typeface="+mn-lt"/>
              </a:rPr>
              <a:t>MES Modernization</a:t>
            </a:r>
          </a:p>
          <a:p>
            <a:pPr lvl="1"/>
            <a:r>
              <a:rPr lang="en-US" b="1"/>
              <a:t>Customer Service System (CSS)-SNOW</a:t>
            </a:r>
          </a:p>
          <a:p>
            <a:pPr lvl="2"/>
            <a:r>
              <a:rPr lang="en-US" sz="1500"/>
              <a:t>Utilizing ServiceNow for workflow or portal interface.</a:t>
            </a:r>
            <a:br>
              <a:rPr lang="en-US"/>
            </a:br>
            <a:r>
              <a:rPr lang="en-US"/>
              <a:t>A “one-stop-shop” for Members, Providers, and Health Plans to update account information and communicate with AHCCCS.  </a:t>
            </a:r>
          </a:p>
          <a:p>
            <a:pPr lvl="2"/>
            <a:r>
              <a:rPr lang="en-US" sz="1800"/>
              <a:t>Currently working on this transition and more to come.</a:t>
            </a:r>
            <a:endParaRPr lang="en-US" sz="1800">
              <a:latin typeface="+mn-lt"/>
            </a:endParaRPr>
          </a:p>
          <a:p>
            <a:pPr lvl="1"/>
            <a:r>
              <a:rPr lang="en-US" sz="1800" b="1">
                <a:latin typeface="+mn-lt"/>
              </a:rPr>
              <a:t>Refactor project </a:t>
            </a:r>
            <a:r>
              <a:rPr lang="en-US" sz="1800">
                <a:latin typeface="+mn-lt"/>
              </a:rPr>
              <a:t>- </a:t>
            </a:r>
            <a:r>
              <a:rPr lang="en-US" sz="1800"/>
              <a:t>Migrating our mainframe system to a secure Cloud environment. Testing with internal teams is beginning next week and select partners is targeted for Fall 2026.</a:t>
            </a:r>
          </a:p>
          <a:p>
            <a:pPr marL="114300" indent="0">
              <a:buNone/>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FF76-BEE8-7CF8-5C78-8B83CF06EFA3}"/>
              </a:ext>
            </a:extLst>
          </p:cNvPr>
          <p:cNvSpPr>
            <a:spLocks noGrp="1"/>
          </p:cNvSpPr>
          <p:nvPr>
            <p:ph type="title"/>
          </p:nvPr>
        </p:nvSpPr>
        <p:spPr/>
        <p:txBody>
          <a:bodyPr/>
          <a:lstStyle/>
          <a:p>
            <a:pPr algn="ctr"/>
            <a:r>
              <a:rPr lang="en-US">
                <a:latin typeface="+mn-lt"/>
              </a:rPr>
              <a:t>Future System Enhancements</a:t>
            </a:r>
          </a:p>
        </p:txBody>
      </p:sp>
      <p:sp>
        <p:nvSpPr>
          <p:cNvPr id="3" name="Text Placeholder 2">
            <a:extLst>
              <a:ext uri="{FF2B5EF4-FFF2-40B4-BE49-F238E27FC236}">
                <a16:creationId xmlns:a16="http://schemas.microsoft.com/office/drawing/2014/main" id="{8745A7B7-BB06-3D0F-E382-B1AB38D2537E}"/>
              </a:ext>
            </a:extLst>
          </p:cNvPr>
          <p:cNvSpPr>
            <a:spLocks noGrp="1"/>
          </p:cNvSpPr>
          <p:nvPr>
            <p:ph type="body" idx="1"/>
          </p:nvPr>
        </p:nvSpPr>
        <p:spPr>
          <a:xfrm>
            <a:off x="311700" y="1152475"/>
            <a:ext cx="8520600" cy="3987900"/>
          </a:xfrm>
        </p:spPr>
        <p:txBody>
          <a:bodyPr/>
          <a:lstStyle/>
          <a:p>
            <a:pPr>
              <a:lnSpc>
                <a:spcPct val="114999"/>
              </a:lnSpc>
            </a:pPr>
            <a:r>
              <a:rPr lang="en-US">
                <a:latin typeface="+mn-lt"/>
              </a:rPr>
              <a:t>TIG new Facelift</a:t>
            </a:r>
          </a:p>
          <a:p>
            <a:pPr lvl="1">
              <a:lnSpc>
                <a:spcPct val="114999"/>
              </a:lnSpc>
            </a:pPr>
            <a:r>
              <a:rPr lang="en-US">
                <a:latin typeface="+mn-lt"/>
              </a:rPr>
              <a:t>We are working on updating the how the TIG looks</a:t>
            </a:r>
          </a:p>
          <a:p>
            <a:pPr lvl="1">
              <a:lnSpc>
                <a:spcPct val="114999"/>
              </a:lnSpc>
              <a:buClr>
                <a:srgbClr val="CC6C20"/>
              </a:buClr>
            </a:pPr>
            <a:r>
              <a:rPr lang="en-US">
                <a:latin typeface="+mn-lt"/>
              </a:rPr>
              <a:t>Will be coming:  CTYPRI information, EVV Information: Medicare/DSNP information.</a:t>
            </a:r>
          </a:p>
          <a:p>
            <a:endParaRPr lang="en-US"/>
          </a:p>
        </p:txBody>
      </p:sp>
    </p:spTree>
    <p:extLst>
      <p:ext uri="{BB962C8B-B14F-4D97-AF65-F5344CB8AC3E}">
        <p14:creationId xmlns:p14="http://schemas.microsoft.com/office/powerpoint/2010/main" val="260399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 name="Text Placeholder 2">
            <a:extLst>
              <a:ext uri="{FF2B5EF4-FFF2-40B4-BE49-F238E27FC236}">
                <a16:creationId xmlns:a16="http://schemas.microsoft.com/office/drawing/2014/main" id="{88F27598-02BC-A78F-F3C8-B09FB1D78963}"/>
              </a:ext>
            </a:extLst>
          </p:cNvPr>
          <p:cNvSpPr>
            <a:spLocks noGrp="1"/>
          </p:cNvSpPr>
          <p:nvPr>
            <p:ph type="body" idx="1"/>
          </p:nvPr>
        </p:nvSpPr>
        <p:spPr>
          <a:xfrm>
            <a:off x="311700" y="196286"/>
            <a:ext cx="8520600" cy="4490612"/>
          </a:xfrm>
        </p:spPr>
        <p:txBody>
          <a:bodyPr/>
          <a:lstStyle/>
          <a:p>
            <a:pPr marL="114300" indent="0" algn="ctr">
              <a:buNone/>
            </a:pPr>
            <a:r>
              <a:rPr lang="en-US" sz="2800" b="1">
                <a:solidFill>
                  <a:schemeClr val="accent2"/>
                </a:solidFill>
                <a:latin typeface="+mn-lt"/>
              </a:rPr>
              <a:t>Point of Contacts:</a:t>
            </a:r>
          </a:p>
          <a:p>
            <a:pPr marL="114300" indent="0">
              <a:buNone/>
            </a:pPr>
            <a:br>
              <a:rPr lang="en-US" b="1">
                <a:solidFill>
                  <a:schemeClr val="accent2"/>
                </a:solidFill>
              </a:rPr>
            </a:br>
            <a:r>
              <a:rPr lang="en-US">
                <a:solidFill>
                  <a:schemeClr val="accent1"/>
                </a:solidFill>
                <a:latin typeface="+mn-lt"/>
                <a:hlinkClick r:id="rId3">
                  <a:extLst>
                    <a:ext uri="{A12FA001-AC4F-418D-AE19-62706E023703}">
                      <ahyp:hlinkClr xmlns:ahyp="http://schemas.microsoft.com/office/drawing/2018/hyperlinkcolor" val="tx"/>
                    </a:ext>
                  </a:extLst>
                </a:hlinkClick>
              </a:rPr>
              <a:t>TCUInquiry@azahcccs.gov</a:t>
            </a:r>
            <a:r>
              <a:rPr lang="en-US">
                <a:solidFill>
                  <a:schemeClr val="accent1"/>
                </a:solidFill>
                <a:latin typeface="+mn-lt"/>
              </a:rPr>
              <a:t> </a:t>
            </a:r>
            <a:r>
              <a:rPr lang="en-US">
                <a:latin typeface="+mn-lt"/>
              </a:rPr>
              <a:t>– Business Member Liaison team: SMI, State Only and Member questions; enrollment questions/corrections</a:t>
            </a:r>
          </a:p>
          <a:p>
            <a:pPr marL="114300" indent="0">
              <a:buNone/>
            </a:pPr>
            <a:br>
              <a:rPr lang="en-US">
                <a:latin typeface="+mn-lt"/>
              </a:rPr>
            </a:br>
            <a:r>
              <a:rPr lang="en-US">
                <a:solidFill>
                  <a:schemeClr val="accent1"/>
                </a:solidFill>
                <a:latin typeface="+mn-lt"/>
                <a:hlinkClick r:id="rId4">
                  <a:extLst>
                    <a:ext uri="{A12FA001-AC4F-418D-AE19-62706E023703}">
                      <ahyp:hlinkClr xmlns:ahyp="http://schemas.microsoft.com/office/drawing/2018/hyperlinkcolor" val="tx"/>
                    </a:ext>
                  </a:extLst>
                </a:hlinkClick>
              </a:rPr>
              <a:t>TCURequests@azahcccs.gov</a:t>
            </a:r>
            <a:r>
              <a:rPr lang="en-US">
                <a:solidFill>
                  <a:schemeClr val="accent1"/>
                </a:solidFill>
                <a:latin typeface="+mn-lt"/>
              </a:rPr>
              <a:t> </a:t>
            </a:r>
            <a:r>
              <a:rPr lang="en-US">
                <a:latin typeface="+mn-lt"/>
              </a:rPr>
              <a:t>– Business Technical Liaison team: EDI File questions/concerns/issues; File questions in general; PMMIS in general questions</a:t>
            </a:r>
          </a:p>
          <a:p>
            <a:pPr marL="114300" indent="0">
              <a:buNone/>
            </a:pPr>
            <a:br>
              <a:rPr lang="en-US">
                <a:latin typeface="+mn-lt"/>
              </a:rPr>
            </a:br>
            <a:r>
              <a:rPr lang="en-US">
                <a:solidFill>
                  <a:schemeClr val="accent1"/>
                </a:solidFill>
                <a:latin typeface="+mn-lt"/>
              </a:rPr>
              <a:t>HEAPlus</a:t>
            </a:r>
            <a:r>
              <a:rPr lang="en-US">
                <a:latin typeface="+mn-lt"/>
              </a:rPr>
              <a:t>- Phone Number 602-542-5802</a:t>
            </a:r>
          </a:p>
          <a:p>
            <a:pPr marL="114300" indent="0">
              <a:buNone/>
            </a:pPr>
            <a:br>
              <a:rPr lang="en-US">
                <a:latin typeface="+mn-lt"/>
              </a:rPr>
            </a:br>
            <a:r>
              <a:rPr lang="en-US">
                <a:solidFill>
                  <a:schemeClr val="accent1"/>
                </a:solidFill>
                <a:latin typeface="+mn-lt"/>
              </a:rPr>
              <a:t>Encounters Liaison - </a:t>
            </a:r>
            <a:r>
              <a:rPr lang="en-US">
                <a:latin typeface="+mn-lt"/>
              </a:rPr>
              <a:t>for Encounter Questions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99A0-7AF2-F5A0-67C5-03A0BCE1B93C}"/>
              </a:ext>
            </a:extLst>
          </p:cNvPr>
          <p:cNvSpPr>
            <a:spLocks noGrp="1"/>
          </p:cNvSpPr>
          <p:nvPr>
            <p:ph type="title"/>
          </p:nvPr>
        </p:nvSpPr>
        <p:spPr/>
        <p:txBody>
          <a:bodyPr/>
          <a:lstStyle/>
          <a:p>
            <a:pPr algn="ctr"/>
            <a:r>
              <a:rPr lang="en-US">
                <a:latin typeface="+mn-lt"/>
              </a:rPr>
              <a:t>Future Topics:</a:t>
            </a:r>
            <a:br>
              <a:rPr lang="en-US">
                <a:latin typeface="+mn-lt"/>
              </a:rPr>
            </a:br>
            <a:r>
              <a:rPr lang="en-US">
                <a:latin typeface="+mn-lt"/>
              </a:rPr>
              <a:t>HR1</a:t>
            </a:r>
            <a:endParaRPr lang="en-US">
              <a:solidFill>
                <a:srgbClr val="0070C0"/>
              </a:solidFill>
              <a:latin typeface="+mn-lt"/>
            </a:endParaRPr>
          </a:p>
        </p:txBody>
      </p:sp>
    </p:spTree>
    <p:extLst>
      <p:ext uri="{BB962C8B-B14F-4D97-AF65-F5344CB8AC3E}">
        <p14:creationId xmlns:p14="http://schemas.microsoft.com/office/powerpoint/2010/main" val="172107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 name="Title 1">
            <a:extLst>
              <a:ext uri="{FF2B5EF4-FFF2-40B4-BE49-F238E27FC236}">
                <a16:creationId xmlns:a16="http://schemas.microsoft.com/office/drawing/2014/main" id="{04F2A05B-67F6-A46D-8DE1-A1545598A1AD}"/>
              </a:ext>
            </a:extLst>
          </p:cNvPr>
          <p:cNvSpPr>
            <a:spLocks noGrp="1"/>
          </p:cNvSpPr>
          <p:nvPr>
            <p:ph type="title"/>
          </p:nvPr>
        </p:nvSpPr>
        <p:spPr/>
        <p:txBody>
          <a:bodyPr/>
          <a:lstStyle/>
          <a:p>
            <a:pPr algn="ctr"/>
            <a:r>
              <a:rPr lang="en-US">
                <a:latin typeface="+mn-lt"/>
              </a:rPr>
              <a:t>Questions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379F-4A14-D24F-9F7D-C8B8B95B2FAF}"/>
              </a:ext>
            </a:extLst>
          </p:cNvPr>
          <p:cNvSpPr>
            <a:spLocks noGrp="1"/>
          </p:cNvSpPr>
          <p:nvPr>
            <p:ph type="title"/>
          </p:nvPr>
        </p:nvSpPr>
        <p:spPr>
          <a:xfrm>
            <a:off x="311700" y="137160"/>
            <a:ext cx="8520600" cy="705428"/>
          </a:xfrm>
        </p:spPr>
        <p:txBody>
          <a:bodyPr/>
          <a:lstStyle/>
          <a:p>
            <a:pPr algn="ctr"/>
            <a:r>
              <a:rPr lang="en-US">
                <a:latin typeface="+mn-lt"/>
              </a:rPr>
              <a:t>Welcome</a:t>
            </a:r>
          </a:p>
        </p:txBody>
      </p:sp>
      <p:sp>
        <p:nvSpPr>
          <p:cNvPr id="3" name="Text Placeholder 2">
            <a:extLst>
              <a:ext uri="{FF2B5EF4-FFF2-40B4-BE49-F238E27FC236}">
                <a16:creationId xmlns:a16="http://schemas.microsoft.com/office/drawing/2014/main" id="{DA2B013E-DB59-FE91-E549-47BEE794C341}"/>
              </a:ext>
            </a:extLst>
          </p:cNvPr>
          <p:cNvSpPr>
            <a:spLocks noGrp="1"/>
          </p:cNvSpPr>
          <p:nvPr>
            <p:ph type="body" idx="1"/>
          </p:nvPr>
        </p:nvSpPr>
        <p:spPr>
          <a:xfrm>
            <a:off x="311700" y="885675"/>
            <a:ext cx="8520600" cy="3683200"/>
          </a:xfrm>
        </p:spPr>
        <p:txBody>
          <a:bodyPr/>
          <a:lstStyle/>
          <a:p>
            <a:r>
              <a:rPr lang="en-US">
                <a:latin typeface="+mn-lt"/>
              </a:rPr>
              <a:t>Julie Introduction</a:t>
            </a:r>
          </a:p>
        </p:txBody>
      </p:sp>
    </p:spTree>
    <p:extLst>
      <p:ext uri="{BB962C8B-B14F-4D97-AF65-F5344CB8AC3E}">
        <p14:creationId xmlns:p14="http://schemas.microsoft.com/office/powerpoint/2010/main" val="1562285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2" name="Title 1">
            <a:extLst>
              <a:ext uri="{FF2B5EF4-FFF2-40B4-BE49-F238E27FC236}">
                <a16:creationId xmlns:a16="http://schemas.microsoft.com/office/drawing/2014/main" id="{D7B3BB17-0E9D-5D1D-A480-4A37A778B275}"/>
              </a:ext>
            </a:extLst>
          </p:cNvPr>
          <p:cNvSpPr>
            <a:spLocks noGrp="1"/>
          </p:cNvSpPr>
          <p:nvPr>
            <p:ph type="title"/>
          </p:nvPr>
        </p:nvSpPr>
        <p:spPr/>
        <p:txBody>
          <a:bodyPr/>
          <a:lstStyle/>
          <a:p>
            <a:pPr algn="ctr"/>
            <a:r>
              <a:rPr lang="en-US">
                <a:latin typeface="+mn-lt"/>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Title 1">
            <a:extLst>
              <a:ext uri="{FF2B5EF4-FFF2-40B4-BE49-F238E27FC236}">
                <a16:creationId xmlns:a16="http://schemas.microsoft.com/office/drawing/2014/main" id="{88F185FE-C5AC-FBEF-02BB-4EEFDFE83442}"/>
              </a:ext>
            </a:extLst>
          </p:cNvPr>
          <p:cNvSpPr>
            <a:spLocks noGrp="1"/>
          </p:cNvSpPr>
          <p:nvPr>
            <p:ph type="title"/>
          </p:nvPr>
        </p:nvSpPr>
        <p:spPr>
          <a:xfrm>
            <a:off x="311700" y="137161"/>
            <a:ext cx="8520600" cy="540934"/>
          </a:xfrm>
        </p:spPr>
        <p:txBody>
          <a:bodyPr/>
          <a:lstStyle/>
          <a:p>
            <a:pPr algn="ctr"/>
            <a:r>
              <a:rPr lang="en-US">
                <a:latin typeface="+mn-lt"/>
              </a:rPr>
              <a:t>EDI Phase 2</a:t>
            </a:r>
          </a:p>
        </p:txBody>
      </p:sp>
      <p:sp>
        <p:nvSpPr>
          <p:cNvPr id="3" name="Text Placeholder 2">
            <a:extLst>
              <a:ext uri="{FF2B5EF4-FFF2-40B4-BE49-F238E27FC236}">
                <a16:creationId xmlns:a16="http://schemas.microsoft.com/office/drawing/2014/main" id="{9541CD54-632C-257F-9E40-615B559198F0}"/>
              </a:ext>
            </a:extLst>
          </p:cNvPr>
          <p:cNvSpPr>
            <a:spLocks noGrp="1"/>
          </p:cNvSpPr>
          <p:nvPr>
            <p:ph type="body" idx="1"/>
          </p:nvPr>
        </p:nvSpPr>
        <p:spPr>
          <a:xfrm>
            <a:off x="311700" y="751626"/>
            <a:ext cx="8520600" cy="4252766"/>
          </a:xfrm>
        </p:spPr>
        <p:txBody>
          <a:bodyPr/>
          <a:lstStyle/>
          <a:p>
            <a:pPr marL="114300" indent="0">
              <a:buNone/>
            </a:pPr>
            <a:r>
              <a:rPr lang="en-US">
                <a:latin typeface="+mn-lt"/>
              </a:rPr>
              <a:t>Effective 3/1/2026-EDI Translator from ITX to Iguana</a:t>
            </a:r>
          </a:p>
          <a:p>
            <a:r>
              <a:rPr lang="en-US" sz="1400">
                <a:latin typeface="+mn-lt"/>
              </a:rPr>
              <a:t>This is the technology used to translate the X12 HIPAA Compliant format to PMMIS format</a:t>
            </a:r>
          </a:p>
          <a:p>
            <a:pPr lvl="1"/>
            <a:r>
              <a:rPr lang="en-US" sz="1400">
                <a:solidFill>
                  <a:schemeClr val="bg2"/>
                </a:solidFill>
                <a:latin typeface="+mn-lt"/>
              </a:rPr>
              <a:t>The correction of errors (Community Manager replacement) is not in this scope and will be a later phase.</a:t>
            </a:r>
          </a:p>
          <a:p>
            <a:r>
              <a:rPr lang="en-US" sz="1400">
                <a:latin typeface="+mn-lt"/>
              </a:rPr>
              <a:t>Testing will begin 1/20/2026</a:t>
            </a:r>
          </a:p>
          <a:p>
            <a:r>
              <a:rPr lang="en-US" sz="1400">
                <a:latin typeface="+mn-lt"/>
              </a:rPr>
              <a:t>Testing ends on 2/18/2026</a:t>
            </a:r>
          </a:p>
          <a:p>
            <a:r>
              <a:rPr lang="en-US" sz="1400">
                <a:latin typeface="+mn-lt"/>
              </a:rPr>
              <a:t>Should have no impacts to MCO</a:t>
            </a:r>
          </a:p>
          <a:p>
            <a:pPr>
              <a:lnSpc>
                <a:spcPct val="114999"/>
              </a:lnSpc>
            </a:pPr>
            <a:r>
              <a:rPr lang="en-US" sz="1400">
                <a:latin typeface="+mn-lt"/>
              </a:rPr>
              <a:t>New SFTP testing folder – E2E EDI/IN</a:t>
            </a:r>
            <a:endParaRPr lang="en-US" sz="1400"/>
          </a:p>
          <a:p>
            <a:pPr lvl="1"/>
            <a:r>
              <a:rPr lang="en-US" sz="1400">
                <a:latin typeface="+mn-lt"/>
              </a:rPr>
              <a:t>Under each MCOs TEST </a:t>
            </a:r>
            <a:r>
              <a:rPr lang="en-US" sz="1400" dirty="0">
                <a:latin typeface="+mn-lt"/>
              </a:rPr>
              <a:t>folder-</a:t>
            </a:r>
            <a:r>
              <a:rPr lang="en-US" sz="1400" b="1" u="sng" dirty="0">
                <a:latin typeface="+mn-lt"/>
              </a:rPr>
              <a:t>correction under your HP Folder</a:t>
            </a:r>
          </a:p>
          <a:p>
            <a:pPr>
              <a:lnSpc>
                <a:spcPct val="114999"/>
              </a:lnSpc>
            </a:pPr>
            <a:r>
              <a:rPr lang="en-US" sz="1400">
                <a:latin typeface="+mn-lt"/>
              </a:rPr>
              <a:t>Testing approach:</a:t>
            </a:r>
            <a:endParaRPr lang="en-US" sz="1400"/>
          </a:p>
          <a:p>
            <a:pPr lvl="1">
              <a:lnSpc>
                <a:spcPct val="114999"/>
              </a:lnSpc>
            </a:pPr>
            <a:r>
              <a:rPr lang="en-US" sz="1400">
                <a:latin typeface="Arial"/>
              </a:rPr>
              <a:t>Small 837 files to be submitted to the new E2E folder</a:t>
            </a:r>
          </a:p>
          <a:p>
            <a:pPr lvl="2">
              <a:lnSpc>
                <a:spcPct val="114999"/>
              </a:lnSpc>
            </a:pPr>
            <a:r>
              <a:rPr lang="en-US" sz="1400">
                <a:latin typeface="Arial"/>
              </a:rPr>
              <a:t>Maximum 25 records per file</a:t>
            </a:r>
          </a:p>
          <a:p>
            <a:pPr lvl="2">
              <a:lnSpc>
                <a:spcPct val="114999"/>
              </a:lnSpc>
            </a:pPr>
            <a:r>
              <a:rPr lang="en-US" sz="1400">
                <a:latin typeface="Arial"/>
              </a:rPr>
              <a:t>Maximum of 5 files per day</a:t>
            </a:r>
          </a:p>
          <a:p>
            <a:pPr lvl="2">
              <a:lnSpc>
                <a:spcPct val="114999"/>
              </a:lnSpc>
            </a:pPr>
            <a:endParaRPr lang="en-US" sz="1400">
              <a:latin typeface="Arial"/>
            </a:endParaRPr>
          </a:p>
          <a:p>
            <a:pPr lvl="1">
              <a:lnSpc>
                <a:spcPct val="114999"/>
              </a:lnSpc>
            </a:pPr>
            <a:endParaRPr lang="en-US">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3DAAAF7B-62D9-2106-7550-BC173F502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5E1C3-3B73-3138-FFEF-FD065170D3B9}"/>
              </a:ext>
            </a:extLst>
          </p:cNvPr>
          <p:cNvSpPr>
            <a:spLocks noGrp="1"/>
          </p:cNvSpPr>
          <p:nvPr>
            <p:ph type="title"/>
          </p:nvPr>
        </p:nvSpPr>
        <p:spPr>
          <a:xfrm>
            <a:off x="311700" y="137160"/>
            <a:ext cx="8520600" cy="513931"/>
          </a:xfrm>
        </p:spPr>
        <p:txBody>
          <a:bodyPr/>
          <a:lstStyle/>
          <a:p>
            <a:pPr algn="ctr"/>
            <a:r>
              <a:rPr lang="en-US">
                <a:latin typeface="+mn-lt"/>
              </a:rPr>
              <a:t>EDI Phase 2</a:t>
            </a:r>
          </a:p>
        </p:txBody>
      </p:sp>
      <p:sp>
        <p:nvSpPr>
          <p:cNvPr id="3" name="Text Placeholder 2">
            <a:extLst>
              <a:ext uri="{FF2B5EF4-FFF2-40B4-BE49-F238E27FC236}">
                <a16:creationId xmlns:a16="http://schemas.microsoft.com/office/drawing/2014/main" id="{E9EB0646-05B0-74C0-4601-4BC5F861FED7}"/>
              </a:ext>
            </a:extLst>
          </p:cNvPr>
          <p:cNvSpPr>
            <a:spLocks noGrp="1"/>
          </p:cNvSpPr>
          <p:nvPr>
            <p:ph type="body" idx="1"/>
          </p:nvPr>
        </p:nvSpPr>
        <p:spPr>
          <a:xfrm>
            <a:off x="311700" y="770777"/>
            <a:ext cx="8520600" cy="4218988"/>
          </a:xfrm>
        </p:spPr>
        <p:txBody>
          <a:bodyPr/>
          <a:lstStyle/>
          <a:p>
            <a:pPr marL="438150" indent="-285750"/>
            <a:r>
              <a:rPr lang="en-US">
                <a:latin typeface="+mn-lt"/>
              </a:rPr>
              <a:t>Validation </a:t>
            </a:r>
          </a:p>
          <a:p>
            <a:pPr lvl="2"/>
            <a:r>
              <a:rPr lang="en-US"/>
              <a:t>Output files will go to each MCOs normal TEST/EDI-OUT and TEST/OUT</a:t>
            </a:r>
          </a:p>
          <a:p>
            <a:pPr lvl="2"/>
            <a:r>
              <a:rPr lang="en-US"/>
              <a:t>Validation of files:</a:t>
            </a:r>
          </a:p>
          <a:p>
            <a:pPr lvl="3"/>
            <a:r>
              <a:rPr lang="en-US"/>
              <a:t>Acknowledgment files in TEST/EDI-OUT </a:t>
            </a:r>
          </a:p>
          <a:p>
            <a:pPr lvl="3"/>
            <a:r>
              <a:rPr lang="en-US"/>
              <a:t>834 files in TEST/EDI-OUT</a:t>
            </a:r>
          </a:p>
          <a:p>
            <a:pPr lvl="3"/>
            <a:r>
              <a:rPr lang="en-US"/>
              <a:t>820 files in TEST/EDI-OUT</a:t>
            </a:r>
          </a:p>
          <a:p>
            <a:pPr lvl="3"/>
            <a:r>
              <a:rPr lang="en-US"/>
              <a:t>277U files in TEST/EDI-OUT</a:t>
            </a:r>
          </a:p>
          <a:p>
            <a:pPr lvl="3"/>
            <a:r>
              <a:rPr lang="en-US"/>
              <a:t>277S files in TEST/EDI-OUT</a:t>
            </a:r>
          </a:p>
          <a:p>
            <a:pPr lvl="3"/>
            <a:r>
              <a:rPr lang="en-US"/>
              <a:t>After the Encounters Cycle in the TEST region, you will receive normal proprietary files in TEST/OUT – please validate files are there</a:t>
            </a:r>
          </a:p>
        </p:txBody>
      </p:sp>
    </p:spTree>
    <p:extLst>
      <p:ext uri="{BB962C8B-B14F-4D97-AF65-F5344CB8AC3E}">
        <p14:creationId xmlns:p14="http://schemas.microsoft.com/office/powerpoint/2010/main" val="261254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a:extLst>
            <a:ext uri="{FF2B5EF4-FFF2-40B4-BE49-F238E27FC236}">
              <a16:creationId xmlns:a16="http://schemas.microsoft.com/office/drawing/2014/main" id="{ED8C16B9-2D14-E71C-3023-5DC3AD40DB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58B442-1620-8B7B-FE2B-C269A3A3115F}"/>
              </a:ext>
            </a:extLst>
          </p:cNvPr>
          <p:cNvSpPr>
            <a:spLocks noGrp="1"/>
          </p:cNvSpPr>
          <p:nvPr>
            <p:ph type="title"/>
          </p:nvPr>
        </p:nvSpPr>
        <p:spPr>
          <a:xfrm>
            <a:off x="311700" y="137160"/>
            <a:ext cx="8520600" cy="528293"/>
          </a:xfrm>
        </p:spPr>
        <p:txBody>
          <a:bodyPr/>
          <a:lstStyle/>
          <a:p>
            <a:r>
              <a:rPr lang="en-US">
                <a:latin typeface="+mn-lt"/>
              </a:rPr>
              <a:t>Enrollment System Issues</a:t>
            </a:r>
          </a:p>
        </p:txBody>
      </p:sp>
      <p:sp>
        <p:nvSpPr>
          <p:cNvPr id="4" name="Text Placeholder 3">
            <a:extLst>
              <a:ext uri="{FF2B5EF4-FFF2-40B4-BE49-F238E27FC236}">
                <a16:creationId xmlns:a16="http://schemas.microsoft.com/office/drawing/2014/main" id="{C3CD41CC-A964-2436-D7F0-537440E58209}"/>
              </a:ext>
            </a:extLst>
          </p:cNvPr>
          <p:cNvSpPr>
            <a:spLocks noGrp="1"/>
          </p:cNvSpPr>
          <p:nvPr>
            <p:ph type="body" idx="1"/>
          </p:nvPr>
        </p:nvSpPr>
        <p:spPr>
          <a:xfrm>
            <a:off x="311700" y="531404"/>
            <a:ext cx="8520600" cy="4474935"/>
          </a:xfrm>
        </p:spPr>
        <p:txBody>
          <a:bodyPr/>
          <a:lstStyle/>
          <a:p>
            <a:pPr marL="285750" indent="-285750">
              <a:lnSpc>
                <a:spcPct val="114999"/>
              </a:lnSpc>
              <a:buFont typeface="Arial" panose="020B0604020202020204" pitchFamily="34" charset="0"/>
              <a:buChar char="•"/>
            </a:pPr>
            <a:r>
              <a:rPr lang="en-US" sz="1600">
                <a:solidFill>
                  <a:srgbClr val="000000"/>
                </a:solidFill>
                <a:latin typeface="Cambria"/>
              </a:rPr>
              <a:t>Starting with the 10/1/2025 Month end the system moved Native American members out of an MCO plan to AIHP plan incorrectly</a:t>
            </a:r>
            <a:endParaRPr lang="en-US" sz="1600">
              <a:latin typeface="Cambria"/>
            </a:endParaRPr>
          </a:p>
          <a:p>
            <a:pPr marL="742950" lvl="1" indent="-285750" fontAlgn="base">
              <a:buFont typeface="Arial" panose="020B0604020202020204" pitchFamily="34" charset="0"/>
              <a:buChar char="•"/>
            </a:pPr>
            <a:r>
              <a:rPr lang="en-US" sz="1600" b="1">
                <a:solidFill>
                  <a:srgbClr val="000000"/>
                </a:solidFill>
                <a:latin typeface="Cambria" panose="02040503050406030204" pitchFamily="18" charset="0"/>
              </a:rPr>
              <a:t>Temporary resolution - M</a:t>
            </a:r>
            <a:r>
              <a:rPr lang="en-US" sz="1600" b="1" i="0">
                <a:solidFill>
                  <a:srgbClr val="000000"/>
                </a:solidFill>
                <a:effectLst/>
                <a:latin typeface="Cambria" panose="02040503050406030204" pitchFamily="18" charset="0"/>
              </a:rPr>
              <a:t>embers are being moved manually back to the MCO plan</a:t>
            </a:r>
            <a:r>
              <a:rPr lang="en-US" sz="1600" b="1">
                <a:solidFill>
                  <a:srgbClr val="000000"/>
                </a:solidFill>
                <a:latin typeface="Cambria" panose="02040503050406030204" pitchFamily="18" charset="0"/>
              </a:rPr>
              <a:t> going back to the date in which they were moved out</a:t>
            </a:r>
            <a:r>
              <a:rPr lang="en-US" sz="1600" b="1" i="0">
                <a:solidFill>
                  <a:srgbClr val="000000"/>
                </a:solidFill>
                <a:effectLst/>
                <a:latin typeface="Cambria" panose="02040503050406030204" pitchFamily="18" charset="0"/>
              </a:rPr>
              <a:t>.  Currently we cannot key the PPC period due to </a:t>
            </a:r>
            <a:r>
              <a:rPr lang="en-US" sz="1600" b="1">
                <a:solidFill>
                  <a:srgbClr val="000000"/>
                </a:solidFill>
                <a:latin typeface="Cambria" panose="02040503050406030204" pitchFamily="18" charset="0"/>
              </a:rPr>
              <a:t>system issues.   If the member had services during this period, we would like you to waive the prior authorizations requirements.  To aid you in identifying these members, we will send you a listing of members emailed to the compliance officers as they are corrected. </a:t>
            </a:r>
          </a:p>
          <a:p>
            <a:pPr marL="285750" indent="-285750" fontAlgn="base">
              <a:buClr>
                <a:srgbClr val="369992"/>
              </a:buClr>
              <a:buFont typeface="Arial" panose="020B0604020202020204" pitchFamily="34" charset="0"/>
              <a:buChar char="•"/>
            </a:pPr>
            <a:r>
              <a:rPr lang="en-US" sz="1600" b="0" i="0">
                <a:solidFill>
                  <a:srgbClr val="000000"/>
                </a:solidFill>
                <a:effectLst/>
                <a:latin typeface="Cambria"/>
              </a:rPr>
              <a:t>DMPS can not manually key PCC contract types.  </a:t>
            </a:r>
            <a:endParaRPr lang="en-US" sz="1600">
              <a:solidFill>
                <a:srgbClr val="000000"/>
              </a:solidFill>
              <a:latin typeface="Cambria"/>
            </a:endParaRPr>
          </a:p>
          <a:p>
            <a:pPr marL="285750" indent="-285750">
              <a:lnSpc>
                <a:spcPct val="114999"/>
              </a:lnSpc>
              <a:buClr>
                <a:srgbClr val="369992"/>
              </a:buClr>
              <a:buFont typeface="Arial" panose="020B0604020202020204" pitchFamily="34" charset="0"/>
              <a:buChar char="•"/>
            </a:pPr>
            <a:r>
              <a:rPr lang="en-US" sz="1600">
                <a:solidFill>
                  <a:srgbClr val="000000"/>
                </a:solidFill>
                <a:latin typeface="Cambria"/>
              </a:rPr>
              <a:t>Old</a:t>
            </a:r>
            <a:r>
              <a:rPr lang="en-US" sz="1600" b="0" i="0">
                <a:solidFill>
                  <a:srgbClr val="000000"/>
                </a:solidFill>
                <a:effectLst/>
                <a:latin typeface="Cambria"/>
              </a:rPr>
              <a:t> HPs being assigned on RP216 </a:t>
            </a:r>
            <a:endParaRPr lang="en-US"/>
          </a:p>
          <a:p>
            <a:pPr fontAlgn="base">
              <a:buFont typeface="Arial" panose="020B0604020202020204" pitchFamily="34" charset="0"/>
              <a:buChar char="•"/>
            </a:pPr>
            <a:r>
              <a:rPr lang="en-US" sz="1600">
                <a:solidFill>
                  <a:srgbClr val="000000"/>
                </a:solidFill>
                <a:latin typeface="Cambria"/>
              </a:rPr>
              <a:t>834 issues</a:t>
            </a:r>
          </a:p>
          <a:p>
            <a:pPr marL="742950" lvl="1" indent="-285750" fontAlgn="base">
              <a:buFont typeface="Arial" panose="020B0604020202020204" pitchFamily="34" charset="0"/>
              <a:buChar char="•"/>
            </a:pPr>
            <a:r>
              <a:rPr lang="en-US" sz="1600">
                <a:solidFill>
                  <a:srgbClr val="000000"/>
                </a:solidFill>
                <a:latin typeface="Cambria"/>
              </a:rPr>
              <a:t>Overlapping enrollment -BHS segments</a:t>
            </a:r>
          </a:p>
          <a:p>
            <a:pPr marL="457200" lvl="1" indent="0" fontAlgn="base">
              <a:buNone/>
            </a:pPr>
            <a:endParaRPr lang="en-US" sz="1400">
              <a:solidFill>
                <a:srgbClr val="000000"/>
              </a:solidFill>
              <a:latin typeface="Cambria"/>
            </a:endParaRPr>
          </a:p>
          <a:p>
            <a:pPr marL="76200" indent="0">
              <a:spcAft>
                <a:spcPts val="0"/>
              </a:spcAft>
              <a:buNone/>
            </a:pPr>
            <a:endParaRPr lang="en-US" sz="1100">
              <a:latin typeface="+mn-lt"/>
            </a:endParaRPr>
          </a:p>
        </p:txBody>
      </p:sp>
    </p:spTree>
    <p:extLst>
      <p:ext uri="{BB962C8B-B14F-4D97-AF65-F5344CB8AC3E}">
        <p14:creationId xmlns:p14="http://schemas.microsoft.com/office/powerpoint/2010/main" val="1397850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9F438-5E5B-91B6-A52B-72660C704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A1C18-EE72-2773-CCDD-42C99FEA9FEB}"/>
              </a:ext>
            </a:extLst>
          </p:cNvPr>
          <p:cNvSpPr>
            <a:spLocks noGrp="1"/>
          </p:cNvSpPr>
          <p:nvPr>
            <p:ph type="title"/>
          </p:nvPr>
        </p:nvSpPr>
        <p:spPr>
          <a:xfrm>
            <a:off x="311700" y="137160"/>
            <a:ext cx="8520600" cy="631454"/>
          </a:xfrm>
        </p:spPr>
        <p:txBody>
          <a:bodyPr/>
          <a:lstStyle/>
          <a:p>
            <a:r>
              <a:rPr lang="en-US"/>
              <a:t>Enrollment System Issues</a:t>
            </a:r>
          </a:p>
        </p:txBody>
      </p:sp>
      <p:sp>
        <p:nvSpPr>
          <p:cNvPr id="3" name="Text Placeholder 2">
            <a:extLst>
              <a:ext uri="{FF2B5EF4-FFF2-40B4-BE49-F238E27FC236}">
                <a16:creationId xmlns:a16="http://schemas.microsoft.com/office/drawing/2014/main" id="{90D96446-5BE8-925E-9DDB-A3F0EE1163BC}"/>
              </a:ext>
            </a:extLst>
          </p:cNvPr>
          <p:cNvSpPr>
            <a:spLocks noGrp="1"/>
          </p:cNvSpPr>
          <p:nvPr>
            <p:ph type="body" idx="1"/>
          </p:nvPr>
        </p:nvSpPr>
        <p:spPr>
          <a:xfrm>
            <a:off x="311700" y="612182"/>
            <a:ext cx="8520600" cy="4394158"/>
          </a:xfrm>
        </p:spPr>
        <p:txBody>
          <a:bodyPr/>
          <a:lstStyle/>
          <a:p>
            <a:pPr fontAlgn="base">
              <a:buFont typeface="Arial" panose="020B0604020202020204" pitchFamily="34" charset="0"/>
              <a:buChar char="•"/>
            </a:pPr>
            <a:r>
              <a:rPr lang="en-US" sz="1400" dirty="0">
                <a:solidFill>
                  <a:srgbClr val="000000"/>
                </a:solidFill>
                <a:latin typeface="Cambria"/>
              </a:rPr>
              <a:t>834 issues continues…</a:t>
            </a:r>
          </a:p>
          <a:p>
            <a:pPr marL="742950" lvl="1" indent="-285750" fontAlgn="base">
              <a:buFont typeface="Arial" panose="020B0604020202020204" pitchFamily="34" charset="0"/>
              <a:buChar char="•"/>
            </a:pPr>
            <a:r>
              <a:rPr lang="en-US" sz="1400" dirty="0">
                <a:solidFill>
                  <a:srgbClr val="000000"/>
                </a:solidFill>
                <a:latin typeface="Cambria"/>
              </a:rPr>
              <a:t>Missing members- for Daily's the Native Americans moving out of ACC plan are not appearing on your 834 enrollment; they are appearing in the BH segment as terminated.  Example when the member is being reevaluated, when the termination reason will not trigger an 834 – example rate code change – it will not be on your daily 834.</a:t>
            </a:r>
          </a:p>
          <a:p>
            <a:pPr marL="1200150" lvl="2" indent="-285750" fontAlgn="base">
              <a:buFont typeface="Arial" panose="020B0604020202020204" pitchFamily="34" charset="0"/>
              <a:buChar char="•"/>
            </a:pPr>
            <a:r>
              <a:rPr kumimoji="0" lang="en-US" sz="1400" b="0" i="0" u="none" strike="noStrike" kern="0" cap="none" spc="0" normalizeH="0" baseline="0" noProof="0" dirty="0">
                <a:ln>
                  <a:noFill/>
                </a:ln>
                <a:solidFill>
                  <a:srgbClr val="000000"/>
                </a:solidFill>
                <a:effectLst/>
                <a:uLnTx/>
                <a:uFillTx/>
                <a:latin typeface="Cambria"/>
                <a:sym typeface="Lexend"/>
              </a:rPr>
              <a:t>Currently, I am still researching others that have been send in</a:t>
            </a:r>
            <a:endParaRPr lang="en-US" sz="1400" b="0" i="0" u="none" strike="noStrike" kern="0" cap="none" spc="0" normalizeH="0" baseline="0" noProof="0" dirty="0">
              <a:ln>
                <a:noFill/>
              </a:ln>
              <a:solidFill>
                <a:srgbClr val="000000"/>
              </a:solidFill>
              <a:effectLst/>
              <a:uLnTx/>
              <a:uFillTx/>
              <a:latin typeface="Cambria"/>
            </a:endParaRPr>
          </a:p>
          <a:p>
            <a:pPr marL="457200" marR="0" lvl="0" indent="-342900" algn="l" defTabSz="914400" rtl="0" eaLnBrk="1" fontAlgn="base" latinLnBrk="0" hangingPunct="1">
              <a:lnSpc>
                <a:spcPct val="115000"/>
              </a:lnSpc>
              <a:spcBef>
                <a:spcPts val="0"/>
              </a:spcBef>
              <a:spcAft>
                <a:spcPts val="500"/>
              </a:spcAft>
              <a:buClr>
                <a:srgbClr val="8A3A6D"/>
              </a:buClr>
              <a:buSzPts val="18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mbria"/>
                <a:sym typeface="Lexend"/>
              </a:rPr>
              <a:t>Gaps in enrollment RP160/RP216</a:t>
            </a:r>
            <a:endParaRPr lang="en-US" sz="1400" b="0" i="0" u="none" strike="noStrike" kern="0" cap="none" spc="0" normalizeH="0" baseline="0" noProof="0" dirty="0">
              <a:ln>
                <a:noFill/>
              </a:ln>
              <a:solidFill>
                <a:srgbClr val="000000"/>
              </a:solidFill>
              <a:effectLst/>
              <a:uLnTx/>
              <a:uFillTx/>
              <a:latin typeface="Cambria"/>
            </a:endParaRPr>
          </a:p>
          <a:p>
            <a:pPr marL="457200" marR="0" lvl="0" indent="-342900" algn="l" defTabSz="914400" rtl="0" eaLnBrk="1" fontAlgn="base" latinLnBrk="0" hangingPunct="1">
              <a:lnSpc>
                <a:spcPct val="115000"/>
              </a:lnSpc>
              <a:spcBef>
                <a:spcPts val="0"/>
              </a:spcBef>
              <a:spcAft>
                <a:spcPts val="500"/>
              </a:spcAft>
              <a:buClr>
                <a:srgbClr val="8A3A6D"/>
              </a:buClr>
              <a:buSzPts val="18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mbria"/>
                <a:sym typeface="Lexend"/>
              </a:rPr>
              <a:t>Overlapping BH enrollment RP216</a:t>
            </a:r>
            <a:r>
              <a:rPr lang="en-US" sz="1400" dirty="0">
                <a:solidFill>
                  <a:srgbClr val="000000"/>
                </a:solidFill>
                <a:latin typeface="Cambria"/>
              </a:rPr>
              <a:t>/</a:t>
            </a:r>
            <a:r>
              <a:rPr kumimoji="0" lang="en-US" sz="1400" b="0" i="0" u="none" strike="noStrike" kern="0" cap="none" spc="0" normalizeH="0" baseline="0" noProof="0" dirty="0">
                <a:ln>
                  <a:noFill/>
                </a:ln>
                <a:solidFill>
                  <a:srgbClr val="000000"/>
                </a:solidFill>
                <a:effectLst/>
                <a:uLnTx/>
                <a:uFillTx/>
                <a:latin typeface="Cambria"/>
                <a:sym typeface="Lexend"/>
              </a:rPr>
              <a:t>Unable to Key RP216 on certain records</a:t>
            </a:r>
            <a:endParaRPr lang="en-US" sz="1400" b="0" i="0" u="none" strike="noStrike" kern="0" cap="none" spc="0" normalizeH="0" baseline="0" noProof="0" dirty="0">
              <a:ln>
                <a:noFill/>
              </a:ln>
              <a:solidFill>
                <a:srgbClr val="000000"/>
              </a:solidFill>
              <a:effectLst/>
              <a:uLnTx/>
              <a:uFillTx/>
              <a:latin typeface="Cambria"/>
            </a:endParaRPr>
          </a:p>
          <a:p>
            <a:pPr marL="457200" marR="0" lvl="0" indent="-342900" algn="l" defTabSz="914400" rtl="0" eaLnBrk="1" fontAlgn="base" latinLnBrk="0" hangingPunct="1">
              <a:lnSpc>
                <a:spcPct val="115000"/>
              </a:lnSpc>
              <a:spcBef>
                <a:spcPts val="0"/>
              </a:spcBef>
              <a:spcAft>
                <a:spcPts val="500"/>
              </a:spcAft>
              <a:buClr>
                <a:srgbClr val="8A3A6D"/>
              </a:buClr>
              <a:buSzPts val="18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ambria"/>
                <a:sym typeface="Lexend"/>
              </a:rPr>
              <a:t>CTYPRI - when updating CYYPRI contract 1 to 9 - the system is putting the member back into the health plan incorrectly</a:t>
            </a:r>
            <a:endParaRPr lang="en-US" sz="1400" b="0" i="0" u="none" strike="noStrike" kern="0" cap="none" spc="0" normalizeH="0" baseline="0" noProof="0" dirty="0">
              <a:ln>
                <a:noFill/>
              </a:ln>
              <a:solidFill>
                <a:srgbClr val="000000"/>
              </a:solidFill>
              <a:effectLst/>
              <a:uLnTx/>
              <a:uFillTx/>
              <a:latin typeface="Cambria"/>
            </a:endParaRPr>
          </a:p>
          <a:p>
            <a:pPr>
              <a:lnSpc>
                <a:spcPct val="114999"/>
              </a:lnSpc>
              <a:buClr>
                <a:srgbClr val="8A3A6D"/>
              </a:buClr>
              <a:buFont typeface="Arial" panose="020B0604020202020204" pitchFamily="34" charset="0"/>
              <a:buChar char="•"/>
              <a:defRPr/>
            </a:pPr>
            <a:r>
              <a:rPr lang="en-US" sz="1400" dirty="0">
                <a:solidFill>
                  <a:srgbClr val="FF0000"/>
                </a:solidFill>
                <a:latin typeface="Cambria"/>
              </a:rPr>
              <a:t>NOTE:  Due to the volume of issues, the team has to work with, the turnaround time for requests may take longer than normal.  We are working on requests in the order we receive them.   If a member is having an emergency that needs to be escalated, please email </a:t>
            </a:r>
            <a:r>
              <a:rPr lang="en-US" sz="1400" dirty="0" err="1">
                <a:solidFill>
                  <a:srgbClr val="FF0000"/>
                </a:solidFill>
                <a:latin typeface="Cambria"/>
              </a:rPr>
              <a:t>TCUIquiry</a:t>
            </a:r>
            <a:r>
              <a:rPr lang="en-US" sz="1400" dirty="0">
                <a:solidFill>
                  <a:srgbClr val="FF0000"/>
                </a:solidFill>
                <a:latin typeface="Cambria"/>
              </a:rPr>
              <a:t>, with the word </a:t>
            </a:r>
            <a:r>
              <a:rPr lang="en-US" sz="1400" b="1" u="sng" dirty="0">
                <a:solidFill>
                  <a:srgbClr val="FF0000"/>
                </a:solidFill>
                <a:latin typeface="Cambria"/>
              </a:rPr>
              <a:t>escalate</a:t>
            </a:r>
            <a:r>
              <a:rPr lang="en-US" sz="1400" dirty="0">
                <a:solidFill>
                  <a:srgbClr val="FF0000"/>
                </a:solidFill>
                <a:latin typeface="Cambria"/>
              </a:rPr>
              <a:t> in the subject as the first word. Please bare with us while we work through these issues for resolution and appreciate your patience.  Target date for resolution is 3/19/2026</a:t>
            </a:r>
          </a:p>
          <a:p>
            <a:pPr marL="114300" indent="0">
              <a:buNone/>
            </a:pPr>
            <a:endParaRPr lang="en-US" dirty="0"/>
          </a:p>
        </p:txBody>
      </p:sp>
    </p:spTree>
    <p:extLst>
      <p:ext uri="{BB962C8B-B14F-4D97-AF65-F5344CB8AC3E}">
        <p14:creationId xmlns:p14="http://schemas.microsoft.com/office/powerpoint/2010/main" val="1517734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E20F-8775-E4C8-1FAA-E80826E0CAA2}"/>
              </a:ext>
            </a:extLst>
          </p:cNvPr>
          <p:cNvSpPr>
            <a:spLocks noGrp="1"/>
          </p:cNvSpPr>
          <p:nvPr>
            <p:ph type="title"/>
          </p:nvPr>
        </p:nvSpPr>
        <p:spPr>
          <a:xfrm>
            <a:off x="311700" y="137160"/>
            <a:ext cx="8520600" cy="671916"/>
          </a:xfrm>
        </p:spPr>
        <p:txBody>
          <a:bodyPr/>
          <a:lstStyle/>
          <a:p>
            <a:pPr algn="ctr"/>
            <a:r>
              <a:rPr lang="en-US">
                <a:latin typeface="+mn-lt"/>
              </a:rPr>
              <a:t>Recent and Upcoming System Changes</a:t>
            </a:r>
          </a:p>
        </p:txBody>
      </p:sp>
      <p:sp>
        <p:nvSpPr>
          <p:cNvPr id="3" name="Text Placeholder 2">
            <a:extLst>
              <a:ext uri="{FF2B5EF4-FFF2-40B4-BE49-F238E27FC236}">
                <a16:creationId xmlns:a16="http://schemas.microsoft.com/office/drawing/2014/main" id="{630626AD-BD28-428D-606B-2150820B66A2}"/>
              </a:ext>
            </a:extLst>
          </p:cNvPr>
          <p:cNvSpPr>
            <a:spLocks noGrp="1"/>
          </p:cNvSpPr>
          <p:nvPr>
            <p:ph type="body" idx="1"/>
          </p:nvPr>
        </p:nvSpPr>
        <p:spPr>
          <a:xfrm>
            <a:off x="311700" y="809076"/>
            <a:ext cx="8520600" cy="4191119"/>
          </a:xfrm>
        </p:spPr>
        <p:txBody>
          <a:bodyPr/>
          <a:lstStyle/>
          <a:p>
            <a:pPr marL="76200" indent="0">
              <a:lnSpc>
                <a:spcPct val="114999"/>
              </a:lnSpc>
              <a:buNone/>
            </a:pPr>
            <a:r>
              <a:rPr lang="en-US" dirty="0">
                <a:latin typeface="Arial"/>
              </a:rPr>
              <a:t>DAP Automation</a:t>
            </a:r>
            <a:endParaRPr lang="en-US" dirty="0">
              <a:solidFill>
                <a:srgbClr val="000000"/>
              </a:solidFill>
              <a:latin typeface="Arial"/>
              <a:cs typeface="Arial"/>
            </a:endParaRPr>
          </a:p>
          <a:p>
            <a:pPr marL="361950" indent="-285750">
              <a:lnSpc>
                <a:spcPct val="114999"/>
              </a:lnSpc>
            </a:pPr>
            <a:r>
              <a:rPr lang="en-US" dirty="0">
                <a:latin typeface="Arial"/>
                <a:cs typeface="Arial"/>
              </a:rPr>
              <a:t>Effective 10/1/2025</a:t>
            </a:r>
            <a:endParaRPr lang="en-US" dirty="0">
              <a:solidFill>
                <a:srgbClr val="000000"/>
              </a:solidFill>
              <a:latin typeface="Arial"/>
              <a:cs typeface="Arial"/>
            </a:endParaRPr>
          </a:p>
          <a:p>
            <a:pPr marL="361950" indent="-285750">
              <a:lnSpc>
                <a:spcPct val="114999"/>
              </a:lnSpc>
            </a:pPr>
            <a:r>
              <a:rPr lang="en-US" dirty="0">
                <a:latin typeface="Arial"/>
                <a:cs typeface="Arial"/>
              </a:rPr>
              <a:t>Automation of PR050/PR058 (except for IHS/638 providers – Claims Only)</a:t>
            </a:r>
            <a:endParaRPr lang="en-US" dirty="0">
              <a:solidFill>
                <a:srgbClr val="000000"/>
              </a:solidFill>
              <a:latin typeface="Arial"/>
              <a:cs typeface="Arial"/>
            </a:endParaRPr>
          </a:p>
          <a:p>
            <a:pPr marL="361950" indent="-285750">
              <a:lnSpc>
                <a:spcPct val="114999"/>
              </a:lnSpc>
            </a:pPr>
            <a:r>
              <a:rPr lang="en-US" dirty="0">
                <a:latin typeface="Arial"/>
                <a:cs typeface="Arial"/>
              </a:rPr>
              <a:t>Creation of new Reference Table-RF689</a:t>
            </a:r>
            <a:endParaRPr lang="en-US" dirty="0">
              <a:solidFill>
                <a:srgbClr val="000000"/>
              </a:solidFill>
              <a:latin typeface="Arial"/>
              <a:cs typeface="Arial"/>
            </a:endParaRPr>
          </a:p>
          <a:p>
            <a:pPr marL="361950" indent="-285750">
              <a:lnSpc>
                <a:spcPct val="114999"/>
              </a:lnSpc>
            </a:pPr>
            <a:r>
              <a:rPr lang="en-US" dirty="0">
                <a:latin typeface="Arial"/>
                <a:cs typeface="Arial"/>
              </a:rPr>
              <a:t>Update of table RF687 to add claims/encounters or both</a:t>
            </a:r>
            <a:endParaRPr lang="en-US" dirty="0">
              <a:solidFill>
                <a:srgbClr val="000000"/>
              </a:solidFill>
              <a:latin typeface="Arial"/>
              <a:cs typeface="Arial"/>
            </a:endParaRPr>
          </a:p>
          <a:p>
            <a:pPr marL="361950" indent="-285750">
              <a:lnSpc>
                <a:spcPct val="114999"/>
              </a:lnSpc>
            </a:pPr>
            <a:r>
              <a:rPr lang="en-US" dirty="0" err="1">
                <a:latin typeface="Arial"/>
                <a:cs typeface="Arial"/>
              </a:rPr>
              <a:t>ShareInfo</a:t>
            </a:r>
            <a:r>
              <a:rPr lang="en-US" dirty="0">
                <a:latin typeface="Arial"/>
                <a:cs typeface="Arial"/>
              </a:rPr>
              <a:t> REFER07 file will have D1 for RF687 and D2 for RF689</a:t>
            </a:r>
            <a:endParaRPr lang="en-US" dirty="0">
              <a:solidFill>
                <a:srgbClr val="000000"/>
              </a:solidFill>
              <a:latin typeface="Arial"/>
              <a:cs typeface="Arial"/>
            </a:endParaRPr>
          </a:p>
          <a:p>
            <a:pPr marL="361950" indent="-285750">
              <a:lnSpc>
                <a:spcPct val="114999"/>
              </a:lnSpc>
            </a:pPr>
            <a:r>
              <a:rPr lang="en-US" dirty="0">
                <a:solidFill>
                  <a:schemeClr val="bg2"/>
                </a:solidFill>
                <a:latin typeface="Arial"/>
                <a:cs typeface="Arial"/>
              </a:rPr>
              <a:t>We are working on updating TIG for this project</a:t>
            </a:r>
          </a:p>
          <a:p>
            <a:pPr marL="76200" indent="0">
              <a:lnSpc>
                <a:spcPct val="114999"/>
              </a:lnSpc>
              <a:buNone/>
            </a:pPr>
            <a:endParaRPr lang="en-US" dirty="0">
              <a:latin typeface="Arial"/>
            </a:endParaRPr>
          </a:p>
          <a:p>
            <a:pPr marL="76200" indent="0">
              <a:lnSpc>
                <a:spcPct val="114999"/>
              </a:lnSpc>
              <a:buNone/>
            </a:pPr>
            <a:r>
              <a:rPr lang="en-US" dirty="0">
                <a:latin typeface="Arial"/>
              </a:rPr>
              <a:t>EVV Aggregator</a:t>
            </a:r>
            <a:endParaRPr lang="en-US" dirty="0"/>
          </a:p>
          <a:p>
            <a:pPr marL="361950" indent="-285750">
              <a:lnSpc>
                <a:spcPct val="114999"/>
              </a:lnSpc>
            </a:pPr>
            <a:r>
              <a:rPr lang="en-US" dirty="0">
                <a:latin typeface="Arial"/>
              </a:rPr>
              <a:t>Effective 10/1/2025</a:t>
            </a:r>
          </a:p>
          <a:p>
            <a:pPr marL="361950" indent="-285750">
              <a:lnSpc>
                <a:spcPct val="114999"/>
              </a:lnSpc>
            </a:pPr>
            <a:r>
              <a:rPr lang="en-US" dirty="0">
                <a:latin typeface="Arial"/>
              </a:rPr>
              <a:t>Encounter issues with “ No visit found” pend edit Z941</a:t>
            </a:r>
          </a:p>
          <a:p>
            <a:pPr marL="114300" indent="0">
              <a:buNone/>
            </a:pPr>
            <a:endParaRPr lang="en-US" dirty="0"/>
          </a:p>
        </p:txBody>
      </p:sp>
    </p:spTree>
    <p:extLst>
      <p:ext uri="{BB962C8B-B14F-4D97-AF65-F5344CB8AC3E}">
        <p14:creationId xmlns:p14="http://schemas.microsoft.com/office/powerpoint/2010/main" val="3054437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E569-5496-48DC-F766-3D19BFC81FFA}"/>
              </a:ext>
            </a:extLst>
          </p:cNvPr>
          <p:cNvSpPr>
            <a:spLocks noGrp="1"/>
          </p:cNvSpPr>
          <p:nvPr>
            <p:ph type="title"/>
          </p:nvPr>
        </p:nvSpPr>
        <p:spPr>
          <a:xfrm>
            <a:off x="311700" y="137160"/>
            <a:ext cx="8520600" cy="689105"/>
          </a:xfrm>
        </p:spPr>
        <p:txBody>
          <a:bodyPr/>
          <a:lstStyle/>
          <a:p>
            <a:r>
              <a:rPr lang="en-US"/>
              <a:t>Recent and Upcoming System Changes</a:t>
            </a:r>
          </a:p>
        </p:txBody>
      </p:sp>
      <p:sp>
        <p:nvSpPr>
          <p:cNvPr id="3" name="Text Placeholder 2">
            <a:extLst>
              <a:ext uri="{FF2B5EF4-FFF2-40B4-BE49-F238E27FC236}">
                <a16:creationId xmlns:a16="http://schemas.microsoft.com/office/drawing/2014/main" id="{E2C7285D-292D-8ABB-D200-BB72D609D22E}"/>
              </a:ext>
            </a:extLst>
          </p:cNvPr>
          <p:cNvSpPr>
            <a:spLocks noGrp="1"/>
          </p:cNvSpPr>
          <p:nvPr>
            <p:ph type="body" idx="1"/>
          </p:nvPr>
        </p:nvSpPr>
        <p:spPr>
          <a:xfrm>
            <a:off x="311700" y="826264"/>
            <a:ext cx="8520600" cy="4180075"/>
          </a:xfrm>
        </p:spPr>
        <p:txBody>
          <a:bodyPr/>
          <a:lstStyle/>
          <a:p>
            <a:pPr lvl="1"/>
            <a:r>
              <a:rPr lang="en-US" sz="1400"/>
              <a:t>Duplicate records submitted by Provider/EVV vendor</a:t>
            </a:r>
          </a:p>
          <a:p>
            <a:pPr lvl="1"/>
            <a:r>
              <a:rPr lang="en-US" sz="1400"/>
              <a:t>Providers are submitting multiple visits which are resulting in duplicate visits in Verified status and pending the encounter for no visit found. Provider must work with the EVV Vendor to mark those as omitted so we do not validate against them</a:t>
            </a:r>
          </a:p>
          <a:p>
            <a:pPr lvl="2"/>
            <a:r>
              <a:rPr lang="en-US" sz="1400"/>
              <a:t>Here is the scenario we are seeing:</a:t>
            </a:r>
          </a:p>
          <a:p>
            <a:pPr lvl="3"/>
            <a:r>
              <a:rPr lang="en-US" sz="1400"/>
              <a:t>Provider submits the visit to the aggregator through the EVV Vendor and is in Verified status.</a:t>
            </a:r>
          </a:p>
          <a:p>
            <a:pPr lvl="3"/>
            <a:r>
              <a:rPr lang="en-US" sz="1400"/>
              <a:t>MCO submits the claims to the aggregator and receives a pass.</a:t>
            </a:r>
          </a:p>
          <a:p>
            <a:pPr lvl="3"/>
            <a:r>
              <a:rPr lang="en-US" sz="1400"/>
              <a:t>Provider submits another duplicate visit to the aggregator through the EVV Vendor and is in Verified status.</a:t>
            </a:r>
          </a:p>
          <a:p>
            <a:pPr lvl="3"/>
            <a:r>
              <a:rPr lang="en-US" sz="1400"/>
              <a:t>MCO submits the encounter to AHCCCS and now the encounter does not know which one to make a validation against since they are duplicates, which is resulting in no visit found.</a:t>
            </a:r>
          </a:p>
          <a:p>
            <a:pPr marL="1041400" lvl="2" indent="0">
              <a:buNone/>
            </a:pPr>
            <a:endParaRPr lang="en-US" sz="1400"/>
          </a:p>
          <a:p>
            <a:pPr marL="1504950" lvl="3" indent="0">
              <a:buNone/>
            </a:pPr>
            <a:endParaRPr lang="en-US" sz="1400"/>
          </a:p>
        </p:txBody>
      </p:sp>
    </p:spTree>
    <p:extLst>
      <p:ext uri="{BB962C8B-B14F-4D97-AF65-F5344CB8AC3E}">
        <p14:creationId xmlns:p14="http://schemas.microsoft.com/office/powerpoint/2010/main" val="426776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3EC4-4FA8-2A52-2229-74BCBBC3B8BF}"/>
              </a:ext>
            </a:extLst>
          </p:cNvPr>
          <p:cNvSpPr>
            <a:spLocks noGrp="1"/>
          </p:cNvSpPr>
          <p:nvPr>
            <p:ph type="title"/>
          </p:nvPr>
        </p:nvSpPr>
        <p:spPr/>
        <p:txBody>
          <a:bodyPr/>
          <a:lstStyle/>
          <a:p>
            <a:r>
              <a:rPr lang="en-US"/>
              <a:t>Recent and Upcoming System Changes</a:t>
            </a:r>
          </a:p>
        </p:txBody>
      </p:sp>
      <p:sp>
        <p:nvSpPr>
          <p:cNvPr id="3" name="Text Placeholder 2">
            <a:extLst>
              <a:ext uri="{FF2B5EF4-FFF2-40B4-BE49-F238E27FC236}">
                <a16:creationId xmlns:a16="http://schemas.microsoft.com/office/drawing/2014/main" id="{8B115780-9C04-DDB5-EB3F-F4275B8AFC36}"/>
              </a:ext>
            </a:extLst>
          </p:cNvPr>
          <p:cNvSpPr>
            <a:spLocks noGrp="1"/>
          </p:cNvSpPr>
          <p:nvPr>
            <p:ph type="body" idx="1"/>
          </p:nvPr>
        </p:nvSpPr>
        <p:spPr/>
        <p:txBody>
          <a:bodyPr/>
          <a:lstStyle/>
          <a:p>
            <a:r>
              <a:rPr lang="en-US"/>
              <a:t>EVV Continued</a:t>
            </a:r>
          </a:p>
          <a:p>
            <a:pPr marL="914400" marR="0" lvl="1" indent="-336550" algn="l" defTabSz="914400" rtl="0" eaLnBrk="1" fontAlgn="auto" latinLnBrk="0" hangingPunct="1">
              <a:lnSpc>
                <a:spcPct val="115000"/>
              </a:lnSpc>
              <a:spcBef>
                <a:spcPts val="800"/>
              </a:spcBef>
              <a:spcAft>
                <a:spcPts val="0"/>
              </a:spcAft>
              <a:buClr>
                <a:srgbClr val="369992"/>
              </a:buClr>
              <a:buSzPts val="1700"/>
              <a:buFont typeface="Lexend"/>
              <a:buChar char="○"/>
              <a:tabLst/>
              <a:defRPr/>
            </a:pPr>
            <a:r>
              <a:rPr kumimoji="0" lang="en-US" sz="1400" b="0" i="0" u="none" strike="noStrike" kern="0" cap="none" spc="0" normalizeH="0" baseline="0" noProof="0">
                <a:ln>
                  <a:noFill/>
                </a:ln>
                <a:solidFill>
                  <a:srgbClr val="414042"/>
                </a:solidFill>
                <a:effectLst/>
                <a:uLnTx/>
                <a:uFillTx/>
                <a:latin typeface="Lexend"/>
                <a:sym typeface="Lexend"/>
              </a:rPr>
              <a:t>Time zone of visit call In time is reading an hour off so when it is a midnight time the system is reading it as an hour earlier resulting in the prior day. Working on the fix now. Fix is being tested now by HTS and then will go into Production. Fix went into production 1/15/2026.  </a:t>
            </a:r>
          </a:p>
          <a:p>
            <a:pPr marL="914400" marR="0" lvl="1" indent="-336550" algn="l" defTabSz="914400" rtl="0" eaLnBrk="1" fontAlgn="auto" latinLnBrk="0" hangingPunct="1">
              <a:lnSpc>
                <a:spcPct val="115000"/>
              </a:lnSpc>
              <a:spcBef>
                <a:spcPts val="800"/>
              </a:spcBef>
              <a:spcAft>
                <a:spcPts val="0"/>
              </a:spcAft>
              <a:buClr>
                <a:srgbClr val="369992"/>
              </a:buClr>
              <a:buSzPts val="1700"/>
              <a:buFont typeface="Lexend"/>
              <a:buChar char="○"/>
              <a:tabLst/>
              <a:defRPr/>
            </a:pPr>
            <a:endParaRPr kumimoji="0" lang="en-US" sz="1400" b="0" i="0" u="none" strike="noStrike" kern="0" cap="none" spc="0" normalizeH="0" baseline="0" noProof="0">
              <a:ln>
                <a:noFill/>
              </a:ln>
              <a:solidFill>
                <a:srgbClr val="414042"/>
              </a:solidFill>
              <a:effectLst/>
              <a:uLnTx/>
              <a:uFillTx/>
              <a:latin typeface="Lexend"/>
              <a:sym typeface="Lexend"/>
            </a:endParaRPr>
          </a:p>
          <a:p>
            <a:pPr marL="457200" marR="0" lvl="0" indent="-342900" algn="l" defTabSz="914400" rtl="0" eaLnBrk="1" fontAlgn="auto" latinLnBrk="0" hangingPunct="1">
              <a:lnSpc>
                <a:spcPct val="115000"/>
              </a:lnSpc>
              <a:spcBef>
                <a:spcPts val="0"/>
              </a:spcBef>
              <a:spcAft>
                <a:spcPts val="500"/>
              </a:spcAft>
              <a:buClr>
                <a:srgbClr val="CC6C20"/>
              </a:buClr>
              <a:buSzPts val="1800"/>
              <a:buFont typeface="Lexend"/>
              <a:buChar char="●"/>
              <a:tabLst/>
              <a:defRPr/>
            </a:pPr>
            <a:r>
              <a:rPr kumimoji="0" lang="en-US" sz="1400" b="0" i="0" u="none" strike="noStrike" kern="0" cap="none" spc="0" normalizeH="0" baseline="0" noProof="0">
                <a:ln>
                  <a:noFill/>
                </a:ln>
                <a:solidFill>
                  <a:srgbClr val="414042"/>
                </a:solidFill>
                <a:effectLst/>
                <a:uLnTx/>
                <a:uFillTx/>
                <a:latin typeface="Lexend"/>
                <a:sym typeface="Lexend"/>
              </a:rPr>
              <a:t>500 Error linked to performance tuning-HTS is working on it and keeps working on it.  </a:t>
            </a:r>
          </a:p>
          <a:p>
            <a:endParaRPr lang="en-US"/>
          </a:p>
        </p:txBody>
      </p:sp>
    </p:spTree>
    <p:extLst>
      <p:ext uri="{BB962C8B-B14F-4D97-AF65-F5344CB8AC3E}">
        <p14:creationId xmlns:p14="http://schemas.microsoft.com/office/powerpoint/2010/main" val="2975478795"/>
      </p:ext>
    </p:extLst>
  </p:cSld>
  <p:clrMapOvr>
    <a:masterClrMapping/>
  </p:clrMapOvr>
</p:sld>
</file>

<file path=ppt/theme/theme1.xml><?xml version="1.0" encoding="utf-8"?>
<a:theme xmlns:a="http://schemas.openxmlformats.org/drawingml/2006/main" name="AOT Updated Branding 2024">
  <a:themeElements>
    <a:clrScheme name="Simple Light">
      <a:dk1>
        <a:srgbClr val="000000"/>
      </a:dk1>
      <a:lt1>
        <a:srgbClr val="FFFFFF"/>
      </a:lt1>
      <a:dk2>
        <a:srgbClr val="414042"/>
      </a:dk2>
      <a:lt2>
        <a:srgbClr val="EEEEEE"/>
      </a:lt2>
      <a:accent1>
        <a:srgbClr val="369992"/>
      </a:accent1>
      <a:accent2>
        <a:srgbClr val="CC6C20"/>
      </a:accent2>
      <a:accent3>
        <a:srgbClr val="EBD4A3"/>
      </a:accent3>
      <a:accent4>
        <a:srgbClr val="005528"/>
      </a:accent4>
      <a:accent5>
        <a:srgbClr val="8CB27B"/>
      </a:accent5>
      <a:accent6>
        <a:srgbClr val="8A3A6D"/>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5 AHCCCS PowerPoint template.potx" id="{D34A8EE2-DE2E-4D24-A038-A613DBBC488A}" vid="{CDEE696D-7558-48C4-BE2B-080EF177682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8c3d9e-a56e-434b-bb6a-7c6f06128eeb" xsi:nil="true"/>
    <Frequency xmlns="5539627f-a073-49ae-920d-28f8649be131" xsi:nil="true"/>
    <FWADescription xmlns="5539627f-a073-49ae-920d-28f8649be131" xsi:nil="true"/>
    <datemod xmlns="5539627f-a073-49ae-920d-28f8649be131" xsi:nil="true"/>
    <lcf76f155ced4ddcb4097134ff3c332f xmlns="5539627f-a073-49ae-920d-28f8649be131">
      <Terms xmlns="http://schemas.microsoft.com/office/infopath/2007/PartnerControls"/>
    </lcf76f155ced4ddcb4097134ff3c332f>
    <Status xmlns="5539627f-a073-49ae-920d-28f8649be13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22" ma:contentTypeDescription="Create a new document." ma:contentTypeScope="" ma:versionID="7b4ff4cb0b83b026b4b824d0437b24f7">
  <xsd:schema xmlns:xsd="http://www.w3.org/2001/XMLSchema" xmlns:xs="http://www.w3.org/2001/XMLSchema" xmlns:p="http://schemas.microsoft.com/office/2006/metadata/properties" xmlns:ns2="5539627f-a073-49ae-920d-28f8649be131" xmlns:ns3="898c3d9e-a56e-434b-bb6a-7c6f06128eeb" targetNamespace="http://schemas.microsoft.com/office/2006/metadata/properties" ma:root="true" ma:fieldsID="8999baf1be94629245915e06bbc820d2" ns2:_="" ns3:_="">
    <xsd:import namespace="5539627f-a073-49ae-920d-28f8649be131"/>
    <xsd:import namespace="898c3d9e-a56e-434b-bb6a-7c6f06128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datemod" minOccurs="0"/>
                <xsd:element ref="ns2:lcf76f155ced4ddcb4097134ff3c332f" minOccurs="0"/>
                <xsd:element ref="ns3:TaxCatchAll" minOccurs="0"/>
                <xsd:element ref="ns2:MediaServiceObjectDetectorVersions" minOccurs="0"/>
                <xsd:element ref="ns2:MediaServiceSearchProperties" minOccurs="0"/>
                <xsd:element ref="ns2:Frequency" minOccurs="0"/>
                <xsd:element ref="ns2:FWADescriptio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datemod" ma:index="20" nillable="true" ma:displayName="datemod" ma:format="DateOnly" ma:internalName="datemod">
      <xsd:simpleType>
        <xsd:restriction base="dms:DateTim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530796-48c6-4af7-bac8-201d8d5cee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Frequency" ma:index="26" nillable="true" ma:displayName="Frequency" ma:format="Dropdown" ma:internalName="Frequency">
      <xsd:simpleType>
        <xsd:restriction base="dms:Choice">
          <xsd:enumeration value="Weekly"/>
          <xsd:enumeration value="Monthly"/>
          <xsd:enumeration value="Quarterly"/>
          <xsd:enumeration value="Ad Hoc"/>
        </xsd:restriction>
      </xsd:simpleType>
    </xsd:element>
    <xsd:element name="FWADescription" ma:index="27" nillable="true" ma:displayName="FWA Description" ma:format="Dropdown" ma:internalName="FWADescription">
      <xsd:simpleType>
        <xsd:restriction base="dms:Note">
          <xsd:maxLength value="255"/>
        </xsd:restriction>
      </xsd:simpleType>
    </xsd:element>
    <xsd:element name="Status" ma:index="28" nillable="true" ma:displayName="Status" ma:format="Dropdown" ma:internalName="Status">
      <xsd:simpleType>
        <xsd:restriction base="dms:Choice">
          <xsd:enumeration value="question"/>
          <xsd:enumeration value="ready to email"/>
          <xsd:enumeration value="sent to business"/>
          <xsd:enumeration value="data requests needed"/>
          <xsd:enumeration value="data request in preparation"/>
          <xsd:enumeration value="data request sent to reporting team"/>
          <xsd:enumeration value="no longer needed"/>
        </xsd:restriction>
      </xsd:simpleType>
    </xsd:element>
  </xsd:schema>
  <xsd:schema xmlns:xsd="http://www.w3.org/2001/XMLSchema" xmlns:xs="http://www.w3.org/2001/XMLSchema" xmlns:dms="http://schemas.microsoft.com/office/2006/documentManagement/types" xmlns:pc="http://schemas.microsoft.com/office/infopath/2007/PartnerControls" targetNamespace="898c3d9e-a56e-434b-bb6a-7c6f06128e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7e3dea7-79df-4e9a-89c2-14d226ec67cb}" ma:internalName="TaxCatchAll" ma:showField="CatchAllData" ma:web="898c3d9e-a56e-434b-bb6a-7c6f06128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AB1CBE-DC68-4EB6-9F31-B41A652218E5}">
  <ds:schemaRefs>
    <ds:schemaRef ds:uri="http://www.w3.org/XML/1998/namespace"/>
    <ds:schemaRef ds:uri="http://schemas.microsoft.com/office/2006/documentManagement/types"/>
    <ds:schemaRef ds:uri="http://schemas.microsoft.com/office/2006/metadata/properties"/>
    <ds:schemaRef ds:uri="http://purl.org/dc/elements/1.1/"/>
    <ds:schemaRef ds:uri="http://purl.org/dc/terms/"/>
    <ds:schemaRef ds:uri="http://purl.org/dc/dcmitype/"/>
    <ds:schemaRef ds:uri="898c3d9e-a56e-434b-bb6a-7c6f06128eeb"/>
    <ds:schemaRef ds:uri="http://schemas.microsoft.com/office/infopath/2007/PartnerControls"/>
    <ds:schemaRef ds:uri="http://schemas.openxmlformats.org/package/2006/metadata/core-properties"/>
    <ds:schemaRef ds:uri="5539627f-a073-49ae-920d-28f8649be131"/>
  </ds:schemaRefs>
</ds:datastoreItem>
</file>

<file path=customXml/itemProps2.xml><?xml version="1.0" encoding="utf-8"?>
<ds:datastoreItem xmlns:ds="http://schemas.openxmlformats.org/officeDocument/2006/customXml" ds:itemID="{35A09BCF-E774-42D1-B197-917777057695}">
  <ds:schemaRefs>
    <ds:schemaRef ds:uri="5539627f-a073-49ae-920d-28f8649be131"/>
    <ds:schemaRef ds:uri="898c3d9e-a56e-434b-bb6a-7c6f06128e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1387F5-3E06-43D8-9807-D4EC3DE430EB}">
  <ds:schemaRefs>
    <ds:schemaRef ds:uri="http://schemas.microsoft.com/sharepoint/v3/contenttype/forms"/>
  </ds:schemaRefs>
</ds:datastoreItem>
</file>

<file path=docMetadata/LabelInfo.xml><?xml version="1.0" encoding="utf-8"?>
<clbl:labelList xmlns:clbl="http://schemas.microsoft.com/office/2020/mipLabelMetadata">
  <clbl:label id="{eacd16bf-dc0e-44db-8e3f-be370c71feca}" enabled="0" method="" siteId="{eacd16bf-dc0e-44db-8e3f-be370c71feca}" removed="1"/>
</clbl:labelList>
</file>

<file path=docProps/app.xml><?xml version="1.0" encoding="utf-8"?>
<Properties xmlns="http://schemas.openxmlformats.org/officeDocument/2006/extended-properties" xmlns:vt="http://schemas.openxmlformats.org/officeDocument/2006/docPropsVTypes">
  <Template>2025 AHCCCS PowerPoint template</Template>
  <TotalTime>0</TotalTime>
  <Words>1651</Words>
  <Application>Microsoft Office PowerPoint</Application>
  <PresentationFormat>On-screen Show (16:9)</PresentationFormat>
  <Paragraphs>124</Paragraphs>
  <Slides>20</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Lexend</vt:lpstr>
      <vt:lpstr>Cambria</vt:lpstr>
      <vt:lpstr>Lexend Medium</vt:lpstr>
      <vt:lpstr>AOT Updated Branding 2024</vt:lpstr>
      <vt:lpstr>Technical Consortium</vt:lpstr>
      <vt:lpstr>Welcome</vt:lpstr>
      <vt:lpstr>EDI Phase 2</vt:lpstr>
      <vt:lpstr>EDI Phase 2</vt:lpstr>
      <vt:lpstr>Enrollment System Issues</vt:lpstr>
      <vt:lpstr>Enrollment System Issues</vt:lpstr>
      <vt:lpstr>Recent and Upcoming System Changes</vt:lpstr>
      <vt:lpstr>Recent and Upcoming System Changes</vt:lpstr>
      <vt:lpstr>Recent and Upcoming System Changes</vt:lpstr>
      <vt:lpstr>Recent and Upcoming System Changes Cont.</vt:lpstr>
      <vt:lpstr>Recent and Upcoming System Changes Cont.</vt:lpstr>
      <vt:lpstr>Recent and Upcoming System Changes Cont.</vt:lpstr>
      <vt:lpstr>Recent and Upcoming System Changes Cont.</vt:lpstr>
      <vt:lpstr>Recent and Upcoming System Changes Cont.</vt:lpstr>
      <vt:lpstr>Future System Enhancements</vt:lpstr>
      <vt:lpstr>Future System Enhancements</vt:lpstr>
      <vt:lpstr>PowerPoint Presentation</vt:lpstr>
      <vt:lpstr>Future Topics: HR1</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Garcia, Tania</dc:creator>
  <cp:lastModifiedBy>Nieder, Julie</cp:lastModifiedBy>
  <cp:revision>2</cp:revision>
  <dcterms:created xsi:type="dcterms:W3CDTF">2025-07-18T16:57:11Z</dcterms:created>
  <dcterms:modified xsi:type="dcterms:W3CDTF">2026-01-20T15:34:38Z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0x010100F11CB2E9DD614A43A66932E7A29982D5</vt:lpwstr>
  </property>
  <property fmtid="{D5CDD505-2E9C-101B-9397-08002B2CF9AE}" pid="3" name="MediaServiceImageTags">
    <vt:lpwstr/>
  </property>
</Properties>
</file>